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6" r:id="rId3"/>
    <p:sldId id="269" r:id="rId4"/>
    <p:sldId id="275" r:id="rId5"/>
    <p:sldId id="274" r:id="rId6"/>
    <p:sldId id="276" r:id="rId7"/>
    <p:sldId id="267" r:id="rId8"/>
    <p:sldId id="270" r:id="rId9"/>
    <p:sldId id="271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1C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30" autoAdjust="0"/>
    <p:restoredTop sz="94660"/>
  </p:normalViewPr>
  <p:slideViewPr>
    <p:cSldViewPr>
      <p:cViewPr varScale="1">
        <p:scale>
          <a:sx n="97" d="100"/>
          <a:sy n="97" d="100"/>
        </p:scale>
        <p:origin x="7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B7DA67-392C-4CE2-A17B-01B74D452020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9B0E0-8E7F-4D77-87D5-EC6B06E461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211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17676-0689-3945-9456-F58A84A6479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234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</a:t>
            </a:r>
            <a:r>
              <a:rPr lang="en-US" baseline="0" dirty="0" smtClean="0"/>
              <a:t> we approach this project there will be several phases.  </a:t>
            </a:r>
            <a:r>
              <a:rPr lang="en-US" baseline="0" smtClean="0"/>
              <a:t>Washington Phase I is IMIL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17676-0689-3945-9456-F58A84A6479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903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17676-0689-3945-9456-F58A84A6479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7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</a:t>
            </a:r>
            <a:r>
              <a:rPr lang="en-US" baseline="0" dirty="0" smtClean="0"/>
              <a:t> we approach this project there will be several phases.  </a:t>
            </a:r>
            <a:r>
              <a:rPr lang="en-US" baseline="0" smtClean="0"/>
              <a:t>Washington Phase I is IMIL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17676-0689-3945-9456-F58A84A6479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5140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</a:t>
            </a:r>
            <a:r>
              <a:rPr lang="en-US" baseline="0" dirty="0" smtClean="0"/>
              <a:t> we approach this project there will be several phases.  </a:t>
            </a:r>
            <a:r>
              <a:rPr lang="en-US" baseline="0" smtClean="0"/>
              <a:t>Washington Phase I is IMIL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17676-0689-3945-9456-F58A84A6479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409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</a:t>
            </a:r>
            <a:r>
              <a:rPr lang="en-US" baseline="0" dirty="0" smtClean="0"/>
              <a:t> we approach this project there will be several phases.  </a:t>
            </a:r>
            <a:r>
              <a:rPr lang="en-US" baseline="0" smtClean="0"/>
              <a:t>Washington Phase I is IMIL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17676-0689-3945-9456-F58A84A6479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34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</a:t>
            </a:r>
            <a:r>
              <a:rPr lang="en-US" baseline="0" dirty="0" smtClean="0"/>
              <a:t> we approach this project there will be several phases.  </a:t>
            </a:r>
            <a:r>
              <a:rPr lang="en-US" baseline="0" smtClean="0"/>
              <a:t>Washington Phase I is IMIL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17676-0689-3945-9456-F58A84A6479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0363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overarching outcome is this…………………..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17676-0689-3945-9456-F58A84A6479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708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overarching outcome is this…………………..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17676-0689-3945-9456-F58A84A6479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534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</a:t>
            </a:r>
            <a:r>
              <a:rPr lang="en-US" baseline="0" dirty="0" smtClean="0"/>
              <a:t> we approach this project there will be several phases.  </a:t>
            </a:r>
            <a:r>
              <a:rPr lang="en-US" baseline="0" smtClean="0"/>
              <a:t>Washington Phase I is IMIL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17676-0689-3945-9456-F58A84A6479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00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A9EB-53DC-40DC-A59F-369A8488557E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C7B54-FF59-4862-9FFD-6EE36F583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A9EB-53DC-40DC-A59F-369A8488557E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C7B54-FF59-4862-9FFD-6EE36F583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A9EB-53DC-40DC-A59F-369A8488557E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C7B54-FF59-4862-9FFD-6EE36F583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A9EB-53DC-40DC-A59F-369A8488557E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C7B54-FF59-4862-9FFD-6EE36F583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A9EB-53DC-40DC-A59F-369A8488557E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C7B54-FF59-4862-9FFD-6EE36F583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A9EB-53DC-40DC-A59F-369A8488557E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C7B54-FF59-4862-9FFD-6EE36F583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A9EB-53DC-40DC-A59F-369A8488557E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C7B54-FF59-4862-9FFD-6EE36F583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A9EB-53DC-40DC-A59F-369A8488557E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C7B54-FF59-4862-9FFD-6EE36F583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A9EB-53DC-40DC-A59F-369A8488557E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C7B54-FF59-4862-9FFD-6EE36F583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A9EB-53DC-40DC-A59F-369A8488557E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C7B54-FF59-4862-9FFD-6EE36F583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AA9EB-53DC-40DC-A59F-369A8488557E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C7B54-FF59-4862-9FFD-6EE36F583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AA9EB-53DC-40DC-A59F-369A8488557E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C7B54-FF59-4862-9FFD-6EE36F583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http://child-youth.unl.edu/cyttap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YTTAP@unl.edu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hild.unl.edu/cyttap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xtension.psu.edu/cyttap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xtension.psu.edu/cyttap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xtension.psu.edu/cyttap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BarHeader.jpg"/>
          <p:cNvPicPr/>
          <p:nvPr/>
        </p:nvPicPr>
        <p:blipFill>
          <a:blip r:embed="rId3" cstate="print"/>
          <a:srcRect l="17110" t="6371" b="21630"/>
          <a:stretch>
            <a:fillRect/>
          </a:stretch>
        </p:blipFill>
        <p:spPr>
          <a:xfrm>
            <a:off x="152400" y="5234609"/>
            <a:ext cx="8991600" cy="1610139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5651" y="5625548"/>
            <a:ext cx="3518453" cy="761999"/>
          </a:xfrm>
          <a:prstGeom prst="rect">
            <a:avLst/>
          </a:prstGeom>
          <a:noFill/>
        </p:spPr>
      </p:pic>
      <p:pic>
        <p:nvPicPr>
          <p:cNvPr id="6" name="Picture 5" descr="ExtBanner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055164" y="5731565"/>
            <a:ext cx="2865783" cy="533400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71800"/>
          </a:xfrm>
        </p:spPr>
        <p:txBody>
          <a:bodyPr/>
          <a:lstStyle/>
          <a:p>
            <a:r>
              <a:rPr lang="en-US" b="1" dirty="0" smtClean="0"/>
              <a:t>Using the CYTTAP      Registration Process</a:t>
            </a:r>
            <a:endParaRPr lang="en-US" b="1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47800" y="34290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For those providing childcare provider  training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BarHeader.jpg"/>
          <p:cNvPicPr/>
          <p:nvPr/>
        </p:nvPicPr>
        <p:blipFill>
          <a:blip r:embed="rId3" cstate="print"/>
          <a:srcRect l="17110" t="6371" b="21630"/>
          <a:stretch>
            <a:fillRect/>
          </a:stretch>
        </p:blipFill>
        <p:spPr>
          <a:xfrm>
            <a:off x="152400" y="5234609"/>
            <a:ext cx="8991600" cy="1610139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5651" y="5625548"/>
            <a:ext cx="3518453" cy="761999"/>
          </a:xfrm>
          <a:prstGeom prst="rect">
            <a:avLst/>
          </a:prstGeom>
          <a:noFill/>
        </p:spPr>
      </p:pic>
      <p:pic>
        <p:nvPicPr>
          <p:cNvPr id="6" name="Picture 5" descr="ExtBanner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055164" y="5731565"/>
            <a:ext cx="2865783" cy="5334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09600" y="0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41C65"/>
                </a:solidFill>
              </a:rPr>
              <a:t>Steps for Child Care Provider Training</a:t>
            </a:r>
            <a:endParaRPr lang="en-US" dirty="0">
              <a:solidFill>
                <a:srgbClr val="341C65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457200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Process for cancellations and refunds</a:t>
            </a:r>
          </a:p>
          <a:p>
            <a:pPr lvl="2"/>
            <a:r>
              <a:rPr lang="en-US" dirty="0" smtClean="0"/>
              <a:t>Call UNL or email </a:t>
            </a:r>
            <a:r>
              <a:rPr lang="en-US" dirty="0" smtClean="0">
                <a:hlinkClick r:id="rId6"/>
              </a:rPr>
              <a:t>CYTTAP@unl.edu</a:t>
            </a:r>
            <a:r>
              <a:rPr lang="en-US" dirty="0" smtClean="0"/>
              <a:t> to cancel or change registration</a:t>
            </a:r>
          </a:p>
          <a:p>
            <a:pPr lvl="2"/>
            <a:r>
              <a:rPr lang="en-US" dirty="0" smtClean="0"/>
              <a:t>Must cancel 1 day prior to workshop/no refund if don’t cancel</a:t>
            </a:r>
          </a:p>
          <a:p>
            <a:pPr lvl="1"/>
            <a:r>
              <a:rPr lang="en-US" dirty="0" smtClean="0"/>
              <a:t>Process for communicating registrant list to trainer	</a:t>
            </a:r>
          </a:p>
          <a:p>
            <a:pPr lvl="2"/>
            <a:r>
              <a:rPr lang="en-US" dirty="0" smtClean="0"/>
              <a:t>Available on website after getting a PIN and agreeing to </a:t>
            </a:r>
            <a:r>
              <a:rPr lang="en-US" dirty="0" smtClean="0"/>
              <a:t>contract </a:t>
            </a:r>
            <a:endParaRPr lang="en-US" dirty="0" smtClean="0"/>
          </a:p>
          <a:p>
            <a:pPr lvl="1"/>
            <a:r>
              <a:rPr lang="en-US" dirty="0" smtClean="0"/>
              <a:t>Marketing</a:t>
            </a:r>
          </a:p>
          <a:p>
            <a:pPr lvl="1"/>
            <a:r>
              <a:rPr lang="en-US" sz="2800" dirty="0" smtClean="0"/>
              <a:t>Completion </a:t>
            </a:r>
            <a:r>
              <a:rPr lang="en-US" sz="2800" dirty="0" smtClean="0"/>
              <a:t>of training</a:t>
            </a:r>
          </a:p>
          <a:p>
            <a:pPr lvl="2" defTabSz="1737360"/>
            <a:r>
              <a:rPr lang="en-US" dirty="0" smtClean="0"/>
              <a:t>Training certificate</a:t>
            </a:r>
          </a:p>
          <a:p>
            <a:pPr lvl="2" defTabSz="1737360"/>
            <a:r>
              <a:rPr lang="en-US" dirty="0" smtClean="0"/>
              <a:t>Print invoice on letterhead, attach </a:t>
            </a:r>
            <a:r>
              <a:rPr lang="en-US" sz="2000" dirty="0" smtClean="0"/>
              <a:t>roster, and </a:t>
            </a:r>
            <a:r>
              <a:rPr lang="en-US" sz="2000" dirty="0" smtClean="0"/>
              <a:t>W-9; send to </a:t>
            </a:r>
            <a:r>
              <a:rPr lang="en-US" sz="2000" dirty="0" smtClean="0"/>
              <a:t>UNL</a:t>
            </a:r>
          </a:p>
          <a:p>
            <a:pPr lvl="1"/>
            <a:r>
              <a:rPr lang="en-US" dirty="0" smtClean="0"/>
              <a:t>Resources </a:t>
            </a:r>
            <a:r>
              <a:rPr lang="en-US" sz="2800" dirty="0" smtClean="0"/>
              <a:t>available</a:t>
            </a:r>
            <a:r>
              <a:rPr lang="en-US" sz="2800" dirty="0" smtClean="0"/>
              <a:t>: </a:t>
            </a:r>
            <a:r>
              <a:rPr lang="en-US" sz="2800" u="sng" dirty="0" smtClean="0">
                <a:hlinkClick r:id="rId7"/>
              </a:rPr>
              <a:t>http://</a:t>
            </a:r>
            <a:r>
              <a:rPr lang="en-US" sz="2800" u="sng" dirty="0" smtClean="0">
                <a:hlinkClick r:id="rId7"/>
              </a:rPr>
              <a:t>child.unl.edu/cyttap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BarHeader.jpg"/>
          <p:cNvPicPr/>
          <p:nvPr/>
        </p:nvPicPr>
        <p:blipFill>
          <a:blip r:embed="rId3" cstate="print"/>
          <a:srcRect l="17110" t="6371" b="21630"/>
          <a:stretch>
            <a:fillRect/>
          </a:stretch>
        </p:blipFill>
        <p:spPr>
          <a:xfrm>
            <a:off x="152400" y="5234609"/>
            <a:ext cx="8991600" cy="1610139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5651" y="5625548"/>
            <a:ext cx="3518453" cy="761999"/>
          </a:xfrm>
          <a:prstGeom prst="rect">
            <a:avLst/>
          </a:prstGeom>
          <a:noFill/>
        </p:spPr>
      </p:pic>
      <p:pic>
        <p:nvPicPr>
          <p:cNvPr id="6" name="Picture 5" descr="ExtBanner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055164" y="5731565"/>
            <a:ext cx="2865783" cy="533400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341C65"/>
                </a:solidFill>
              </a:rPr>
              <a:t>What are we going to talk about?</a:t>
            </a:r>
            <a:endParaRPr lang="en-US" b="1" dirty="0">
              <a:solidFill>
                <a:srgbClr val="341C65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066800" y="1905000"/>
            <a:ext cx="7086600" cy="32766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Instructor Resources website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Process for registering your workshops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Process for child care providers to register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Workshop registration website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BarHeader.jpg"/>
          <p:cNvPicPr/>
          <p:nvPr/>
        </p:nvPicPr>
        <p:blipFill>
          <a:blip r:embed="rId3" cstate="print"/>
          <a:srcRect l="17110" t="6371" b="21630"/>
          <a:stretch>
            <a:fillRect/>
          </a:stretch>
        </p:blipFill>
        <p:spPr>
          <a:xfrm>
            <a:off x="152400" y="5234609"/>
            <a:ext cx="8991600" cy="1610139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5651" y="5625548"/>
            <a:ext cx="3518453" cy="761999"/>
          </a:xfrm>
          <a:prstGeom prst="rect">
            <a:avLst/>
          </a:prstGeom>
          <a:noFill/>
        </p:spPr>
      </p:pic>
      <p:pic>
        <p:nvPicPr>
          <p:cNvPr id="6" name="Picture 5" descr="ExtBanner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055164" y="5731565"/>
            <a:ext cx="2865783" cy="5334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09600" y="427038"/>
            <a:ext cx="8229600" cy="1825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341C65"/>
                </a:solidFill>
              </a:rPr>
              <a:t>How to get started</a:t>
            </a:r>
            <a:endParaRPr lang="en-US" dirty="0">
              <a:solidFill>
                <a:srgbClr val="341C65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35563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Access the Instructor Resources on the following website:  </a:t>
            </a:r>
            <a:r>
              <a:rPr lang="en-US" dirty="0" smtClean="0">
                <a:hlinkClick r:id="rId6"/>
              </a:rPr>
              <a:t>http://child.unl.edu/cyttap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Click ‘Instructor Resources’ found on the right-hand side of </a:t>
            </a:r>
            <a:r>
              <a:rPr lang="en-US" dirty="0" smtClean="0"/>
              <a:t>the screen</a:t>
            </a:r>
            <a:r>
              <a:rPr lang="en-US" dirty="0" smtClean="0"/>
              <a:t> 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State listing and CYTTAP General Workshop Resources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BarHeader.jpg"/>
          <p:cNvPicPr/>
          <p:nvPr/>
        </p:nvPicPr>
        <p:blipFill>
          <a:blip r:embed="rId3" cstate="print"/>
          <a:srcRect l="17110" t="6371" b="21630"/>
          <a:stretch>
            <a:fillRect/>
          </a:stretch>
        </p:blipFill>
        <p:spPr>
          <a:xfrm>
            <a:off x="152400" y="5234609"/>
            <a:ext cx="8991600" cy="1610139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5651" y="5625548"/>
            <a:ext cx="3518453" cy="761999"/>
          </a:xfrm>
          <a:prstGeom prst="rect">
            <a:avLst/>
          </a:prstGeom>
          <a:noFill/>
        </p:spPr>
      </p:pic>
      <p:pic>
        <p:nvPicPr>
          <p:cNvPr id="6" name="Picture 5" descr="ExtBanner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055164" y="5731565"/>
            <a:ext cx="2865783" cy="5334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09600" y="427038"/>
            <a:ext cx="8229600" cy="1825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341C65"/>
                </a:solidFill>
              </a:rPr>
              <a:t>How to get started</a:t>
            </a:r>
            <a:endParaRPr lang="en-US" dirty="0">
              <a:solidFill>
                <a:srgbClr val="341C65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35563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State listing – select your state</a:t>
            </a:r>
            <a:endParaRPr lang="en-US" dirty="0" smtClean="0"/>
          </a:p>
          <a:p>
            <a:pPr lvl="2"/>
            <a:r>
              <a:rPr lang="en-US" dirty="0" smtClean="0"/>
              <a:t>Workshop Information Form (blue box)</a:t>
            </a:r>
          </a:p>
          <a:p>
            <a:pPr lvl="2"/>
            <a:r>
              <a:rPr lang="en-US" dirty="0" smtClean="0"/>
              <a:t>CYTTAP </a:t>
            </a:r>
            <a:r>
              <a:rPr lang="en-US" dirty="0" smtClean="0"/>
              <a:t>Trainer </a:t>
            </a:r>
            <a:r>
              <a:rPr lang="en-US" dirty="0" smtClean="0"/>
              <a:t>Agreement</a:t>
            </a:r>
            <a:endParaRPr lang="en-US" dirty="0" smtClean="0"/>
          </a:p>
          <a:p>
            <a:pPr lvl="2"/>
            <a:r>
              <a:rPr lang="en-US" dirty="0" smtClean="0"/>
              <a:t>Certificate </a:t>
            </a:r>
            <a:r>
              <a:rPr lang="en-US" dirty="0" smtClean="0"/>
              <a:t>of Completion</a:t>
            </a:r>
          </a:p>
          <a:p>
            <a:pPr lvl="2"/>
            <a:r>
              <a:rPr lang="en-US" dirty="0" smtClean="0"/>
              <a:t>CYTTAP Invoice – W-9</a:t>
            </a:r>
          </a:p>
          <a:p>
            <a:pPr lvl="2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BarHeader.jpg"/>
          <p:cNvPicPr/>
          <p:nvPr/>
        </p:nvPicPr>
        <p:blipFill>
          <a:blip r:embed="rId3" cstate="print"/>
          <a:srcRect l="17110" t="6371" b="21630"/>
          <a:stretch>
            <a:fillRect/>
          </a:stretch>
        </p:blipFill>
        <p:spPr>
          <a:xfrm>
            <a:off x="152400" y="5234609"/>
            <a:ext cx="8991600" cy="1610139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5651" y="5625548"/>
            <a:ext cx="3518453" cy="761999"/>
          </a:xfrm>
          <a:prstGeom prst="rect">
            <a:avLst/>
          </a:prstGeom>
          <a:noFill/>
        </p:spPr>
      </p:pic>
      <p:pic>
        <p:nvPicPr>
          <p:cNvPr id="6" name="Picture 5" descr="ExtBanner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055164" y="5731565"/>
            <a:ext cx="2865783" cy="5334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09600" y="427038"/>
            <a:ext cx="8229600" cy="1825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41C65"/>
                </a:solidFill>
              </a:rPr>
              <a:t>Steps for Child Care Provider Training</a:t>
            </a:r>
            <a:endParaRPr lang="en-US" dirty="0">
              <a:solidFill>
                <a:srgbClr val="341C65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marL="514350" indent="-514350"/>
            <a:r>
              <a:rPr lang="en-US" dirty="0" smtClean="0"/>
              <a:t>Process for entering new child care provider workshop into registration system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Complete the Workshop Information Form (WIF) and send to Extension Educator for your state six weeks before workshop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WIF will be added to registration </a:t>
            </a:r>
            <a:r>
              <a:rPr lang="en-US" dirty="0" smtClean="0"/>
              <a:t>site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Trainer will receive confirmation email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BarHeader.jpg"/>
          <p:cNvPicPr/>
          <p:nvPr/>
        </p:nvPicPr>
        <p:blipFill>
          <a:blip r:embed="rId3" cstate="print"/>
          <a:srcRect l="17110" t="6371" b="21630"/>
          <a:stretch>
            <a:fillRect/>
          </a:stretch>
        </p:blipFill>
        <p:spPr>
          <a:xfrm>
            <a:off x="152400" y="5234609"/>
            <a:ext cx="8991600" cy="1610139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5651" y="5625548"/>
            <a:ext cx="3518453" cy="761999"/>
          </a:xfrm>
          <a:prstGeom prst="rect">
            <a:avLst/>
          </a:prstGeom>
          <a:noFill/>
        </p:spPr>
      </p:pic>
      <p:pic>
        <p:nvPicPr>
          <p:cNvPr id="6" name="Picture 5" descr="ExtBanner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055164" y="5731565"/>
            <a:ext cx="2865783" cy="5334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-304800" y="306284"/>
            <a:ext cx="8229600" cy="1825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41C65"/>
                </a:solidFill>
              </a:rPr>
              <a:t>Steps for Child Care Provider Training</a:t>
            </a:r>
            <a:endParaRPr lang="en-US" dirty="0">
              <a:solidFill>
                <a:srgbClr val="341C65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marL="971550" lvl="1" indent="-514350">
              <a:buFont typeface="+mj-lt"/>
              <a:buAutoNum type="arabicPeriod" startAt="4"/>
            </a:pPr>
            <a:r>
              <a:rPr lang="en-US" dirty="0" smtClean="0"/>
              <a:t>Go to website: </a:t>
            </a:r>
            <a:r>
              <a:rPr lang="en-US" dirty="0" smtClean="0">
                <a:hlinkClick r:id="rId6"/>
              </a:rPr>
              <a:t>http://extension.psu.edu/cyttap</a:t>
            </a:r>
            <a:endParaRPr lang="en-US" dirty="0" smtClean="0"/>
          </a:p>
          <a:p>
            <a:pPr marL="971550" lvl="1" indent="-514350">
              <a:buFont typeface="+mj-lt"/>
              <a:buAutoNum type="arabicPeriod" startAt="4"/>
            </a:pPr>
            <a:r>
              <a:rPr lang="en-US" dirty="0" smtClean="0"/>
              <a:t>Click </a:t>
            </a:r>
            <a:r>
              <a:rPr lang="en-US" dirty="0" smtClean="0"/>
              <a:t>on grey tab on left side of screen ‘Workshop Registration’</a:t>
            </a:r>
          </a:p>
          <a:p>
            <a:pPr marL="971550" lvl="1" indent="-514350">
              <a:buFont typeface="+mj-lt"/>
              <a:buAutoNum type="arabicPeriod" startAt="4"/>
            </a:pPr>
            <a:r>
              <a:rPr lang="en-US" dirty="0" smtClean="0"/>
              <a:t>On </a:t>
            </a:r>
            <a:r>
              <a:rPr lang="en-US" dirty="0" smtClean="0"/>
              <a:t>lower left </a:t>
            </a:r>
            <a:r>
              <a:rPr lang="en-US" dirty="0" smtClean="0"/>
              <a:t>side click “Instructor Access”, fill out information, receive PIN via e-mail, agree to contract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BarHeader.jpg"/>
          <p:cNvPicPr/>
          <p:nvPr/>
        </p:nvPicPr>
        <p:blipFill>
          <a:blip r:embed="rId3" cstate="print"/>
          <a:srcRect l="17110" t="6371" b="21630"/>
          <a:stretch>
            <a:fillRect/>
          </a:stretch>
        </p:blipFill>
        <p:spPr>
          <a:xfrm>
            <a:off x="152400" y="5234609"/>
            <a:ext cx="8991600" cy="1610139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5651" y="5625548"/>
            <a:ext cx="3518453" cy="761999"/>
          </a:xfrm>
          <a:prstGeom prst="rect">
            <a:avLst/>
          </a:prstGeom>
          <a:noFill/>
        </p:spPr>
      </p:pic>
      <p:pic>
        <p:nvPicPr>
          <p:cNvPr id="6" name="Picture 5" descr="ExtBanner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055164" y="5731565"/>
            <a:ext cx="2865783" cy="5334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09600" y="427038"/>
            <a:ext cx="8229600" cy="1825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341C65"/>
                </a:solidFill>
              </a:rPr>
              <a:t>Trainer </a:t>
            </a:r>
            <a:r>
              <a:rPr lang="en-US" dirty="0" smtClean="0">
                <a:solidFill>
                  <a:srgbClr val="341C65"/>
                </a:solidFill>
              </a:rPr>
              <a:t>Agreement</a:t>
            </a:r>
            <a:endParaRPr lang="en-US" dirty="0">
              <a:solidFill>
                <a:srgbClr val="341C65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52400" y="914399"/>
            <a:ext cx="8763000" cy="5181601"/>
          </a:xfrm>
        </p:spPr>
        <p:txBody>
          <a:bodyPr>
            <a:normAutofit/>
          </a:bodyPr>
          <a:lstStyle/>
          <a:p>
            <a:pPr fontAlgn="base"/>
            <a:r>
              <a:rPr lang="en-US" dirty="0" smtClean="0"/>
              <a:t>Trainers must:</a:t>
            </a:r>
          </a:p>
          <a:p>
            <a:pPr lvl="1" fontAlgn="base"/>
            <a:r>
              <a:rPr lang="en-US" sz="2400" dirty="0" smtClean="0"/>
              <a:t>Complete a minimum of two (2) provider training events within the next 18 months (PCAN -  one training in 12 months)</a:t>
            </a:r>
          </a:p>
          <a:p>
            <a:pPr lvl="1" fontAlgn="base"/>
            <a:r>
              <a:rPr lang="en-US" sz="2400" dirty="0" smtClean="0"/>
              <a:t>Train in targeted areas heavily impacted by military families </a:t>
            </a:r>
          </a:p>
          <a:p>
            <a:pPr lvl="1" fontAlgn="base"/>
            <a:r>
              <a:rPr lang="en-US" sz="2400" dirty="0" smtClean="0"/>
              <a:t>Inform the MCCLs and CYTTAP Extension Educators about the training locations BEFORE finalized</a:t>
            </a:r>
          </a:p>
          <a:p>
            <a:pPr lvl="1" fontAlgn="base"/>
            <a:r>
              <a:rPr lang="en-US" sz="2400" dirty="0" smtClean="0"/>
              <a:t>Use the CYTTAP registration website </a:t>
            </a:r>
            <a:r>
              <a:rPr lang="en-US" sz="2400" u="sng" dirty="0" smtClean="0">
                <a:hlinkClick r:id="rId6"/>
              </a:rPr>
              <a:t>http://extension.psu.edu/cyttap</a:t>
            </a:r>
            <a:r>
              <a:rPr lang="en-US" sz="2400" u="sng" dirty="0" smtClean="0"/>
              <a:t> </a:t>
            </a:r>
            <a:r>
              <a:rPr lang="en-US" sz="2400" dirty="0" smtClean="0"/>
              <a:t>to register participants so all registrations  can be tracked </a:t>
            </a:r>
          </a:p>
          <a:p>
            <a:pPr lvl="1" fontAlgn="base"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BarHeader.jpg"/>
          <p:cNvPicPr/>
          <p:nvPr/>
        </p:nvPicPr>
        <p:blipFill>
          <a:blip r:embed="rId3" cstate="print"/>
          <a:srcRect l="17110" t="6371" b="21630"/>
          <a:stretch>
            <a:fillRect/>
          </a:stretch>
        </p:blipFill>
        <p:spPr>
          <a:xfrm>
            <a:off x="152400" y="5247861"/>
            <a:ext cx="8991600" cy="1610139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5651" y="5625548"/>
            <a:ext cx="3518453" cy="761999"/>
          </a:xfrm>
          <a:prstGeom prst="rect">
            <a:avLst/>
          </a:prstGeom>
          <a:noFill/>
        </p:spPr>
      </p:pic>
      <p:pic>
        <p:nvPicPr>
          <p:cNvPr id="6" name="Picture 5" descr="ExtBanner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055164" y="5731565"/>
            <a:ext cx="2865783" cy="5334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09600" y="427038"/>
            <a:ext cx="8229600" cy="1825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341C65"/>
                </a:solidFill>
              </a:rPr>
              <a:t>Trainer </a:t>
            </a:r>
            <a:r>
              <a:rPr lang="en-US" sz="4000" dirty="0" smtClean="0">
                <a:solidFill>
                  <a:srgbClr val="341C65"/>
                </a:solidFill>
              </a:rPr>
              <a:t>Agreement</a:t>
            </a:r>
            <a:endParaRPr lang="en-US" sz="4000" dirty="0">
              <a:solidFill>
                <a:srgbClr val="341C65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686800" cy="48005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Trainers must:</a:t>
            </a:r>
          </a:p>
          <a:p>
            <a:pPr lvl="1"/>
            <a:r>
              <a:rPr lang="en-US" dirty="0" smtClean="0"/>
              <a:t>Agree to charge a registration of $10.00 per participant for the duration of the project</a:t>
            </a:r>
          </a:p>
          <a:p>
            <a:pPr lvl="2"/>
            <a:r>
              <a:rPr lang="en-US" dirty="0" smtClean="0"/>
              <a:t>Fee will be waived during the online registration for </a:t>
            </a:r>
            <a:r>
              <a:rPr lang="en-US" u="sng" dirty="0" smtClean="0"/>
              <a:t>licensed </a:t>
            </a:r>
            <a:r>
              <a:rPr lang="en-US" dirty="0" smtClean="0"/>
              <a:t>participants serving targeted military-rich </a:t>
            </a:r>
            <a:r>
              <a:rPr lang="en-US" u="sng" dirty="0" smtClean="0"/>
              <a:t>counties</a:t>
            </a:r>
            <a:endParaRPr lang="en-US" dirty="0" smtClean="0"/>
          </a:p>
          <a:p>
            <a:pPr lvl="1"/>
            <a:r>
              <a:rPr lang="en-US" dirty="0" smtClean="0"/>
              <a:t>Agree to invoice the project (UNL) for up to $10 per participant.  Dollars can be used to cover program supplies, marketing, refreshments, etc.  </a:t>
            </a:r>
          </a:p>
          <a:p>
            <a:pPr lvl="2"/>
            <a:r>
              <a:rPr lang="en-US" dirty="0" smtClean="0"/>
              <a:t>Invoice template </a:t>
            </a:r>
            <a:r>
              <a:rPr lang="en-US" dirty="0" smtClean="0"/>
              <a:t>and instructions are available on each state’s page under the </a:t>
            </a:r>
            <a:r>
              <a:rPr lang="en-US" i="1" dirty="0" smtClean="0"/>
              <a:t>CYTTAP Invoice </a:t>
            </a:r>
            <a:r>
              <a:rPr lang="en-US" dirty="0" smtClean="0"/>
              <a:t>tab. A roster of </a:t>
            </a:r>
            <a:r>
              <a:rPr lang="en-US" dirty="0" smtClean="0"/>
              <a:t>program participants will need to accompany each invoice</a:t>
            </a:r>
          </a:p>
          <a:p>
            <a:pPr lvl="1" fontAlgn="base"/>
            <a:r>
              <a:rPr lang="en-US" dirty="0" smtClean="0"/>
              <a:t>Agree not to use project materials to generate revenue, even after the project ends</a:t>
            </a:r>
          </a:p>
          <a:p>
            <a:pPr lvl="1" fontAlgn="base"/>
            <a:r>
              <a:rPr lang="en-US" dirty="0" smtClean="0"/>
              <a:t> Be ‘approved’ to train in their respective state</a:t>
            </a:r>
          </a:p>
          <a:p>
            <a:pPr lvl="1" fontAlgn="base"/>
            <a:r>
              <a:rPr lang="en-US" dirty="0" smtClean="0"/>
              <a:t> Be able to invoice UNL for participant fees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BarHeader.jpg"/>
          <p:cNvPicPr/>
          <p:nvPr/>
        </p:nvPicPr>
        <p:blipFill>
          <a:blip r:embed="rId3" cstate="print"/>
          <a:srcRect l="17110" t="6371" b="21630"/>
          <a:stretch>
            <a:fillRect/>
          </a:stretch>
        </p:blipFill>
        <p:spPr>
          <a:xfrm>
            <a:off x="152400" y="5234609"/>
            <a:ext cx="8991600" cy="1610139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5651" y="5625548"/>
            <a:ext cx="3518453" cy="761999"/>
          </a:xfrm>
          <a:prstGeom prst="rect">
            <a:avLst/>
          </a:prstGeom>
          <a:noFill/>
        </p:spPr>
      </p:pic>
      <p:pic>
        <p:nvPicPr>
          <p:cNvPr id="6" name="Picture 5" descr="ExtBanner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055164" y="5731565"/>
            <a:ext cx="2865783" cy="5334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09600" y="427038"/>
            <a:ext cx="8229600" cy="1825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341C65"/>
                </a:solidFill>
              </a:rPr>
              <a:t>Steps for Provider Registration </a:t>
            </a:r>
            <a:endParaRPr lang="en-US" dirty="0">
              <a:solidFill>
                <a:srgbClr val="341C65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-152400" y="1036637"/>
            <a:ext cx="9296400" cy="5135563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Child care providers register on site:  </a:t>
            </a:r>
            <a:r>
              <a:rPr lang="en-US" dirty="0" smtClean="0">
                <a:hlinkClick r:id="rId6"/>
              </a:rPr>
              <a:t>http://extension.psu.edu/cyttap</a:t>
            </a:r>
            <a:endParaRPr lang="en-US" dirty="0" smtClean="0"/>
          </a:p>
          <a:p>
            <a:pPr lvl="1"/>
            <a:r>
              <a:rPr lang="en-US" dirty="0" smtClean="0"/>
              <a:t>Registration guidelines</a:t>
            </a:r>
          </a:p>
          <a:p>
            <a:pPr lvl="2"/>
            <a:r>
              <a:rPr lang="en-US" dirty="0" smtClean="0"/>
              <a:t>Registration deadline – midnight </a:t>
            </a:r>
            <a:r>
              <a:rPr lang="en-US" dirty="0"/>
              <a:t>e</a:t>
            </a:r>
            <a:r>
              <a:rPr lang="en-US" dirty="0" smtClean="0"/>
              <a:t>astern </a:t>
            </a:r>
            <a:r>
              <a:rPr lang="en-US" dirty="0" smtClean="0"/>
              <a:t>time the day prior to workshop</a:t>
            </a:r>
          </a:p>
          <a:p>
            <a:pPr lvl="2"/>
            <a:r>
              <a:rPr lang="en-US" dirty="0" smtClean="0"/>
              <a:t>No walk-ins </a:t>
            </a:r>
          </a:p>
          <a:p>
            <a:pPr lvl="2"/>
            <a:r>
              <a:rPr lang="en-US" dirty="0" smtClean="0"/>
              <a:t>Preregistration required</a:t>
            </a:r>
          </a:p>
          <a:p>
            <a:pPr lvl="2"/>
            <a:r>
              <a:rPr lang="en-US" dirty="0" smtClean="0"/>
              <a:t>Credit card payment online, check &amp; money order sent prior to workshop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PPT Template</Template>
  <TotalTime>283</TotalTime>
  <Words>603</Words>
  <Application>Microsoft Office PowerPoint</Application>
  <PresentationFormat>On-screen Show (4:3)</PresentationFormat>
  <Paragraphs>86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New PPT Template</vt:lpstr>
      <vt:lpstr>Using the CYTTAP      Registration Process</vt:lpstr>
      <vt:lpstr>What are we going to talk about?</vt:lpstr>
      <vt:lpstr>How to get started</vt:lpstr>
      <vt:lpstr>How to get started</vt:lpstr>
      <vt:lpstr>Steps for Child Care Provider Training</vt:lpstr>
      <vt:lpstr>Steps for Child Care Provider Training</vt:lpstr>
      <vt:lpstr>Trainer Agreement</vt:lpstr>
      <vt:lpstr>Trainer Agreement</vt:lpstr>
      <vt:lpstr>Steps for Provider Registration </vt:lpstr>
      <vt:lpstr>Steps for Child Care Provider Training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mfox1</dc:creator>
  <cp:lastModifiedBy>Jodi Mackin</cp:lastModifiedBy>
  <cp:revision>16</cp:revision>
  <dcterms:created xsi:type="dcterms:W3CDTF">2011-09-20T21:44:06Z</dcterms:created>
  <dcterms:modified xsi:type="dcterms:W3CDTF">2016-08-09T20:14:55Z</dcterms:modified>
</cp:coreProperties>
</file>