
<file path=[Content_Types].xml><?xml version="1.0" encoding="utf-8"?>
<Types xmlns="http://schemas.openxmlformats.org/package/2006/content-types">
  <Default Extension="xml" ContentType="application/xml"/>
  <Default Extension="wmv" ContentType="video/unknown"/>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451" r:id="rId3"/>
    <p:sldId id="447" r:id="rId4"/>
    <p:sldId id="305" r:id="rId5"/>
    <p:sldId id="306" r:id="rId6"/>
    <p:sldId id="453" r:id="rId7"/>
    <p:sldId id="502" r:id="rId8"/>
    <p:sldId id="503" r:id="rId9"/>
    <p:sldId id="457" r:id="rId10"/>
    <p:sldId id="458" r:id="rId11"/>
    <p:sldId id="459" r:id="rId12"/>
    <p:sldId id="460" r:id="rId13"/>
    <p:sldId id="461" r:id="rId14"/>
    <p:sldId id="462" r:id="rId15"/>
    <p:sldId id="463" r:id="rId16"/>
    <p:sldId id="464" r:id="rId17"/>
    <p:sldId id="465" r:id="rId18"/>
    <p:sldId id="466" r:id="rId19"/>
    <p:sldId id="467" r:id="rId20"/>
    <p:sldId id="468" r:id="rId21"/>
    <p:sldId id="469" r:id="rId22"/>
    <p:sldId id="470" r:id="rId23"/>
    <p:sldId id="471" r:id="rId24"/>
    <p:sldId id="472" r:id="rId25"/>
    <p:sldId id="473" r:id="rId26"/>
    <p:sldId id="474" r:id="rId27"/>
    <p:sldId id="475" r:id="rId28"/>
    <p:sldId id="476" r:id="rId29"/>
    <p:sldId id="477" r:id="rId30"/>
    <p:sldId id="478" r:id="rId31"/>
    <p:sldId id="479" r:id="rId32"/>
    <p:sldId id="480" r:id="rId33"/>
    <p:sldId id="481" r:id="rId34"/>
    <p:sldId id="482" r:id="rId35"/>
    <p:sldId id="483" r:id="rId36"/>
    <p:sldId id="484" r:id="rId37"/>
    <p:sldId id="485" r:id="rId38"/>
    <p:sldId id="486" r:id="rId39"/>
    <p:sldId id="487" r:id="rId40"/>
    <p:sldId id="488" r:id="rId41"/>
    <p:sldId id="489" r:id="rId42"/>
    <p:sldId id="490" r:id="rId43"/>
    <p:sldId id="491" r:id="rId44"/>
    <p:sldId id="492" r:id="rId45"/>
    <p:sldId id="493" r:id="rId46"/>
    <p:sldId id="494" r:id="rId47"/>
    <p:sldId id="495" r:id="rId48"/>
    <p:sldId id="496" r:id="rId49"/>
    <p:sldId id="497" r:id="rId50"/>
    <p:sldId id="498" r:id="rId51"/>
    <p:sldId id="499" r:id="rId52"/>
    <p:sldId id="504" r:id="rId53"/>
    <p:sldId id="505" r:id="rId54"/>
    <p:sldId id="506" r:id="rId55"/>
    <p:sldId id="510" r:id="rId56"/>
    <p:sldId id="513" r:id="rId57"/>
    <p:sldId id="515" r:id="rId58"/>
    <p:sldId id="514" r:id="rId59"/>
    <p:sldId id="512" r:id="rId60"/>
    <p:sldId id="439" r:id="rId61"/>
    <p:sldId id="518" r:id="rId62"/>
    <p:sldId id="519" r:id="rId63"/>
    <p:sldId id="516" r:id="rId64"/>
    <p:sldId id="517" r:id="rId65"/>
    <p:sldId id="445" r:id="rId66"/>
    <p:sldId id="446" r:id="rId67"/>
    <p:sldId id="452"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633" autoAdjust="0"/>
  </p:normalViewPr>
  <p:slideViewPr>
    <p:cSldViewPr>
      <p:cViewPr>
        <p:scale>
          <a:sx n="43" d="100"/>
          <a:sy n="43" d="100"/>
        </p:scale>
        <p:origin x="-3528" y="-57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23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A219C59-6B1E-43AA-B09F-D73078FDE744}" type="datetimeFigureOut">
              <a:rPr lang="en-US"/>
              <a:pPr>
                <a:defRPr/>
              </a:pPr>
              <a:t>4/5/12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32DC998-54BC-42CC-BD34-66D422DF3074}" type="slidenum">
              <a:rPr lang="en-US"/>
              <a:pPr>
                <a:defRPr/>
              </a:pPr>
              <a:t>‹#›</a:t>
            </a:fld>
            <a:endParaRPr lang="en-US"/>
          </a:p>
        </p:txBody>
      </p:sp>
    </p:spTree>
    <p:extLst>
      <p:ext uri="{BB962C8B-B14F-4D97-AF65-F5344CB8AC3E}">
        <p14:creationId xmlns:p14="http://schemas.microsoft.com/office/powerpoint/2010/main" val="28342754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a:lstStyle/>
          <a:p>
            <a:fld id="{9402FE54-F05C-48A2-B197-26F85685D009}" type="slidenum">
              <a:rPr lang="en-US" smtClean="0">
                <a:latin typeface="Arial" pitchFamily="34" charset="0"/>
              </a:rPr>
              <a:pPr/>
              <a:t>1</a:t>
            </a:fld>
            <a:endParaRPr lang="en-US" smtClean="0">
              <a:latin typeface="Arial"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xfrm>
            <a:off x="685800" y="4114800"/>
            <a:ext cx="5486400" cy="4114800"/>
          </a:xfrm>
          <a:noFill/>
        </p:spPr>
        <p:txBody>
          <a:bodyPr wrap="square" numCol="1" anchor="t" anchorCtr="0" compatLnSpc="1">
            <a:prstTxWarp prst="textNoShape">
              <a:avLst/>
            </a:prstTxWarp>
          </a:bodyPr>
          <a:lstStyle/>
          <a:p>
            <a:pPr eaLnBrk="1" hangingPunct="1">
              <a:lnSpc>
                <a:spcPct val="90000"/>
              </a:lnSpc>
              <a:spcBef>
                <a:spcPct val="0"/>
              </a:spcBef>
            </a:pPr>
            <a:endParaRPr lang="en-US" altLang="zh-CN" sz="1100" smtClean="0"/>
          </a:p>
          <a:p>
            <a:pPr eaLnBrk="1" hangingPunct="1">
              <a:lnSpc>
                <a:spcPct val="90000"/>
              </a:lnSpc>
              <a:spcBef>
                <a:spcPct val="0"/>
              </a:spcBef>
            </a:pPr>
            <a:r>
              <a:rPr lang="en-US" altLang="zh-CN" sz="1100" b="1" smtClean="0"/>
              <a:t>NOTES TO INSTRUCTOR: </a:t>
            </a:r>
          </a:p>
          <a:p>
            <a:pPr eaLnBrk="1" hangingPunct="1">
              <a:lnSpc>
                <a:spcPct val="90000"/>
              </a:lnSpc>
              <a:spcBef>
                <a:spcPct val="0"/>
              </a:spcBef>
              <a:buFont typeface="Calibri" pitchFamily="34" charset="0"/>
              <a:buAutoNum type="arabicPeriod"/>
            </a:pPr>
            <a:r>
              <a:rPr lang="en-US" altLang="zh-CN" sz="1100" b="1" smtClean="0"/>
              <a:t>Script and instructor notes are  included on each slide.</a:t>
            </a:r>
          </a:p>
          <a:p>
            <a:pPr eaLnBrk="1" hangingPunct="1">
              <a:lnSpc>
                <a:spcPct val="90000"/>
              </a:lnSpc>
              <a:spcBef>
                <a:spcPct val="0"/>
              </a:spcBef>
              <a:buFont typeface="Calibri" pitchFamily="34" charset="0"/>
              <a:buAutoNum type="arabicPeriod"/>
            </a:pPr>
            <a:r>
              <a:rPr lang="en-US" altLang="zh-CN" sz="1100" b="1" smtClean="0"/>
              <a:t>Handouts and videos are labeled with ‘IT’ if from an Infant Toddler module and ‘P’ if from a Preschool module.</a:t>
            </a:r>
            <a:endParaRPr lang="en-US" sz="1100" smtClean="0"/>
          </a:p>
          <a:p>
            <a:pPr eaLnBrk="1" hangingPunct="1">
              <a:lnSpc>
                <a:spcPct val="90000"/>
              </a:lnSpc>
              <a:spcBef>
                <a:spcPct val="0"/>
              </a:spcBef>
            </a:pPr>
            <a:r>
              <a:rPr lang="en-US" sz="1100" b="1" smtClean="0">
                <a:latin typeface="Arial" pitchFamily="34" charset="0"/>
              </a:rPr>
              <a:t>3. Although the videos are embedded in this presentation throughout, you must double check them to ensure that they are compatible to your computer. Also a technology consideration is to play within the presentation, the videos must be in the same folder in which the PP is located in order to effectively play. In case you have to reinsert the videos for compatibility purposes, they can be found in the Instructors Resources section under Rock Solid Foundations in both mpg and mp4 formats.</a:t>
            </a:r>
          </a:p>
          <a:p>
            <a:pPr eaLnBrk="1" hangingPunct="1">
              <a:lnSpc>
                <a:spcPct val="90000"/>
              </a:lnSpc>
              <a:spcBef>
                <a:spcPct val="0"/>
              </a:spcBef>
            </a:pPr>
            <a:r>
              <a:rPr lang="en-US" sz="1100" b="1" smtClean="0">
                <a:latin typeface="Arial" pitchFamily="34" charset="0"/>
              </a:rPr>
              <a:t>You may choose to insert your name, contact, date, etc. on this slide. Remember to add your own pictures to enhance the points on the slide and engage participants in the topic.</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smtClean="0">
                <a:latin typeface="Arial" pitchFamily="34" charset="0"/>
              </a:rPr>
              <a:t>Welcome! I</a:t>
            </a:r>
            <a:r>
              <a:rPr lang="en-US" altLang="en-US" sz="1100" smtClean="0">
                <a:latin typeface="Arial" pitchFamily="34" charset="0"/>
              </a:rPr>
              <a:t>’</a:t>
            </a:r>
            <a:r>
              <a:rPr lang="en-US" sz="1100" smtClean="0">
                <a:latin typeface="Arial" pitchFamily="34" charset="0"/>
              </a:rPr>
              <a:t>m so glad that all of you decided to join us today to learn more about Rock Solid Foundations: Promoting the Social and Emotional Competence of Young Children. This training utilizes The Pyramid Model, research based strategies and resources from the Center on the Social and Emotional Foundations of Early Learning (CSEFEL), focusing on the social emotional development and school readiness of young children. I</a:t>
            </a:r>
            <a:r>
              <a:rPr lang="en-US" altLang="en-US" sz="1100" smtClean="0">
                <a:latin typeface="Arial" pitchFamily="34" charset="0"/>
              </a:rPr>
              <a:t>’</a:t>
            </a:r>
            <a:r>
              <a:rPr lang="en-US" sz="1100" smtClean="0">
                <a:latin typeface="Arial" pitchFamily="34" charset="0"/>
              </a:rPr>
              <a:t>m sure that everyone here would agree that promoting children</a:t>
            </a:r>
            <a:r>
              <a:rPr lang="en-US" altLang="en-US" sz="1100" smtClean="0">
                <a:latin typeface="Arial" pitchFamily="34" charset="0"/>
              </a:rPr>
              <a:t>’</a:t>
            </a:r>
            <a:r>
              <a:rPr lang="en-US" sz="1100" smtClean="0">
                <a:latin typeface="Arial" pitchFamily="34" charset="0"/>
              </a:rPr>
              <a:t>s social and emotional competence and preventing and addressing challenging behaviors is an important topic that touches every early care and education program in every classroom across the country.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endParaRPr lang="en-US" sz="11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BB9E6F58-54BF-4E4E-9343-34CD6B07E8CA}"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901EF3CA-042C-4178-B911-B55A35F77038}"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latin typeface="Arial" pitchFamily="34" charset="0"/>
              </a:rPr>
              <a:t>This slide and the next are expanding the previous information through age 5. Unfortunately we don</a:t>
            </a:r>
            <a:r>
              <a:rPr lang="en-US" altLang="en-US" b="1" smtClean="0">
                <a:latin typeface="Arial" pitchFamily="34" charset="0"/>
              </a:rPr>
              <a:t>’</a:t>
            </a:r>
            <a:r>
              <a:rPr lang="en-US" b="1" smtClean="0">
                <a:latin typeface="Arial" pitchFamily="34" charset="0"/>
              </a:rPr>
              <a:t>t have the same depth of info for this age group that you have on the other slides. However, you can continue the type of discussion where participants come up with examples of what this actually looks like in their home care environment. You could have teams of 2 people choose one age or area to focus on and then have time for sharing/reporting so that everyone can hear the ideas. </a:t>
            </a:r>
          </a:p>
        </p:txBody>
      </p:sp>
      <p:sp>
        <p:nvSpPr>
          <p:cNvPr id="84996" name="Slide Number Placeholder 3"/>
          <p:cNvSpPr>
            <a:spLocks noGrp="1"/>
          </p:cNvSpPr>
          <p:nvPr>
            <p:ph type="sldNum" sz="quarter" idx="5"/>
          </p:nvPr>
        </p:nvSpPr>
        <p:spPr bwMode="auto">
          <a:noFill/>
          <a:ln>
            <a:miter lim="800000"/>
            <a:headEnd/>
            <a:tailEnd/>
          </a:ln>
        </p:spPr>
        <p:txBody>
          <a:bodyPr/>
          <a:lstStyle/>
          <a:p>
            <a:fld id="{062B5824-7B0D-4891-B8C5-C12C3EF5442B}" type="slidenum">
              <a:rPr lang="en-US" smtClean="0">
                <a:latin typeface="Arial" pitchFamily="34" charset="0"/>
              </a:rPr>
              <a:pPr/>
              <a:t>12</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1942762D-98A0-4FE1-8E7F-6536511A9F1A}"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1030CB4D-6FD5-4548-96BE-CB2253422295}" type="slidenum">
              <a:rPr lang="en-US" smtClean="0">
                <a:latin typeface="Arial" pitchFamily="34" charset="0"/>
              </a:rPr>
              <a:pPr/>
              <a:t>14</a:t>
            </a:fld>
            <a:endParaRPr lang="en-US" smtClean="0">
              <a:latin typeface="Arial"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Notes Placeholder 7"/>
          <p:cNvSpPr>
            <a:spLocks noGrp="1"/>
          </p:cNvSpPr>
          <p:nvPr/>
        </p:nvSpPr>
        <p:spPr bwMode="auto">
          <a:xfrm>
            <a:off x="685800" y="4343400"/>
            <a:ext cx="5486400" cy="4114800"/>
          </a:xfrm>
          <a:prstGeom prst="rect">
            <a:avLst/>
          </a:prstGeom>
          <a:noFill/>
          <a:ln w="9525">
            <a:noFill/>
            <a:miter lim="800000"/>
            <a:headEnd/>
            <a:tailEnd/>
          </a:ln>
        </p:spPr>
        <p:txBody>
          <a:bodyPr/>
          <a:lstStyle/>
          <a:p>
            <a:pPr>
              <a:spcBef>
                <a:spcPct val="30000"/>
              </a:spcBef>
            </a:pPr>
            <a:endParaRPr lang="en-US" sz="1200"/>
          </a:p>
        </p:txBody>
      </p:sp>
      <p:sp>
        <p:nvSpPr>
          <p:cNvPr id="87045"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As noted in the discussion of the teaching pyramid, relationships form the foundation of the teaching pyramid. If we are not building on a strong foundation, just like a building, our relationships will crumble! Therefore, we have to make an effort to do all that we can to develop positive relationships with children, families, and colleague/coworkers.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Slide Number Placeholder 3"/>
          <p:cNvSpPr>
            <a:spLocks noGrp="1"/>
          </p:cNvSpPr>
          <p:nvPr>
            <p:ph type="sldNum" sz="quarter" idx="5"/>
          </p:nvPr>
        </p:nvSpPr>
        <p:spPr bwMode="auto">
          <a:noFill/>
          <a:ln>
            <a:miter lim="800000"/>
            <a:headEnd/>
            <a:tailEnd/>
          </a:ln>
        </p:spPr>
        <p:txBody>
          <a:bodyPr/>
          <a:lstStyle/>
          <a:p>
            <a:fld id="{9BBC568D-30B6-436A-B236-F92B4AD56F70}" type="slidenum">
              <a:rPr lang="en-US" smtClean="0">
                <a:latin typeface="Arial" pitchFamily="34" charset="0"/>
              </a:rPr>
              <a:pPr/>
              <a:t>15</a:t>
            </a:fld>
            <a:endParaRPr lang="en-US" smtClean="0">
              <a:latin typeface="Arial" pitchFamily="34" charset="0"/>
            </a:endParaRPr>
          </a:p>
        </p:txBody>
      </p:sp>
      <p:sp>
        <p:nvSpPr>
          <p:cNvPr id="88068"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88069" name="Notes Placeholder 4"/>
          <p:cNvSpPr>
            <a:spLocks noGrp="1"/>
          </p:cNvSpPr>
          <p:nvPr>
            <p:ph type="body" idx="1"/>
          </p:nvPr>
        </p:nvSpPr>
        <p:spPr bwMode="auto">
          <a:noFill/>
        </p:spPr>
        <p:txBody>
          <a:bodyPr wrap="square" numCol="1" anchor="t" anchorCtr="0" compatLnSpc="1">
            <a:prstTxWarp prst="textNoShape">
              <a:avLst/>
            </a:prstTxWarp>
          </a:bodyPr>
          <a:lstStyle/>
          <a:p>
            <a:endParaRPr lang="en-US" b="1" smtClean="0">
              <a:latin typeface="Arial" pitchFamily="34" charset="0"/>
            </a:endParaRPr>
          </a:p>
          <a:p>
            <a:r>
              <a:rPr lang="en-US" b="1" smtClean="0">
                <a:latin typeface="Arial" pitchFamily="34" charset="0"/>
              </a:rPr>
              <a:t>1.  As an intro to the topic, tell participants that they are going to watch two short video clips (Video IT 1.1) of interactions between very young children and their caregivers. Ask them to observe these interactions and pay particular attention to what the adult does and says.</a:t>
            </a:r>
          </a:p>
          <a:p>
            <a:r>
              <a:rPr lang="en-US" b="1" smtClean="0">
                <a:latin typeface="Arial" pitchFamily="34" charset="0"/>
              </a:rPr>
              <a:t>2.   After viewing the videos, ask participants what they noticed about the interactions between these two young children and their adult caregivers. Some possible observations might include: 1st interaction: caregiver holding the child, using warm, comforting voice, following the child</a:t>
            </a:r>
            <a:r>
              <a:rPr lang="en-US" altLang="en-US" b="1" smtClean="0">
                <a:latin typeface="Arial" pitchFamily="34" charset="0"/>
              </a:rPr>
              <a:t>’</a:t>
            </a:r>
            <a:r>
              <a:rPr lang="en-US" b="1" smtClean="0">
                <a:latin typeface="Arial" pitchFamily="34" charset="0"/>
              </a:rPr>
              <a:t>s lead, being responsive, saying the child</a:t>
            </a:r>
            <a:r>
              <a:rPr lang="en-US" altLang="en-US" b="1" smtClean="0">
                <a:latin typeface="Arial" pitchFamily="34" charset="0"/>
              </a:rPr>
              <a:t>’</a:t>
            </a:r>
            <a:r>
              <a:rPr lang="en-US" b="1" smtClean="0">
                <a:latin typeface="Arial" pitchFamily="34" charset="0"/>
              </a:rPr>
              <a:t>s name, supporting learning about eyes, mouth, etc. and 2nd interaction: using an engaging, warm voice, responding to the child</a:t>
            </a:r>
            <a:r>
              <a:rPr lang="en-US" altLang="en-US" b="1" smtClean="0">
                <a:latin typeface="Arial" pitchFamily="34" charset="0"/>
              </a:rPr>
              <a:t>’</a:t>
            </a:r>
            <a:r>
              <a:rPr lang="en-US" b="1" smtClean="0">
                <a:latin typeface="Arial" pitchFamily="34" charset="0"/>
              </a:rPr>
              <a:t>s vocalizations, using good positioning so the child can see the book, etc.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Slide Number Placeholder 3"/>
          <p:cNvSpPr>
            <a:spLocks noGrp="1"/>
          </p:cNvSpPr>
          <p:nvPr>
            <p:ph type="sldNum" sz="quarter" idx="5"/>
          </p:nvPr>
        </p:nvSpPr>
        <p:spPr bwMode="auto">
          <a:noFill/>
          <a:ln>
            <a:miter lim="800000"/>
            <a:headEnd/>
            <a:tailEnd/>
          </a:ln>
        </p:spPr>
        <p:txBody>
          <a:bodyPr/>
          <a:lstStyle/>
          <a:p>
            <a:fld id="{B33928D7-A251-486E-B31E-F87BF9AE519A}" type="slidenum">
              <a:rPr lang="en-US" smtClean="0">
                <a:latin typeface="Arial" pitchFamily="34" charset="0"/>
              </a:rPr>
              <a:pPr/>
              <a:t>16</a:t>
            </a:fld>
            <a:endParaRPr lang="en-US" smtClean="0">
              <a:latin typeface="Arial" pitchFamily="34" charset="0"/>
            </a:endParaRPr>
          </a:p>
        </p:txBody>
      </p:sp>
      <p:sp>
        <p:nvSpPr>
          <p:cNvPr id="89092"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89093" name="Notes Placeholder 6"/>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Ask participants to talk with those near them and come up with a brief definition for interactions and for relationships. Ask them to consider the differences as they talk. After 3—5 minutes, ask them to share their definitions for interactions and for relationships. You may choose to write these on chart paper. </a:t>
            </a:r>
          </a:p>
          <a:p>
            <a:endParaRPr lang="en-US" b="1" smtClean="0">
              <a:latin typeface="Arial" pitchFamily="34" charset="0"/>
            </a:endParaRPr>
          </a:p>
          <a:p>
            <a:r>
              <a:rPr lang="en-US" b="1" smtClean="0">
                <a:latin typeface="Arial" pitchFamily="34" charset="0"/>
              </a:rPr>
              <a:t>Typically participants will share something similar to the following for a definition of relationship:</a:t>
            </a:r>
          </a:p>
          <a:p>
            <a:r>
              <a:rPr lang="en-US" b="1" smtClean="0">
                <a:latin typeface="Arial" pitchFamily="34" charset="0"/>
              </a:rPr>
              <a:t>Have emotional connections</a:t>
            </a:r>
          </a:p>
          <a:p>
            <a:r>
              <a:rPr lang="en-US" b="1" smtClean="0">
                <a:latin typeface="Arial" pitchFamily="34" charset="0"/>
              </a:rPr>
              <a:t>• Endure over time</a:t>
            </a:r>
          </a:p>
          <a:p>
            <a:r>
              <a:rPr lang="en-US" b="1" smtClean="0">
                <a:latin typeface="Arial" pitchFamily="34" charset="0"/>
              </a:rPr>
              <a:t>• Have special meaning between the two people</a:t>
            </a:r>
          </a:p>
          <a:p>
            <a:r>
              <a:rPr lang="en-US" b="1" smtClean="0">
                <a:latin typeface="Arial" pitchFamily="34" charset="0"/>
              </a:rPr>
              <a:t>• Create memories and expectations in the minds of the people involved</a:t>
            </a:r>
          </a:p>
          <a:p>
            <a:endParaRPr lang="en-US" b="1" smtClean="0">
              <a:latin typeface="Arial" pitchFamily="34" charset="0"/>
            </a:endParaRPr>
          </a:p>
          <a:p>
            <a:r>
              <a:rPr lang="en-US" b="1" smtClean="0">
                <a:latin typeface="Arial" pitchFamily="34" charset="0"/>
              </a:rPr>
              <a:t>Make the point that repeated interactions lead to fairly predictable relationships because the infant or young child begins to know how the other person will respond to him or her. This pattern of responses creates the emotional connection that the infant has to the other person. Most adults respond to infants in predictable ways and they, too, form emotional connections when they repeatedly care for an infant.</a:t>
            </a:r>
          </a:p>
          <a:p>
            <a:endParaRPr lang="en-US" b="1"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9B0B4709-816C-413A-B6E6-9302C9B05E82}" type="slidenum">
              <a:rPr lang="en-US" smtClean="0">
                <a:latin typeface="Arial" pitchFamily="34" charset="0"/>
              </a:rPr>
              <a:pPr/>
              <a:t>17</a:t>
            </a:fld>
            <a:endParaRPr lang="en-US" smtClean="0">
              <a:latin typeface="Arial" pitchFamily="34" charset="0"/>
            </a:endParaRPr>
          </a:p>
        </p:txBody>
      </p:sp>
      <p:sp>
        <p:nvSpPr>
          <p:cNvPr id="90115" name="Rectangle 2"/>
          <p:cNvSpPr>
            <a:spLocks noGrp="1" noRot="1" noChangeAspect="1" noTextEdit="1"/>
          </p:cNvSpPr>
          <p:nvPr>
            <p:ph type="sldImg"/>
          </p:nvPr>
        </p:nvSpPr>
        <p:spPr bwMode="auto">
          <a:noFill/>
          <a:ln>
            <a:solidFill>
              <a:srgbClr val="000000"/>
            </a:solidFill>
            <a:miter lim="800000"/>
            <a:headEnd/>
            <a:tailEnd/>
          </a:ln>
        </p:spPr>
      </p:sp>
      <p:sp>
        <p:nvSpPr>
          <p:cNvPr id="9011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As you show each slide, ask the group to describe what they see the baby or toddler doing that tells us that the child is inviting or participating in a relationship. Ask participants to be as specific as possible about the behavioral cues that the infant or toddler is demonstrating.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E5DD9432-BAC5-4619-AD96-64E74D242FBC}" type="slidenum">
              <a:rPr lang="en-US" smtClean="0">
                <a:latin typeface="Arial" pitchFamily="34" charset="0"/>
              </a:rPr>
              <a:pPr/>
              <a:t>18</a:t>
            </a:fld>
            <a:endParaRPr lang="en-US" smtClean="0">
              <a:latin typeface="Arial" pitchFamily="34" charset="0"/>
            </a:endParaRPr>
          </a:p>
        </p:txBody>
      </p:sp>
      <p:sp>
        <p:nvSpPr>
          <p:cNvPr id="91139" name="Rectangle 2"/>
          <p:cNvSpPr>
            <a:spLocks noGrp="1" noRot="1" noChangeAspect="1" noTextEdit="1"/>
          </p:cNvSpPr>
          <p:nvPr>
            <p:ph type="sldImg"/>
          </p:nvPr>
        </p:nvSpPr>
        <p:spPr bwMode="auto">
          <a:noFill/>
          <a:ln>
            <a:solidFill>
              <a:srgbClr val="000000"/>
            </a:solidFill>
            <a:miter lim="800000"/>
            <a:headEnd/>
            <a:tailEnd/>
          </a:ln>
        </p:spPr>
      </p:sp>
      <p:sp>
        <p:nvSpPr>
          <p:cNvPr id="91140"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91141" name="Notes Placeholder 4"/>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a:lstStyle/>
          <a:p>
            <a:fld id="{D9B34BEA-1A29-41B4-B831-799E3939E159}" type="slidenum">
              <a:rPr lang="en-US" smtClean="0">
                <a:latin typeface="Arial" pitchFamily="34" charset="0"/>
              </a:rPr>
              <a:pPr/>
              <a:t>19</a:t>
            </a:fld>
            <a:endParaRPr lang="en-US" smtClean="0">
              <a:latin typeface="Arial" pitchFamily="34" charset="0"/>
            </a:endParaRPr>
          </a:p>
        </p:txBody>
      </p:sp>
      <p:sp>
        <p:nvSpPr>
          <p:cNvPr id="92163" name="Rectangle 2"/>
          <p:cNvSpPr>
            <a:spLocks noGrp="1" noRot="1" noChangeAspect="1" noTextEdit="1"/>
          </p:cNvSpPr>
          <p:nvPr>
            <p:ph type="sldImg"/>
          </p:nvPr>
        </p:nvSpPr>
        <p:spPr bwMode="auto">
          <a:noFill/>
          <a:ln>
            <a:solidFill>
              <a:srgbClr val="000000"/>
            </a:solidFill>
            <a:miter lim="800000"/>
            <a:headEnd/>
            <a:tailEnd/>
          </a:ln>
        </p:spPr>
      </p:sp>
      <p:sp>
        <p:nvSpPr>
          <p:cNvPr id="92164"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a:lstStyle/>
          <a:p>
            <a:fld id="{E484A36D-5D78-4B3B-A959-15C6A7D9BD12}" type="slidenum">
              <a:rPr lang="en-US" smtClean="0">
                <a:latin typeface="Arial" pitchFamily="34" charset="0"/>
              </a:rPr>
              <a:pPr/>
              <a:t>2</a:t>
            </a:fld>
            <a:endParaRPr lang="en-US" smtClean="0">
              <a:latin typeface="Arial"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latin typeface="Arial" pitchFamily="34" charset="0"/>
              </a:rPr>
              <a:t>First introduce yourself and provide a description of your experiences and the training you received on the CSEFEL modules. </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Ask participants to introduce themselves. If you have time, each person can introduce themselves or if time is limited or the group is too large, you can ask them to either introduce themselves to others at their table or get up and find someone they don</a:t>
            </a:r>
            <a:r>
              <a:rPr lang="en-US" altLang="en-US" b="1" smtClean="0">
                <a:latin typeface="Arial" pitchFamily="34" charset="0"/>
              </a:rPr>
              <a:t>’</a:t>
            </a:r>
            <a:r>
              <a:rPr lang="en-US" b="1" smtClean="0">
                <a:latin typeface="Arial" pitchFamily="34" charset="0"/>
              </a:rPr>
              <a:t>t already know and introduce themselves.</a:t>
            </a:r>
          </a:p>
          <a:p>
            <a:pPr eaLnBrk="1" hangingPunct="1">
              <a:spcBef>
                <a:spcPct val="0"/>
              </a:spcBef>
            </a:pPr>
            <a:endParaRPr lang="en-US" b="1" smtClean="0">
              <a:latin typeface="Arial" pitchFamily="34" charset="0"/>
            </a:endParaRPr>
          </a:p>
          <a:p>
            <a:pPr eaLnBrk="1" hangingPunct="1">
              <a:spcBef>
                <a:spcPct val="0"/>
              </a:spcBef>
            </a:pPr>
            <a:r>
              <a:rPr lang="en-US" b="1" smtClean="0">
                <a:latin typeface="Arial" pitchFamily="34" charset="0"/>
              </a:rPr>
              <a:t>(put a ClipArt pic of the state your are working in)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3"/>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93188" name="Notes Placeholder 2"/>
          <p:cNvSpPr>
            <a:spLocks noGrp="1"/>
          </p:cNvSpPr>
          <p:nvPr>
            <p:ph type="body" idx="3"/>
          </p:nvPr>
        </p:nvSpPr>
        <p:spPr bwMode="auto">
          <a:xfrm>
            <a:off x="0" y="4262438"/>
            <a:ext cx="6705600" cy="4797425"/>
          </a:xfrm>
          <a:noFill/>
        </p:spPr>
        <p:txBody>
          <a:bodyPr wrap="square" numCol="1" anchor="t" anchorCtr="0" compatLnSpc="1">
            <a:prstTxWarp prst="textNoShape">
              <a:avLst/>
            </a:prstTxWarp>
          </a:bodyPr>
          <a:lstStyle/>
          <a:p>
            <a:pPr>
              <a:lnSpc>
                <a:spcPct val="90000"/>
              </a:lnSpc>
            </a:pPr>
            <a:r>
              <a:rPr lang="en-US" sz="1100" b="1" smtClean="0">
                <a:latin typeface="Arial" pitchFamily="34" charset="0"/>
              </a:rPr>
              <a:t>Suggest to the participants that when we start to talk about children</a:t>
            </a:r>
            <a:r>
              <a:rPr lang="en-US" altLang="en-US" sz="1100" b="1" smtClean="0">
                <a:latin typeface="Arial" pitchFamily="34" charset="0"/>
              </a:rPr>
              <a:t>’</a:t>
            </a:r>
            <a:r>
              <a:rPr lang="en-US" sz="1100" b="1" smtClean="0">
                <a:latin typeface="Arial" pitchFamily="34" charset="0"/>
              </a:rPr>
              <a:t>s relationships, it is helpful to reflect on the role that relationships have played in our own lives.</a:t>
            </a:r>
          </a:p>
          <a:p>
            <a:pPr>
              <a:lnSpc>
                <a:spcPct val="90000"/>
              </a:lnSpc>
            </a:pPr>
            <a:r>
              <a:rPr lang="en-US" sz="1100" b="1" smtClean="0">
                <a:latin typeface="Arial" pitchFamily="34" charset="0"/>
              </a:rPr>
              <a:t>Use the Reflective Inventory (Handout I/T 1.3) and ask participants to fill it out with a partner at their table. </a:t>
            </a:r>
          </a:p>
          <a:p>
            <a:pPr>
              <a:lnSpc>
                <a:spcPct val="90000"/>
              </a:lnSpc>
            </a:pPr>
            <a:endParaRPr lang="en-US" sz="1100" b="1" smtClean="0">
              <a:latin typeface="Arial" pitchFamily="34" charset="0"/>
            </a:endParaRPr>
          </a:p>
          <a:p>
            <a:pPr>
              <a:lnSpc>
                <a:spcPct val="90000"/>
              </a:lnSpc>
            </a:pPr>
            <a:r>
              <a:rPr lang="en-US" sz="1100" b="1" smtClean="0">
                <a:latin typeface="Arial" pitchFamily="34" charset="0"/>
              </a:rPr>
              <a:t>After participants complete the inventory questions, ask for comments from the group. Use a flip chart to record the feeling words participants offer. Let them know that this activity is included to restate the importance for all caregivers of very young children to develop the capacity to reflect on why they do what they do or why they say what they say to children. Elicit responses that focus on the discovery or awareness of the patterns in their own behavior with children. Point out that our prior relationships create feelings, expectations and behaviors that we bring to each new relationship, including those with babies we care for. </a:t>
            </a:r>
          </a:p>
          <a:p>
            <a:pPr>
              <a:lnSpc>
                <a:spcPct val="90000"/>
              </a:lnSpc>
            </a:pPr>
            <a:r>
              <a:rPr lang="en-US" sz="1100" b="1" smtClean="0">
                <a:latin typeface="Arial" pitchFamily="34" charset="0"/>
              </a:rPr>
              <a:t>If we have a personal history, going back to our childhood, of basically satisfying and supportive experiences, we are likely to go into new relationships with the expectation that these relationships will also be satisfying and supportive. But, if we have a personal history of emotionally difficult or traumatic experiences, we may find it harder to manage new experiences as adults – particularly stressful ones. Point out that during our childhood, we received all sorts of messages about ourselves. We are likely to send some of those messages on to the children we care for, whether we intend to or not. Sometimes these messages were verbal and sometimes they were non-verbal. If they were received before we could talk and use language, they were pre-verbal experiences. </a:t>
            </a:r>
          </a:p>
          <a:p>
            <a:pPr>
              <a:lnSpc>
                <a:spcPct val="90000"/>
              </a:lnSpc>
            </a:pPr>
            <a:endParaRPr lang="en-US" sz="1100" smtClean="0">
              <a:latin typeface="Arial" pitchFamily="34" charset="0"/>
            </a:endParaRPr>
          </a:p>
          <a:p>
            <a:pPr>
              <a:lnSpc>
                <a:spcPct val="90000"/>
              </a:lnSpc>
            </a:pPr>
            <a:r>
              <a:rPr lang="en-US" sz="1100" smtClean="0">
                <a:latin typeface="Arial" pitchFamily="34" charset="0"/>
              </a:rPr>
              <a:t>We are more able to recognize the impact of our personal experiences on the messages we send children in our care if we reflect on how the messages we received in childhood were interpreted by us. As adult caregivers of very young children, it is not easy to be calm and supportive of infants and toddlers when they are behaving in ways that we don</a:t>
            </a:r>
            <a:r>
              <a:rPr lang="en-US" altLang="en-US" sz="1100" smtClean="0">
                <a:latin typeface="Arial" pitchFamily="34" charset="0"/>
              </a:rPr>
              <a:t>’</a:t>
            </a:r>
            <a:r>
              <a:rPr lang="en-US" sz="1100" smtClean="0">
                <a:latin typeface="Arial" pitchFamily="34" charset="0"/>
              </a:rPr>
              <a:t>t understand or that are causing problems for them or others – particularly if we have not experienced relationships in our own personal lives that helped us deal with stress. It is important that all of us have the opportunity to think about and discuss the impact of our past experiences on our current behavior and relationships with other adults and children as part of ongoing professional development experiences. Working to become more self aware helps us separate our current feelings and reactions from those generated in past experiences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Slide Number Placeholder 3"/>
          <p:cNvSpPr>
            <a:spLocks noGrp="1"/>
          </p:cNvSpPr>
          <p:nvPr>
            <p:ph type="sldNum" sz="quarter" idx="5"/>
          </p:nvPr>
        </p:nvSpPr>
        <p:spPr bwMode="auto">
          <a:noFill/>
          <a:ln>
            <a:miter lim="800000"/>
            <a:headEnd/>
            <a:tailEnd/>
          </a:ln>
        </p:spPr>
        <p:txBody>
          <a:bodyPr/>
          <a:lstStyle/>
          <a:p>
            <a:fld id="{FCCB05C0-247D-4FF5-B9D8-78705A095FC5}" type="slidenum">
              <a:rPr lang="en-US" smtClean="0">
                <a:latin typeface="Arial" pitchFamily="34" charset="0"/>
              </a:rPr>
              <a:pPr/>
              <a:t>21</a:t>
            </a:fld>
            <a:endParaRPr lang="en-US" smtClean="0">
              <a:latin typeface="Arial" pitchFamily="34" charset="0"/>
            </a:endParaRPr>
          </a:p>
        </p:txBody>
      </p:sp>
      <p:sp>
        <p:nvSpPr>
          <p:cNvPr id="94212"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94213" name="Notes Placeholder 6"/>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We will now spend time exploring each of these elements and thinking about what this means for us as we work with infants and toddlers.  </a:t>
            </a:r>
          </a:p>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Slide Number Placeholder 3"/>
          <p:cNvSpPr>
            <a:spLocks noGrp="1"/>
          </p:cNvSpPr>
          <p:nvPr>
            <p:ph type="sldNum" sz="quarter" idx="5"/>
          </p:nvPr>
        </p:nvSpPr>
        <p:spPr bwMode="auto">
          <a:noFill/>
          <a:ln>
            <a:miter lim="800000"/>
            <a:headEnd/>
            <a:tailEnd/>
          </a:ln>
        </p:spPr>
        <p:txBody>
          <a:bodyPr/>
          <a:lstStyle/>
          <a:p>
            <a:fld id="{4E4E2F27-0965-4209-AFED-ADFF6A2C7CD1}" type="slidenum">
              <a:rPr lang="en-US" smtClean="0">
                <a:latin typeface="Arial" pitchFamily="34" charset="0"/>
              </a:rPr>
              <a:pPr/>
              <a:t>22</a:t>
            </a:fld>
            <a:endParaRPr lang="en-US" smtClean="0">
              <a:latin typeface="Arial" pitchFamily="34" charset="0"/>
            </a:endParaRPr>
          </a:p>
        </p:txBody>
      </p:sp>
      <p:sp>
        <p:nvSpPr>
          <p:cNvPr id="95236"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95237" name="Notes Placeholder 2"/>
          <p:cNvSpPr>
            <a:spLocks noGrp="1"/>
          </p:cNvSpPr>
          <p:nvPr>
            <p:ph type="body" idx="3"/>
          </p:nvPr>
        </p:nvSpPr>
        <p:spPr bwMode="auto">
          <a:xfrm>
            <a:off x="266700" y="4271963"/>
            <a:ext cx="6362700" cy="4786312"/>
          </a:xfrm>
          <a:noFill/>
        </p:spPr>
        <p:txBody>
          <a:bodyPr wrap="square" numCol="1" anchor="t" anchorCtr="0" compatLnSpc="1">
            <a:prstTxWarp prst="textNoShape">
              <a:avLst/>
            </a:prstTxWarp>
          </a:bodyPr>
          <a:lstStyle/>
          <a:p>
            <a:pPr marL="228600" indent="-228600">
              <a:lnSpc>
                <a:spcPct val="90000"/>
              </a:lnSpc>
              <a:buFontTx/>
              <a:buAutoNum type="alphaLcPeriod"/>
            </a:pPr>
            <a:r>
              <a:rPr lang="en-US" smtClean="0">
                <a:latin typeface="Arial" pitchFamily="34" charset="0"/>
              </a:rPr>
              <a:t>Point out that when infants feel threatened, they turn to the caregiver for protection and comfort. The caregiver</a:t>
            </a:r>
            <a:r>
              <a:rPr lang="en-US" altLang="en-US" smtClean="0">
                <a:latin typeface="Arial" pitchFamily="34" charset="0"/>
              </a:rPr>
              <a:t>’</a:t>
            </a:r>
            <a:r>
              <a:rPr lang="en-US" smtClean="0">
                <a:latin typeface="Arial" pitchFamily="34" charset="0"/>
              </a:rPr>
              <a:t>s consistent, accurate response to the infant</a:t>
            </a:r>
            <a:r>
              <a:rPr lang="en-US" altLang="en-US" smtClean="0">
                <a:latin typeface="Arial" pitchFamily="34" charset="0"/>
              </a:rPr>
              <a:t>’</a:t>
            </a:r>
            <a:r>
              <a:rPr lang="en-US" smtClean="0">
                <a:latin typeface="Arial" pitchFamily="34" charset="0"/>
              </a:rPr>
              <a:t>s signal of need, such as crying, helps mold the attachment relationship into a predictable, back and forth pattern of interaction that develops over the first year of life. The infant is, in fact, biologically inclined to use the caregiver as a provider of comfort. We use the term </a:t>
            </a:r>
            <a:r>
              <a:rPr lang="en-US" altLang="en-US" smtClean="0">
                <a:latin typeface="Arial" pitchFamily="34" charset="0"/>
              </a:rPr>
              <a:t>“</a:t>
            </a:r>
            <a:r>
              <a:rPr lang="en-US" smtClean="0">
                <a:latin typeface="Arial" pitchFamily="34" charset="0"/>
              </a:rPr>
              <a:t>secure base</a:t>
            </a:r>
            <a:r>
              <a:rPr lang="en-US" altLang="en-US" smtClean="0">
                <a:latin typeface="Arial" pitchFamily="34" charset="0"/>
              </a:rPr>
              <a:t>”</a:t>
            </a:r>
            <a:r>
              <a:rPr lang="en-US" smtClean="0">
                <a:latin typeface="Arial" pitchFamily="34" charset="0"/>
              </a:rPr>
              <a:t> to describe the feeling of safety provided to an infant or toddler by a caregiver. For example, you have probably seen a toddler venture off to try something new, but keep looking back to make sure that you (his secure base) are still there and close by if he needs you.</a:t>
            </a:r>
          </a:p>
          <a:p>
            <a:pPr marL="228600" indent="-228600">
              <a:lnSpc>
                <a:spcPct val="90000"/>
              </a:lnSpc>
              <a:buFontTx/>
              <a:buAutoNum type="alphaLcPeriod"/>
            </a:pPr>
            <a:r>
              <a:rPr lang="en-US" smtClean="0">
                <a:latin typeface="Arial" pitchFamily="34" charset="0"/>
              </a:rPr>
              <a:t>Add that the history created between the infant and the caregiver, as the relationship develops, allows the infant to begin to predict the caregiver</a:t>
            </a:r>
            <a:r>
              <a:rPr lang="en-US" altLang="en-US" smtClean="0">
                <a:latin typeface="Arial" pitchFamily="34" charset="0"/>
              </a:rPr>
              <a:t>’</a:t>
            </a:r>
            <a:r>
              <a:rPr lang="en-US" smtClean="0">
                <a:latin typeface="Arial" pitchFamily="34" charset="0"/>
              </a:rPr>
              <a:t>s response to efforts to seek comfort. There are many things we can do in childcare and in supporting families to facilitate the development of strong attachment relationships.</a:t>
            </a:r>
          </a:p>
          <a:p>
            <a:pPr marL="228600" indent="-228600">
              <a:lnSpc>
                <a:spcPct val="90000"/>
              </a:lnSpc>
              <a:buFontTx/>
              <a:buAutoNum type="alphaLcPeriod"/>
            </a:pPr>
            <a:r>
              <a:rPr lang="en-US" smtClean="0">
                <a:latin typeface="Arial" pitchFamily="34" charset="0"/>
              </a:rPr>
              <a:t>Point out that when we consistently and lovingly meet the needs of infants and toddlers in our care, secure attachments are formed. Children who develop secure attachments to one or more adults are more likely to develop positive social and emotional skills. They know that they can rely on adults to meet their needs, to respond to them, and to comfort them. They feel important and begin to develop a sense of competence and confidence. When we are unpredictable, unresponsive, insensitive, or even threatening, insecure attachments develop. Insecure attachments can make children feel badly about themselves and feel that they aren</a:t>
            </a:r>
            <a:r>
              <a:rPr lang="en-US" altLang="en-US" smtClean="0">
                <a:latin typeface="Arial" pitchFamily="34" charset="0"/>
              </a:rPr>
              <a:t>’</a:t>
            </a:r>
            <a:r>
              <a:rPr lang="en-US" smtClean="0">
                <a:latin typeface="Arial" pitchFamily="34" charset="0"/>
              </a:rPr>
              <a:t>t important. They may feel a lack of control over their environment and may struggle to develop positive relationships with others. Secure and insecure attachments are reflective of the quality of the relationships between caregivers and children.</a:t>
            </a:r>
          </a:p>
          <a:p>
            <a:pPr marL="228600" indent="-228600">
              <a:lnSpc>
                <a:spcPct val="90000"/>
              </a:lnSpc>
            </a:pPr>
            <a:r>
              <a:rPr lang="en-US" smtClean="0">
                <a:latin typeface="Arial" pitchFamily="34" charset="0"/>
              </a:rPr>
              <a:t>Ask participants: What are some ways you support have the development of secure attachments with children ? List ideas on chart paper.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To demonstrate this topic - - - Ask participants to watch this video clip IT 1.4 and then discuss with those a their table what this mother is doing to support attachment. Possible answers: followed child</a:t>
            </a:r>
            <a:r>
              <a:rPr lang="en-US" altLang="en-US" b="1" smtClean="0">
                <a:latin typeface="Arial" pitchFamily="34" charset="0"/>
              </a:rPr>
              <a:t>’</a:t>
            </a:r>
            <a:r>
              <a:rPr lang="en-US" b="1" smtClean="0">
                <a:latin typeface="Arial" pitchFamily="34" charset="0"/>
              </a:rPr>
              <a:t>s lead, asks child if she needs help, proximity, encourages her, gives the child time. </a:t>
            </a:r>
          </a:p>
          <a:p>
            <a:endParaRPr lang="en-US" smtClean="0">
              <a:latin typeface="Arial" pitchFamily="34" charset="0"/>
            </a:endParaRPr>
          </a:p>
        </p:txBody>
      </p:sp>
      <p:sp>
        <p:nvSpPr>
          <p:cNvPr id="96260" name="Slide Number Placeholder 3"/>
          <p:cNvSpPr>
            <a:spLocks noGrp="1"/>
          </p:cNvSpPr>
          <p:nvPr>
            <p:ph type="sldNum" sz="quarter" idx="5"/>
          </p:nvPr>
        </p:nvSpPr>
        <p:spPr bwMode="auto">
          <a:noFill/>
          <a:ln>
            <a:miter lim="800000"/>
            <a:headEnd/>
            <a:tailEnd/>
          </a:ln>
        </p:spPr>
        <p:txBody>
          <a:bodyPr/>
          <a:lstStyle/>
          <a:p>
            <a:fld id="{B734A3EB-418F-4145-92A3-0B94C791F4F7}"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0CA44BA7-7975-4459-BE52-1A86C3E939DD}" type="slidenum">
              <a:rPr lang="en-US" smtClean="0">
                <a:latin typeface="Arial" pitchFamily="34" charset="0"/>
              </a:rPr>
              <a:pPr/>
              <a:t>24</a:t>
            </a:fld>
            <a:endParaRPr lang="en-US" smtClean="0">
              <a:latin typeface="Arial" pitchFamily="34" charset="0"/>
            </a:endParaRPr>
          </a:p>
        </p:txBody>
      </p:sp>
      <p:sp>
        <p:nvSpPr>
          <p:cNvPr id="9728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7284" name="Notes Placeholder 4"/>
          <p:cNvSpPr>
            <a:spLocks noGrp="1"/>
          </p:cNvSpPr>
          <p:nvPr/>
        </p:nvSpPr>
        <p:spPr bwMode="auto">
          <a:xfrm>
            <a:off x="685800" y="4343400"/>
            <a:ext cx="5486400" cy="4114800"/>
          </a:xfrm>
          <a:prstGeom prst="rect">
            <a:avLst/>
          </a:prstGeom>
          <a:noFill/>
          <a:ln w="9525">
            <a:noFill/>
            <a:miter lim="800000"/>
            <a:headEnd/>
            <a:tailEnd/>
          </a:ln>
        </p:spPr>
        <p:txBody>
          <a:bodyPr lIns="92299" tIns="46150" rIns="92299" bIns="46150"/>
          <a:lstStyle/>
          <a:p>
            <a:pPr>
              <a:spcBef>
                <a:spcPct val="30000"/>
              </a:spcBef>
            </a:pPr>
            <a:endParaRPr lang="en-US" sz="1200"/>
          </a:p>
        </p:txBody>
      </p:sp>
      <p:sp>
        <p:nvSpPr>
          <p:cNvPr id="97285" name="Notes Placeholder 5"/>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Following the video observation, ask participants to pair up with another person and to think about and briefly discuss the vignettes on the handout. Each of them should think about the vignettes from their role as child care providers, </a:t>
            </a:r>
            <a:r>
              <a:rPr lang="en-US" sz="1100" b="1" smtClean="0"/>
              <a:t>family care providers</a:t>
            </a:r>
            <a:r>
              <a:rPr lang="en-US" sz="1100" smtClean="0"/>
              <a:t>, home visitors, therapists or educators, in supporting the infant-parent relationship. </a:t>
            </a:r>
          </a:p>
          <a:p>
            <a:pPr>
              <a:lnSpc>
                <a:spcPct val="90000"/>
              </a:lnSpc>
            </a:pPr>
            <a:r>
              <a:rPr lang="en-US" sz="1100" smtClean="0"/>
              <a:t>Use </a:t>
            </a:r>
            <a:r>
              <a:rPr lang="en-US" sz="1100" b="1" smtClean="0"/>
              <a:t>Handout I/T 1.6. Attachment Relationships.</a:t>
            </a:r>
          </a:p>
          <a:p>
            <a:pPr>
              <a:lnSpc>
                <a:spcPct val="90000"/>
              </a:lnSpc>
            </a:pPr>
            <a:r>
              <a:rPr lang="en-US" sz="1100" smtClean="0"/>
              <a:t>After you have allowed a brief time for discussion, ask the group to share their comments about the vignettes from the perspective of their role. Make an effort to have participants from a variety of provider roles participate in the sharing. Use the following to facilitate the discussion about the intentions of the provider:</a:t>
            </a:r>
          </a:p>
          <a:p>
            <a:pPr>
              <a:lnSpc>
                <a:spcPct val="90000"/>
              </a:lnSpc>
            </a:pPr>
            <a:r>
              <a:rPr lang="en-US" sz="1100" smtClean="0"/>
              <a:t>For Vignette 1, elicit comments such as: </a:t>
            </a:r>
          </a:p>
          <a:p>
            <a:pPr lvl="1">
              <a:lnSpc>
                <a:spcPct val="90000"/>
              </a:lnSpc>
              <a:buFontTx/>
              <a:buChar char="•"/>
            </a:pPr>
            <a:r>
              <a:rPr lang="en-US" sz="1100" smtClean="0"/>
              <a:t>The home visitor can put away her papers, watch, and ask the dad how he knows how to play with his daughter so well.</a:t>
            </a:r>
          </a:p>
          <a:p>
            <a:pPr lvl="1">
              <a:lnSpc>
                <a:spcPct val="90000"/>
              </a:lnSpc>
            </a:pPr>
            <a:r>
              <a:rPr lang="en-US" sz="1100" smtClean="0"/>
              <a:t>• By allowing dad to talk about what he is doing and why, she can base her response on his thoughts and follow his lead about what he is doing.</a:t>
            </a:r>
          </a:p>
          <a:p>
            <a:pPr>
              <a:lnSpc>
                <a:spcPct val="90000"/>
              </a:lnSpc>
            </a:pPr>
            <a:r>
              <a:rPr lang="en-US" sz="1100" smtClean="0"/>
              <a:t>For Vignette 2, elicit comments such as:</a:t>
            </a:r>
          </a:p>
          <a:p>
            <a:pPr lvl="1">
              <a:lnSpc>
                <a:spcPct val="90000"/>
              </a:lnSpc>
              <a:buFontTx/>
              <a:buChar char="•"/>
            </a:pPr>
            <a:r>
              <a:rPr lang="en-US" sz="1100" smtClean="0"/>
              <a:t> She needs to think about what this baby is learning about her ability to protect him and keep him safe, even if she cannot consistently ease the pain in his tummy. </a:t>
            </a:r>
          </a:p>
          <a:p>
            <a:pPr lvl="1">
              <a:lnSpc>
                <a:spcPct val="90000"/>
              </a:lnSpc>
            </a:pPr>
            <a:r>
              <a:rPr lang="en-US" sz="1100" smtClean="0"/>
              <a:t>• She can use a sling to keep him against her body while she also provides care for other children.</a:t>
            </a:r>
          </a:p>
          <a:p>
            <a:pPr>
              <a:lnSpc>
                <a:spcPct val="90000"/>
              </a:lnSpc>
            </a:pPr>
            <a:r>
              <a:rPr lang="en-US" sz="1100" smtClean="0"/>
              <a:t>For Vignette 3, elicit comments such as:</a:t>
            </a:r>
          </a:p>
          <a:p>
            <a:pPr lvl="1">
              <a:lnSpc>
                <a:spcPct val="90000"/>
              </a:lnSpc>
              <a:buFontTx/>
              <a:buChar char="•"/>
            </a:pPr>
            <a:r>
              <a:rPr lang="en-US" sz="1100" smtClean="0"/>
              <a:t> Toddlers can be reassured of their safety across small distances when adults maintain eye contact, smile, show interest in what the toddler is doing, and use words and facial expressions to convey that the situation is safe.</a:t>
            </a:r>
          </a:p>
          <a:p>
            <a:pPr>
              <a:lnSpc>
                <a:spcPct val="90000"/>
              </a:lnSpc>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As we move into a focus on children ages 3 – 5, remember that t</a:t>
            </a:r>
            <a:r>
              <a:rPr lang="en-US" smtClean="0">
                <a:latin typeface="Arial" pitchFamily="34" charset="0"/>
              </a:rPr>
              <a:t>he relationships we build with children, families, and colleagues are at the foundation of everything we do with children. We know about the importance of relationships in terms of children</a:t>
            </a:r>
            <a:r>
              <a:rPr lang="en-US" altLang="en-US" smtClean="0">
                <a:latin typeface="Arial" pitchFamily="34" charset="0"/>
              </a:rPr>
              <a:t>’</a:t>
            </a:r>
            <a:r>
              <a:rPr lang="en-US" smtClean="0">
                <a:latin typeface="Arial" pitchFamily="34" charset="0"/>
              </a:rPr>
              <a:t>s development and success in school. It is important to build these relationships with all children as a context for supporting their social emotional development and preventing challenging behavior. It will be easier to address challenging behavior if we already have a relationship with the child. </a:t>
            </a:r>
          </a:p>
          <a:p>
            <a:endParaRPr lang="en-US" smtClean="0">
              <a:latin typeface="Arial" pitchFamily="34" charset="0"/>
            </a:endParaRPr>
          </a:p>
          <a:p>
            <a:r>
              <a:rPr lang="en-US" smtClean="0">
                <a:latin typeface="Arial" pitchFamily="34" charset="0"/>
              </a:rPr>
              <a:t>Let</a:t>
            </a:r>
            <a:r>
              <a:rPr lang="en-US" altLang="en-US" smtClean="0">
                <a:latin typeface="Arial" pitchFamily="34" charset="0"/>
              </a:rPr>
              <a:t>’</a:t>
            </a:r>
            <a:r>
              <a:rPr lang="en-US" smtClean="0">
                <a:latin typeface="Arial" pitchFamily="34" charset="0"/>
              </a:rPr>
              <a:t>s review 5 facts about the importance of building relationships with children, families and colleagues.</a:t>
            </a:r>
          </a:p>
          <a:p>
            <a:endParaRPr lang="en-US" smtClean="0"/>
          </a:p>
          <a:p>
            <a:r>
              <a:rPr lang="en-US" smtClean="0"/>
              <a:t>(be sure to point out the key phrases that are underlined)</a:t>
            </a:r>
          </a:p>
        </p:txBody>
      </p:sp>
      <p:sp>
        <p:nvSpPr>
          <p:cNvPr id="98308" name="Slide Number Placeholder 3"/>
          <p:cNvSpPr>
            <a:spLocks noGrp="1"/>
          </p:cNvSpPr>
          <p:nvPr>
            <p:ph type="sldNum" sz="quarter" idx="5"/>
          </p:nvPr>
        </p:nvSpPr>
        <p:spPr bwMode="auto">
          <a:noFill/>
          <a:ln>
            <a:miter lim="800000"/>
            <a:headEnd/>
            <a:tailEnd/>
          </a:ln>
        </p:spPr>
        <p:txBody>
          <a:bodyPr/>
          <a:lstStyle/>
          <a:p>
            <a:fld id="{A0361460-7CDD-48BD-8AC9-81DF611C1714}"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1905A634-53A7-4F1D-9A42-CC5EBD9A6B16}"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Adult Child Conversations VIDEO PS 1.1  Introduce the video as follows:</a:t>
            </a:r>
            <a:r>
              <a:rPr lang="en-US" smtClean="0">
                <a:latin typeface="Arial" pitchFamily="34" charset="0"/>
              </a:rPr>
              <a:t> </a:t>
            </a:r>
          </a:p>
          <a:p>
            <a:r>
              <a:rPr lang="en-US" smtClean="0">
                <a:latin typeface="Arial" pitchFamily="34" charset="0"/>
              </a:rPr>
              <a:t>This video shows one teacher engaged in conversation with a child as they play. While you are watching, think about what the adult is doing to develop and continue to build a relationship with this child. We will talk about what you saw after the clip. </a:t>
            </a:r>
          </a:p>
          <a:p>
            <a:endParaRPr lang="en-US" smtClean="0">
              <a:latin typeface="Arial" pitchFamily="34" charset="0"/>
            </a:endParaRPr>
          </a:p>
          <a:p>
            <a:r>
              <a:rPr lang="en-US" b="1" smtClean="0">
                <a:latin typeface="Arial" pitchFamily="34" charset="0"/>
              </a:rPr>
              <a:t>(To play video, double click on the photograph on the slide. To advance to the next slide, click the down arrow on your keypad.) Note to Presenter: the videos in these modules are designed to provide examples that can be used to describe, reflect, and refine teachers</a:t>
            </a:r>
            <a:r>
              <a:rPr lang="en-US" altLang="en-US" b="1" smtClean="0">
                <a:latin typeface="Arial" pitchFamily="34" charset="0"/>
              </a:rPr>
              <a:t>’</a:t>
            </a:r>
            <a:r>
              <a:rPr lang="en-US" b="1" smtClean="0">
                <a:latin typeface="Arial" pitchFamily="34" charset="0"/>
              </a:rPr>
              <a:t> practices. They are not intended to be the best way, the only way, or the right way to do something. </a:t>
            </a:r>
            <a:br>
              <a:rPr lang="en-US" b="1" smtClean="0">
                <a:latin typeface="Arial" pitchFamily="34" charset="0"/>
              </a:rPr>
            </a:br>
            <a:r>
              <a:rPr lang="en-US" smtClean="0">
                <a:latin typeface="Arial" pitchFamily="34" charset="0"/>
              </a:rPr>
              <a:t/>
            </a:r>
            <a:br>
              <a:rPr lang="en-US" smtClean="0">
                <a:latin typeface="Arial" pitchFamily="34" charset="0"/>
              </a:rPr>
            </a:br>
            <a:r>
              <a:rPr lang="en-US" smtClean="0">
                <a:latin typeface="Arial" pitchFamily="34" charset="0"/>
              </a:rPr>
              <a:t>What things does the teacher do to build relationships with children? </a:t>
            </a:r>
          </a:p>
          <a:p>
            <a:pPr lvl="1"/>
            <a:r>
              <a:rPr lang="en-US" smtClean="0">
                <a:latin typeface="Arial" pitchFamily="34" charset="0"/>
              </a:rPr>
              <a:t>Participants might comment on how the teacher talked about things the little girl does at the afterschool program and at home, participated in play as a partner, sat at the children</a:t>
            </a:r>
            <a:r>
              <a:rPr lang="en-US" altLang="en-US" smtClean="0">
                <a:latin typeface="Arial" pitchFamily="34" charset="0"/>
              </a:rPr>
              <a:t>’</a:t>
            </a:r>
            <a:r>
              <a:rPr lang="en-US" smtClean="0">
                <a:latin typeface="Arial" pitchFamily="34" charset="0"/>
              </a:rPr>
              <a:t>s level, was a responsive listener, asked open-ended questions, voice intonation, was excited, shared stories of her childhood, etc. </a:t>
            </a:r>
          </a:p>
        </p:txBody>
      </p:sp>
      <p:sp>
        <p:nvSpPr>
          <p:cNvPr id="100356" name="Slide Number Placeholder 3"/>
          <p:cNvSpPr>
            <a:spLocks noGrp="1"/>
          </p:cNvSpPr>
          <p:nvPr>
            <p:ph type="sldNum" sz="quarter" idx="5"/>
          </p:nvPr>
        </p:nvSpPr>
        <p:spPr bwMode="auto">
          <a:noFill/>
          <a:ln>
            <a:miter lim="800000"/>
            <a:headEnd/>
            <a:tailEnd/>
          </a:ln>
        </p:spPr>
        <p:txBody>
          <a:bodyPr/>
          <a:lstStyle/>
          <a:p>
            <a:fld id="{74B012ED-EA57-43D1-80EC-24CD8C906191}"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Introduce the Connected/Disconnected Activity.  Use the graphic for connected/disconnected. Show the slide and write responses on chart paper (or have participants share their thoughts but not chart). </a:t>
            </a:r>
          </a:p>
          <a:p>
            <a:endParaRPr lang="en-US" b="1" smtClean="0">
              <a:latin typeface="Arial" pitchFamily="34" charset="0"/>
            </a:endParaRPr>
          </a:p>
          <a:p>
            <a:r>
              <a:rPr lang="en-US" b="1" smtClean="0">
                <a:latin typeface="Arial" pitchFamily="34" charset="0"/>
              </a:rPr>
              <a:t>Ask the group to think about when teachers are disconnected from children...What would they see in the classroom? What would it look like? Write the ideas on chart paper. Focus on the graphic for connected... What does it look like when teachers have good connections with children? What do you see? What is happening? Write the ideas on chart paper. Make the point that this is what we are seeking to put in place to build relationships with children. </a:t>
            </a:r>
            <a:br>
              <a:rPr lang="en-US" b="1" smtClean="0">
                <a:latin typeface="Arial" pitchFamily="34" charset="0"/>
              </a:rPr>
            </a:br>
            <a:r>
              <a:rPr lang="en-US" b="1" smtClean="0">
                <a:latin typeface="Arial" pitchFamily="34" charset="0"/>
              </a:rPr>
              <a:t/>
            </a:r>
            <a:br>
              <a:rPr lang="en-US" b="1" smtClean="0">
                <a:latin typeface="Arial" pitchFamily="34" charset="0"/>
              </a:rPr>
            </a:br>
            <a:endParaRPr lang="en-US" b="1" smtClean="0">
              <a:latin typeface="Arial" pitchFamily="34" charset="0"/>
            </a:endParaRPr>
          </a:p>
          <a:p>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73966536-6A77-4190-B61B-D015FE7D6568}"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We should also examine the relationships between adults (including family members) on the team. What does it look like if adults are disconnected in a classroom or in a program? Write ideas on chart paper. What about when adults work together well and are really connected. How can you tell? </a:t>
            </a:r>
          </a:p>
          <a:p>
            <a:endParaRPr lang="en-US" smtClean="0">
              <a:latin typeface="Arial" pitchFamily="34" charset="0"/>
            </a:endParaRPr>
          </a:p>
          <a:p>
            <a:r>
              <a:rPr lang="en-US" smtClean="0">
                <a:latin typeface="Arial" pitchFamily="34" charset="0"/>
              </a:rPr>
              <a:t>How does this affect the children? </a:t>
            </a: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a:lstStyle/>
          <a:p>
            <a:fld id="{BD8674B0-4215-45F0-A808-87E1E9CC4205}"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Show  3-minute video which will help illustrate the scope of the Childcare and Youth Training and Technical Assistance project. You will need to download the 3 minute video from the CYTTAP website under the Instructor Resources for Rock Solid Foundations. The video is labeled: Military Extension Partnership Video. Participants may contact Dr. Kathleen Lodl klodl@unl.edu or Dr. Tonia Durden tdurden2@unl.edu for further information or inquiries about the project.</a:t>
            </a:r>
          </a:p>
        </p:txBody>
      </p:sp>
      <p:sp>
        <p:nvSpPr>
          <p:cNvPr id="75780" name="Slide Number Placeholder 3"/>
          <p:cNvSpPr>
            <a:spLocks noGrp="1"/>
          </p:cNvSpPr>
          <p:nvPr>
            <p:ph type="sldNum" sz="quarter" idx="5"/>
          </p:nvPr>
        </p:nvSpPr>
        <p:spPr bwMode="auto">
          <a:noFill/>
          <a:ln>
            <a:miter lim="800000"/>
            <a:headEnd/>
            <a:tailEnd/>
          </a:ln>
        </p:spPr>
        <p:txBody>
          <a:bodyPr/>
          <a:lstStyle/>
          <a:p>
            <a:fld id="{6990D12A-B122-4052-BC8A-C74AC963A4B9}"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a:lstStyle/>
          <a:p>
            <a:fld id="{C9725C9C-F1D9-4678-B237-9F1D39FC89A8}" type="slidenum">
              <a:rPr lang="en-US" smtClean="0">
                <a:latin typeface="Arial" pitchFamily="34" charset="0"/>
              </a:rPr>
              <a:pPr/>
              <a:t>30</a:t>
            </a:fld>
            <a:endParaRPr lang="en-US" smtClean="0">
              <a:latin typeface="Arial" pitchFamily="34" charset="0"/>
            </a:endParaRPr>
          </a:p>
        </p:txBody>
      </p:sp>
      <p:sp>
        <p:nvSpPr>
          <p:cNvPr id="103427"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p:spPr>
      </p:sp>
      <p:sp>
        <p:nvSpPr>
          <p:cNvPr id="103428"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r>
              <a:rPr lang="en-US" smtClean="0">
                <a:latin typeface="Arial" pitchFamily="34" charset="0"/>
              </a:rPr>
              <a:t>Then move into figuring out what we should do to build these relationships. </a:t>
            </a:r>
          </a:p>
          <a:p>
            <a:r>
              <a:rPr lang="en-US" smtClean="0">
                <a:latin typeface="Arial" pitchFamily="34" charset="0"/>
              </a:rPr>
              <a:t>How do we build relationships with children? Present the metaphor, adopted from the work of Carolyn Webster-Stratton, of a </a:t>
            </a:r>
            <a:r>
              <a:rPr lang="en-US" altLang="en-US" smtClean="0">
                <a:latin typeface="Arial" pitchFamily="34" charset="0"/>
              </a:rPr>
              <a:t>“</a:t>
            </a:r>
            <a:r>
              <a:rPr lang="en-US" smtClean="0">
                <a:latin typeface="Arial" pitchFamily="34" charset="0"/>
              </a:rPr>
              <a:t>piggy bank</a:t>
            </a:r>
            <a:r>
              <a:rPr lang="en-US" altLang="en-US" smtClean="0">
                <a:latin typeface="Arial" pitchFamily="34" charset="0"/>
              </a:rPr>
              <a:t>”</a:t>
            </a:r>
            <a:r>
              <a:rPr lang="en-US" smtClean="0">
                <a:latin typeface="Arial" pitchFamily="34" charset="0"/>
              </a:rPr>
              <a:t> to illustrate </a:t>
            </a:r>
            <a:r>
              <a:rPr lang="en-US" altLang="en-US" smtClean="0">
                <a:latin typeface="Arial" pitchFamily="34" charset="0"/>
              </a:rPr>
              <a:t>“</a:t>
            </a:r>
            <a:r>
              <a:rPr lang="en-US" smtClean="0">
                <a:latin typeface="Arial" pitchFamily="34" charset="0"/>
              </a:rPr>
              <a:t>making deposits into children</a:t>
            </a:r>
            <a:r>
              <a:rPr lang="en-US" altLang="en-US" smtClean="0">
                <a:latin typeface="Arial" pitchFamily="34" charset="0"/>
              </a:rPr>
              <a:t>’</a:t>
            </a:r>
            <a:r>
              <a:rPr lang="en-US" smtClean="0">
                <a:latin typeface="Arial" pitchFamily="34" charset="0"/>
              </a:rPr>
              <a:t>s emotional banks</a:t>
            </a:r>
            <a:r>
              <a:rPr lang="en-US" altLang="en-US" smtClean="0">
                <a:latin typeface="Arial" pitchFamily="34" charset="0"/>
              </a:rPr>
              <a:t>”</a:t>
            </a:r>
            <a:r>
              <a:rPr lang="en-US" smtClean="0">
                <a:latin typeface="Arial" pitchFamily="34" charset="0"/>
              </a:rPr>
              <a:t> as a way of building positive relationships (Webster-Stratton, 1999). </a:t>
            </a:r>
          </a:p>
          <a:p>
            <a:endParaRPr lang="en-US" smtClean="0">
              <a:latin typeface="Arial" pitchFamily="34" charset="0"/>
            </a:endParaRPr>
          </a:p>
          <a:p>
            <a:r>
              <a:rPr lang="en-US" smtClean="0">
                <a:latin typeface="Arial" pitchFamily="34" charset="0"/>
              </a:rPr>
              <a:t>Instead of a piggy bank, other metaphors might be a garden (growing) or basket (filling). Ask participants to generate other possible metaphors. We make deposits when we do things to build relationships while we make withdrawals when we engage in behaviors that are detrimental to relationship building. </a:t>
            </a:r>
          </a:p>
          <a:p>
            <a:endParaRPr lang="en-US" smtClean="0">
              <a:latin typeface="Arial" pitchFamily="34" charset="0"/>
            </a:endParaRPr>
          </a:p>
          <a:p>
            <a:r>
              <a:rPr lang="en-US" smtClean="0">
                <a:latin typeface="Arial" pitchFamily="34" charset="0"/>
              </a:rPr>
              <a:t>Recap some of the strategies observed in the video, emphasizing the power of play in building positive relationships (e.g., talk about things adults can do at home or in other settings during play: actively engaging in children</a:t>
            </a:r>
            <a:r>
              <a:rPr lang="en-US" altLang="en-US" smtClean="0">
                <a:latin typeface="Arial" pitchFamily="34" charset="0"/>
              </a:rPr>
              <a:t>’</a:t>
            </a:r>
            <a:r>
              <a:rPr lang="en-US" smtClean="0">
                <a:latin typeface="Arial" pitchFamily="34" charset="0"/>
              </a:rPr>
              <a:t>s play, participate as a play partner, sit at children</a:t>
            </a:r>
            <a:r>
              <a:rPr lang="en-US" altLang="en-US" smtClean="0">
                <a:latin typeface="Arial" pitchFamily="34" charset="0"/>
              </a:rPr>
              <a:t>’</a:t>
            </a:r>
            <a:r>
              <a:rPr lang="en-US" smtClean="0">
                <a:latin typeface="Arial" pitchFamily="34" charset="0"/>
              </a:rPr>
              <a:t>s level, joke and laugh with children, spend time with children doing what they love to do). </a:t>
            </a:r>
          </a:p>
          <a:p>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a:lstStyle/>
          <a:p>
            <a:fld id="{B35C093C-4DF6-4A49-905F-26A80FBBF00F}" type="slidenum">
              <a:rPr lang="en-US" smtClean="0">
                <a:latin typeface="Arial" pitchFamily="34" charset="0"/>
              </a:rPr>
              <a:pPr/>
              <a:t>31</a:t>
            </a:fld>
            <a:endParaRPr lang="en-US" smtClean="0">
              <a:latin typeface="Arial" pitchFamily="34" charset="0"/>
            </a:endParaRPr>
          </a:p>
        </p:txBody>
      </p:sp>
      <p:sp>
        <p:nvSpPr>
          <p:cNvPr id="104451"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p:spPr>
      </p:sp>
      <p:sp>
        <p:nvSpPr>
          <p:cNvPr id="150532" name="Rectangle 3"/>
          <p:cNvSpPr>
            <a:spLocks noGrp="1" noChangeArrowheads="1"/>
          </p:cNvSpPr>
          <p:nvPr>
            <p:ph type="body" idx="1"/>
          </p:nvPr>
        </p:nvSpPr>
        <p:spPr>
          <a:xfrm>
            <a:off x="915988" y="4343400"/>
            <a:ext cx="5026025" cy="4116388"/>
          </a:xfrm>
          <a:ln/>
        </p:spPr>
        <p:txBody>
          <a:bodyPr/>
          <a:lstStyle/>
          <a:p>
            <a:pPr>
              <a:defRPr/>
            </a:pPr>
            <a:endParaRPr lang="en-US" dirty="0" smtClean="0">
              <a:latin typeface="Arial" charset="0"/>
              <a:ea typeface="ＭＳ Ｐゴシック" pitchFamily="16" charset="-128"/>
              <a:cs typeface="+mn-cs"/>
            </a:endParaRPr>
          </a:p>
          <a:p>
            <a:pPr eaLnBrk="1" hangingPunct="1">
              <a:defRPr/>
            </a:pPr>
            <a:endParaRPr lang="en-US" dirty="0"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a:lstStyle/>
          <a:p>
            <a:fld id="{87D4A19D-C6FB-4302-934F-C7A04708BA59}" type="slidenum">
              <a:rPr lang="en-US" smtClean="0">
                <a:latin typeface="Arial" pitchFamily="34" charset="0"/>
              </a:rPr>
              <a:pPr/>
              <a:t>32</a:t>
            </a:fld>
            <a:endParaRPr lang="en-US" smtClean="0">
              <a:latin typeface="Arial" pitchFamily="34" charset="0"/>
            </a:endParaRPr>
          </a:p>
        </p:txBody>
      </p:sp>
      <p:sp>
        <p:nvSpPr>
          <p:cNvPr id="105475"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p:spPr>
      </p:sp>
      <p:sp>
        <p:nvSpPr>
          <p:cNvPr id="150532" name="Rectangle 3"/>
          <p:cNvSpPr>
            <a:spLocks noGrp="1" noChangeArrowheads="1"/>
          </p:cNvSpPr>
          <p:nvPr>
            <p:ph type="body" idx="1"/>
          </p:nvPr>
        </p:nvSpPr>
        <p:spPr>
          <a:xfrm>
            <a:off x="915988" y="4343400"/>
            <a:ext cx="5026025" cy="4116388"/>
          </a:xfrm>
          <a:ln/>
        </p:spPr>
        <p:txBody>
          <a:bodyPr/>
          <a:lstStyle/>
          <a:p>
            <a:pPr>
              <a:defRPr/>
            </a:pPr>
            <a:endParaRPr lang="en-US" dirty="0" smtClean="0">
              <a:latin typeface="Arial" charset="0"/>
              <a:ea typeface="ＭＳ Ｐゴシック" pitchFamily="16" charset="-128"/>
              <a:cs typeface="+mn-cs"/>
            </a:endParaRPr>
          </a:p>
          <a:p>
            <a:pPr eaLnBrk="1" hangingPunct="1">
              <a:defRPr/>
            </a:pPr>
            <a:endParaRPr lang="en-US" dirty="0"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8B5CBC1C-1979-41B9-9EB3-733321454A9E}" type="slidenum">
              <a:rPr lang="en-US" smtClean="0">
                <a:latin typeface="Arial" pitchFamily="34" charset="0"/>
              </a:rPr>
              <a:pPr/>
              <a:t>33</a:t>
            </a:fld>
            <a:endParaRPr lang="en-US" smtClean="0">
              <a:latin typeface="Arial" pitchFamily="34" charset="0"/>
            </a:endParaRPr>
          </a:p>
        </p:txBody>
      </p:sp>
      <p:sp>
        <p:nvSpPr>
          <p:cNvPr id="106499"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p:spPr>
      </p:sp>
      <p:sp>
        <p:nvSpPr>
          <p:cNvPr id="106500"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7F10A1A7-B774-4EAF-8C10-A55A2427A7AC}"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a:lstStyle/>
          <a:p>
            <a:fld id="{459D2FFA-63C3-49FC-BB2E-98E935595515}" type="slidenum">
              <a:rPr lang="en-US" smtClean="0">
                <a:latin typeface="Arial" pitchFamily="34" charset="0"/>
              </a:rPr>
              <a:pPr/>
              <a:t>35</a:t>
            </a:fld>
            <a:endParaRPr lang="en-US" smtClean="0">
              <a:latin typeface="Arial" pitchFamily="34" charset="0"/>
            </a:endParaRPr>
          </a:p>
        </p:txBody>
      </p:sp>
      <p:sp>
        <p:nvSpPr>
          <p:cNvPr id="108547"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p:spPr>
      </p:sp>
      <p:sp>
        <p:nvSpPr>
          <p:cNvPr id="150532" name="Rectangle 3"/>
          <p:cNvSpPr>
            <a:spLocks noGrp="1" noChangeArrowheads="1"/>
          </p:cNvSpPr>
          <p:nvPr>
            <p:ph type="body" idx="1"/>
          </p:nvPr>
        </p:nvSpPr>
        <p:spPr>
          <a:xfrm>
            <a:off x="915988" y="4343400"/>
            <a:ext cx="5026025" cy="4116388"/>
          </a:xfrm>
          <a:ln/>
        </p:spPr>
        <p:txBody>
          <a:bodyPr/>
          <a:lstStyle/>
          <a:p>
            <a:pPr>
              <a:defRPr/>
            </a:pPr>
            <a:endParaRPr lang="en-US" dirty="0" smtClean="0">
              <a:latin typeface="Arial" charset="0"/>
              <a:ea typeface="ＭＳ Ｐゴシック" pitchFamily="16" charset="-128"/>
              <a:cs typeface="+mn-cs"/>
            </a:endParaRPr>
          </a:p>
          <a:p>
            <a:pPr eaLnBrk="1" hangingPunct="1">
              <a:defRPr/>
            </a:pPr>
            <a:r>
              <a:rPr lang="en-US" smtClean="0">
                <a:latin typeface="Arial" pitchFamily="34" charset="0"/>
                <a:ea typeface="ＭＳ Ｐゴシック" pitchFamily="34" charset="-128"/>
              </a:rPr>
              <a:t>How </a:t>
            </a:r>
            <a:r>
              <a:rPr lang="en-US" dirty="0" smtClean="0">
                <a:latin typeface="Arial" pitchFamily="34" charset="0"/>
                <a:ea typeface="ＭＳ Ｐゴシック" pitchFamily="34" charset="-128"/>
              </a:rPr>
              <a:t>does this family tree help to bridge connections between home and school and build relationships with young children and their families.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Example of how adults can create relationships with children by bridging home to school through the use of photos from home, and celebrating important events in children</a:t>
            </a:r>
            <a:r>
              <a:rPr lang="en-US" altLang="en-US" smtClean="0">
                <a:latin typeface="Arial" pitchFamily="34" charset="0"/>
              </a:rPr>
              <a:t>’</a:t>
            </a:r>
            <a:r>
              <a:rPr lang="en-US" smtClean="0">
                <a:latin typeface="Arial" pitchFamily="34" charset="0"/>
              </a:rPr>
              <a:t>s lives. This home care provider asked parents to bring in pictures of their families to put on the wall near a quiet, cozy area. </a:t>
            </a:r>
          </a:p>
        </p:txBody>
      </p:sp>
      <p:sp>
        <p:nvSpPr>
          <p:cNvPr id="109572" name="Slide Number Placeholder 3"/>
          <p:cNvSpPr>
            <a:spLocks noGrp="1"/>
          </p:cNvSpPr>
          <p:nvPr>
            <p:ph type="sldNum" sz="quarter" idx="5"/>
          </p:nvPr>
        </p:nvSpPr>
        <p:spPr bwMode="auto">
          <a:noFill/>
          <a:ln>
            <a:miter lim="800000"/>
            <a:headEnd/>
            <a:tailEnd/>
          </a:ln>
        </p:spPr>
        <p:txBody>
          <a:bodyPr/>
          <a:lstStyle/>
          <a:p>
            <a:fld id="{DBF6DC8F-0C94-4608-A80C-273AAB374DED}"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xfrm>
            <a:off x="0" y="4114800"/>
            <a:ext cx="6705600" cy="4343400"/>
          </a:xfrm>
          <a:noFill/>
        </p:spPr>
        <p:txBody>
          <a:bodyPr wrap="square" numCol="1" anchor="t" anchorCtr="0" compatLnSpc="1">
            <a:prstTxWarp prst="textNoShape">
              <a:avLst/>
            </a:prstTxWarp>
          </a:bodyPr>
          <a:lstStyle/>
          <a:p>
            <a:pPr>
              <a:lnSpc>
                <a:spcPct val="80000"/>
              </a:lnSpc>
            </a:pPr>
            <a:r>
              <a:rPr lang="en-US" sz="600" b="1" smtClean="0"/>
              <a:t>Activity: Ask participants to think about all of the ideas they have heard regarding relationships and all of the ideas they currently use. You can use chart paper divided into 3 columns and ask people to share out their ideas, listing them in each column. OR ask small groups to work on this at their table and then you can have a report time. OR put up 3 large chart papers, each with  the title of one of these areas. Ask people to put up their favorite ideas during a break or as part of a timed activity. Then everyone can read these and end up with many ideas gathered from everyone. This activity also gives you a chance to see what your participants have learned or what they are already doing in this very important area of relationship building. The following description of this activity gives you even more concrete directions.</a:t>
            </a:r>
          </a:p>
          <a:p>
            <a:pPr>
              <a:lnSpc>
                <a:spcPct val="80000"/>
              </a:lnSpc>
            </a:pPr>
            <a:endParaRPr lang="en-US" sz="600" b="1" smtClean="0"/>
          </a:p>
          <a:p>
            <a:pPr>
              <a:lnSpc>
                <a:spcPct val="80000"/>
              </a:lnSpc>
            </a:pPr>
            <a:r>
              <a:rPr lang="en-US" sz="600" b="1" smtClean="0">
                <a:latin typeface="Arial" pitchFamily="34" charset="0"/>
              </a:rPr>
              <a:t>Group Activity: Strategies for Building Relationships with Children, Families, and Colleagues</a:t>
            </a:r>
          </a:p>
          <a:p>
            <a:pPr>
              <a:lnSpc>
                <a:spcPct val="80000"/>
              </a:lnSpc>
            </a:pPr>
            <a:r>
              <a:rPr lang="en-US" sz="600" b="1" smtClean="0">
                <a:latin typeface="Arial" pitchFamily="34" charset="0"/>
              </a:rPr>
              <a:t>Have participants work with people at their table or select a partner, depending on the size of the group. Give each group markers and chart paper. Assign each group one of the following: (a) children, (b) families, or (c) colleagues. The small groups should brainstorm a list of things they can do to build relationships with children, families, or other colleagues. Give participants about 10 minutes to complete this task. Teams should report back to the large group with examples. Other participants can be encouraged to add to the list.  After the groups have reported back, ask them to take 5 more minutes in their small group to answer the following question: </a:t>
            </a:r>
            <a:r>
              <a:rPr lang="en-US" altLang="en-US" sz="600" b="1" smtClean="0">
                <a:latin typeface="Arial" pitchFamily="34" charset="0"/>
              </a:rPr>
              <a:t>“</a:t>
            </a:r>
            <a:r>
              <a:rPr lang="en-US" sz="600" b="1" smtClean="0">
                <a:latin typeface="Arial" pitchFamily="34" charset="0"/>
              </a:rPr>
              <a:t>What specific strategies might you use to build a relationship with that one child, family, or colleague who is most challenging to you or who most pushes your buttons?</a:t>
            </a:r>
            <a:r>
              <a:rPr lang="en-US" altLang="en-US" sz="600" b="1" smtClean="0">
                <a:latin typeface="Arial" pitchFamily="34" charset="0"/>
              </a:rPr>
              <a:t>”</a:t>
            </a:r>
            <a:r>
              <a:rPr lang="en-US" sz="600" b="1" smtClean="0">
                <a:latin typeface="Arial" pitchFamily="34" charset="0"/>
              </a:rPr>
              <a:t> Have teams report back. </a:t>
            </a:r>
          </a:p>
          <a:p>
            <a:pPr>
              <a:lnSpc>
                <a:spcPct val="80000"/>
              </a:lnSpc>
            </a:pPr>
            <a:endParaRPr lang="en-US" sz="600" smtClean="0">
              <a:latin typeface="Arial" pitchFamily="34" charset="0"/>
            </a:endParaRPr>
          </a:p>
          <a:p>
            <a:pPr>
              <a:lnSpc>
                <a:spcPct val="80000"/>
              </a:lnSpc>
            </a:pPr>
            <a:r>
              <a:rPr lang="en-US" sz="600" smtClean="0">
                <a:latin typeface="Arial" pitchFamily="34" charset="0"/>
              </a:rPr>
              <a:t>Included below are some examples of the types of things that you might highlight or use to prompt participants to think more broadly about how to build relationships with </a:t>
            </a:r>
            <a:r>
              <a:rPr lang="en-US" sz="600" b="1" smtClean="0">
                <a:latin typeface="Arial" pitchFamily="34" charset="0"/>
              </a:rPr>
              <a:t>children: </a:t>
            </a:r>
          </a:p>
          <a:p>
            <a:pPr>
              <a:lnSpc>
                <a:spcPct val="80000"/>
              </a:lnSpc>
              <a:buFontTx/>
              <a:buChar char="•"/>
            </a:pPr>
            <a:r>
              <a:rPr lang="en-US" sz="600" smtClean="0">
                <a:latin typeface="Arial" pitchFamily="34" charset="0"/>
              </a:rPr>
              <a:t>Pay attention to each individual child. </a:t>
            </a:r>
          </a:p>
          <a:p>
            <a:pPr>
              <a:lnSpc>
                <a:spcPct val="80000"/>
              </a:lnSpc>
              <a:buFontTx/>
              <a:buChar char="•"/>
            </a:pPr>
            <a:r>
              <a:rPr lang="en-US" sz="600" smtClean="0">
                <a:latin typeface="Arial" pitchFamily="34" charset="0"/>
              </a:rPr>
              <a:t>Joke and laugh with children. </a:t>
            </a:r>
          </a:p>
          <a:p>
            <a:pPr>
              <a:lnSpc>
                <a:spcPct val="80000"/>
              </a:lnSpc>
              <a:buFontTx/>
              <a:buChar char="•"/>
            </a:pPr>
            <a:r>
              <a:rPr lang="en-US" sz="600" smtClean="0">
                <a:latin typeface="Arial" pitchFamily="34" charset="0"/>
              </a:rPr>
              <a:t>Know what interests each child and talk to the child about that interest. </a:t>
            </a:r>
          </a:p>
          <a:p>
            <a:pPr>
              <a:lnSpc>
                <a:spcPct val="80000"/>
              </a:lnSpc>
              <a:buFontTx/>
              <a:buChar char="•"/>
            </a:pPr>
            <a:r>
              <a:rPr lang="en-US" sz="600" smtClean="0">
                <a:latin typeface="Arial" pitchFamily="34" charset="0"/>
              </a:rPr>
              <a:t>Respect each child</a:t>
            </a:r>
            <a:r>
              <a:rPr lang="en-US" altLang="en-US" sz="600" smtClean="0">
                <a:latin typeface="Arial" pitchFamily="34" charset="0"/>
              </a:rPr>
              <a:t>’</a:t>
            </a:r>
            <a:r>
              <a:rPr lang="en-US" sz="600" smtClean="0">
                <a:latin typeface="Arial" pitchFamily="34" charset="0"/>
              </a:rPr>
              <a:t>s approach to situations and people. </a:t>
            </a:r>
          </a:p>
          <a:p>
            <a:pPr>
              <a:lnSpc>
                <a:spcPct val="80000"/>
              </a:lnSpc>
              <a:buFontTx/>
              <a:buChar char="•"/>
            </a:pPr>
            <a:r>
              <a:rPr lang="en-US" sz="600" smtClean="0">
                <a:latin typeface="Arial" pitchFamily="34" charset="0"/>
              </a:rPr>
              <a:t>Talk to the child seriously when the topic is serious or important to the child. </a:t>
            </a:r>
          </a:p>
          <a:p>
            <a:pPr>
              <a:lnSpc>
                <a:spcPct val="80000"/>
              </a:lnSpc>
              <a:buFontTx/>
              <a:buChar char="•"/>
            </a:pPr>
            <a:r>
              <a:rPr lang="en-US" sz="600" smtClean="0">
                <a:latin typeface="Arial" pitchFamily="34" charset="0"/>
              </a:rPr>
              <a:t>Ask children to tell you what makes them happy and sad, and respect their feelings. </a:t>
            </a:r>
          </a:p>
          <a:p>
            <a:pPr>
              <a:lnSpc>
                <a:spcPct val="80000"/>
              </a:lnSpc>
              <a:buFontTx/>
              <a:buChar char="•"/>
            </a:pPr>
            <a:r>
              <a:rPr lang="en-US" sz="600" smtClean="0">
                <a:latin typeface="Arial" pitchFamily="34" charset="0"/>
              </a:rPr>
              <a:t>Show children that you are happy they are there. </a:t>
            </a:r>
          </a:p>
          <a:p>
            <a:pPr>
              <a:lnSpc>
                <a:spcPct val="80000"/>
              </a:lnSpc>
              <a:buFontTx/>
              <a:buChar char="•"/>
            </a:pPr>
            <a:r>
              <a:rPr lang="en-US" sz="600" smtClean="0">
                <a:latin typeface="Arial" pitchFamily="34" charset="0"/>
              </a:rPr>
              <a:t>Learn and remember personal information about children (e.g., best friend</a:t>
            </a:r>
            <a:r>
              <a:rPr lang="en-US" altLang="en-US" sz="600" smtClean="0">
                <a:latin typeface="Arial" pitchFamily="34" charset="0"/>
              </a:rPr>
              <a:t>’</a:t>
            </a:r>
            <a:r>
              <a:rPr lang="en-US" sz="600" smtClean="0">
                <a:latin typeface="Arial" pitchFamily="34" charset="0"/>
              </a:rPr>
              <a:t>s name, pet</a:t>
            </a:r>
            <a:r>
              <a:rPr lang="en-US" altLang="en-US" sz="600" smtClean="0">
                <a:latin typeface="Arial" pitchFamily="34" charset="0"/>
              </a:rPr>
              <a:t>’</a:t>
            </a:r>
            <a:r>
              <a:rPr lang="en-US" sz="600" smtClean="0">
                <a:latin typeface="Arial" pitchFamily="34" charset="0"/>
              </a:rPr>
              <a:t>s name, type of pets, sibling, activities they do outside of school), and use this information in your conversations with them. </a:t>
            </a:r>
          </a:p>
          <a:p>
            <a:pPr>
              <a:lnSpc>
                <a:spcPct val="80000"/>
              </a:lnSpc>
              <a:buFontTx/>
              <a:buChar char="•"/>
            </a:pPr>
            <a:r>
              <a:rPr lang="en-US" sz="600" smtClean="0">
                <a:latin typeface="Arial" pitchFamily="34" charset="0"/>
              </a:rPr>
              <a:t>Give children genuine choices, and assist them in following through with their choices. </a:t>
            </a:r>
          </a:p>
          <a:p>
            <a:pPr>
              <a:lnSpc>
                <a:spcPct val="80000"/>
              </a:lnSpc>
              <a:buFontTx/>
              <a:buChar char="•"/>
            </a:pPr>
            <a:r>
              <a:rPr lang="en-US" sz="600" smtClean="0">
                <a:latin typeface="Arial" pitchFamily="34" charset="0"/>
              </a:rPr>
              <a:t>Show respect for children</a:t>
            </a:r>
            <a:r>
              <a:rPr lang="en-US" altLang="en-US" sz="600" smtClean="0">
                <a:latin typeface="Arial" pitchFamily="34" charset="0"/>
              </a:rPr>
              <a:t>’</a:t>
            </a:r>
            <a:r>
              <a:rPr lang="en-US" sz="600" smtClean="0">
                <a:latin typeface="Arial" pitchFamily="34" charset="0"/>
              </a:rPr>
              <a:t>s cultural, linguistic, and religious beliefs. </a:t>
            </a:r>
          </a:p>
          <a:p>
            <a:pPr>
              <a:lnSpc>
                <a:spcPct val="80000"/>
              </a:lnSpc>
              <a:buFontTx/>
              <a:buChar char="•"/>
            </a:pPr>
            <a:r>
              <a:rPr lang="en-US" sz="600" smtClean="0">
                <a:latin typeface="Arial" pitchFamily="34" charset="0"/>
              </a:rPr>
              <a:t>Listen to children when they speak to you, and respond appropriately to their questions. </a:t>
            </a:r>
          </a:p>
          <a:p>
            <a:pPr>
              <a:lnSpc>
                <a:spcPct val="80000"/>
              </a:lnSpc>
              <a:buFontTx/>
              <a:buChar char="•"/>
            </a:pPr>
            <a:r>
              <a:rPr lang="en-US" sz="600" smtClean="0">
                <a:latin typeface="Arial" pitchFamily="34" charset="0"/>
              </a:rPr>
              <a:t>Spend time with children doing what they love to do. </a:t>
            </a:r>
          </a:p>
          <a:p>
            <a:pPr>
              <a:lnSpc>
                <a:spcPct val="80000"/>
              </a:lnSpc>
              <a:buFontTx/>
              <a:buChar char="•"/>
            </a:pPr>
            <a:r>
              <a:rPr lang="en-US" sz="600" smtClean="0">
                <a:latin typeface="Arial" pitchFamily="34" charset="0"/>
              </a:rPr>
              <a:t>Smile at children. </a:t>
            </a:r>
          </a:p>
          <a:p>
            <a:pPr>
              <a:lnSpc>
                <a:spcPct val="80000"/>
              </a:lnSpc>
              <a:buFontTx/>
              <a:buChar char="•"/>
            </a:pPr>
            <a:r>
              <a:rPr lang="en-US" sz="600" smtClean="0">
                <a:latin typeface="Arial" pitchFamily="34" charset="0"/>
              </a:rPr>
              <a:t>Respond to children consistently. </a:t>
            </a:r>
          </a:p>
          <a:p>
            <a:pPr>
              <a:lnSpc>
                <a:spcPct val="80000"/>
              </a:lnSpc>
            </a:pPr>
            <a:endParaRPr lang="en-US" sz="600" smtClean="0">
              <a:latin typeface="Arial" pitchFamily="34" charset="0"/>
            </a:endParaRPr>
          </a:p>
          <a:p>
            <a:pPr>
              <a:lnSpc>
                <a:spcPct val="80000"/>
              </a:lnSpc>
            </a:pPr>
            <a:r>
              <a:rPr lang="en-US" sz="600" smtClean="0">
                <a:latin typeface="Arial" pitchFamily="34" charset="0"/>
              </a:rPr>
              <a:t>Here are some ideas for building relationships with </a:t>
            </a:r>
            <a:r>
              <a:rPr lang="en-US" sz="600" b="1" smtClean="0">
                <a:latin typeface="Arial" pitchFamily="34" charset="0"/>
              </a:rPr>
              <a:t>families</a:t>
            </a:r>
            <a:r>
              <a:rPr lang="en-US" sz="600" smtClean="0">
                <a:latin typeface="Arial" pitchFamily="34" charset="0"/>
              </a:rPr>
              <a:t>. </a:t>
            </a:r>
          </a:p>
          <a:p>
            <a:pPr>
              <a:lnSpc>
                <a:spcPct val="80000"/>
              </a:lnSpc>
              <a:buFontTx/>
              <a:buChar char="•"/>
            </a:pPr>
            <a:r>
              <a:rPr lang="en-US" sz="600" smtClean="0">
                <a:latin typeface="Arial" pitchFamily="34" charset="0"/>
              </a:rPr>
              <a:t>Keep lines of communication open between program and families (e.g., notes, orientation, or phone calls). </a:t>
            </a:r>
          </a:p>
          <a:p>
            <a:pPr>
              <a:lnSpc>
                <a:spcPct val="80000"/>
              </a:lnSpc>
              <a:buFontTx/>
              <a:buChar char="•"/>
            </a:pPr>
            <a:r>
              <a:rPr lang="en-US" sz="600" smtClean="0">
                <a:latin typeface="Arial" pitchFamily="34" charset="0"/>
              </a:rPr>
              <a:t>Support and encourage parental involvement in activities. </a:t>
            </a:r>
          </a:p>
          <a:p>
            <a:pPr>
              <a:lnSpc>
                <a:spcPct val="80000"/>
              </a:lnSpc>
              <a:buFontTx/>
              <a:buChar char="•"/>
            </a:pPr>
            <a:r>
              <a:rPr lang="en-US" sz="600" smtClean="0">
                <a:latin typeface="Arial" pitchFamily="34" charset="0"/>
              </a:rPr>
              <a:t>Learn from family members about their children, and home and family life. </a:t>
            </a:r>
          </a:p>
          <a:p>
            <a:pPr>
              <a:lnSpc>
                <a:spcPct val="80000"/>
              </a:lnSpc>
              <a:buFontTx/>
              <a:buChar char="•"/>
            </a:pPr>
            <a:r>
              <a:rPr lang="en-US" sz="600" smtClean="0">
                <a:latin typeface="Arial" pitchFamily="34" charset="0"/>
              </a:rPr>
              <a:t>Share resources with parents about how to support the child</a:t>
            </a:r>
            <a:r>
              <a:rPr lang="en-US" altLang="en-US" sz="600" smtClean="0">
                <a:latin typeface="Arial" pitchFamily="34" charset="0"/>
              </a:rPr>
              <a:t>’</a:t>
            </a:r>
            <a:r>
              <a:rPr lang="en-US" sz="600" smtClean="0">
                <a:latin typeface="Arial" pitchFamily="34" charset="0"/>
              </a:rPr>
              <a:t>s social emotional development. </a:t>
            </a:r>
          </a:p>
          <a:p>
            <a:pPr>
              <a:lnSpc>
                <a:spcPct val="80000"/>
              </a:lnSpc>
              <a:buFontTx/>
              <a:buChar char="•"/>
            </a:pPr>
            <a:r>
              <a:rPr lang="en-US" sz="600" smtClean="0">
                <a:latin typeface="Arial" pitchFamily="34" charset="0"/>
              </a:rPr>
              <a:t>Share positive things the child did at the program (e.g., Happy grams). </a:t>
            </a:r>
          </a:p>
          <a:p>
            <a:pPr>
              <a:lnSpc>
                <a:spcPct val="80000"/>
              </a:lnSpc>
              <a:buFontTx/>
              <a:buChar char="•"/>
            </a:pPr>
            <a:r>
              <a:rPr lang="en-US" sz="600" smtClean="0">
                <a:latin typeface="Arial" pitchFamily="34" charset="0"/>
              </a:rPr>
              <a:t>Conduct meetings with parents in an environment and time convenient for them. </a:t>
            </a:r>
          </a:p>
          <a:p>
            <a:pPr>
              <a:lnSpc>
                <a:spcPct val="80000"/>
              </a:lnSpc>
              <a:buFontTx/>
              <a:buChar char="•"/>
            </a:pPr>
            <a:r>
              <a:rPr lang="en-US" sz="600" smtClean="0">
                <a:latin typeface="Arial" pitchFamily="34" charset="0"/>
              </a:rPr>
              <a:t>Assure parents about confidentiality and privacy rights. </a:t>
            </a:r>
          </a:p>
          <a:p>
            <a:pPr>
              <a:lnSpc>
                <a:spcPct val="80000"/>
              </a:lnSpc>
              <a:buFontTx/>
              <a:buChar char="•"/>
            </a:pPr>
            <a:r>
              <a:rPr lang="en-US" sz="600" smtClean="0">
                <a:latin typeface="Arial" pitchFamily="34" charset="0"/>
              </a:rPr>
              <a:t>Implement activities that bring families together. </a:t>
            </a:r>
          </a:p>
          <a:p>
            <a:pPr>
              <a:lnSpc>
                <a:spcPct val="80000"/>
              </a:lnSpc>
              <a:buFontTx/>
              <a:buChar char="•"/>
            </a:pPr>
            <a:r>
              <a:rPr lang="en-US" sz="600" smtClean="0">
                <a:latin typeface="Arial" pitchFamily="34" charset="0"/>
              </a:rPr>
              <a:t>Show respect to parents by acknowledging the good things that they are doing with their child. </a:t>
            </a:r>
          </a:p>
          <a:p>
            <a:pPr>
              <a:lnSpc>
                <a:spcPct val="80000"/>
              </a:lnSpc>
              <a:buFontTx/>
              <a:buChar char="•"/>
            </a:pPr>
            <a:r>
              <a:rPr lang="en-US" sz="600" smtClean="0">
                <a:latin typeface="Arial" pitchFamily="34" charset="0"/>
              </a:rPr>
              <a:t>Ask parents to share their unique resources with your program (e.g., talents, access to other resources). </a:t>
            </a:r>
          </a:p>
          <a:p>
            <a:pPr>
              <a:lnSpc>
                <a:spcPct val="80000"/>
              </a:lnSpc>
              <a:buFontTx/>
              <a:buChar char="•"/>
            </a:pPr>
            <a:endParaRPr lang="en-US" sz="600" smtClean="0">
              <a:latin typeface="Arial" pitchFamily="34" charset="0"/>
            </a:endParaRPr>
          </a:p>
          <a:p>
            <a:pPr>
              <a:lnSpc>
                <a:spcPct val="80000"/>
              </a:lnSpc>
            </a:pPr>
            <a:r>
              <a:rPr lang="en-US" sz="600" smtClean="0">
                <a:latin typeface="Arial" pitchFamily="34" charset="0"/>
              </a:rPr>
              <a:t>Here are some ideas for building relationships with</a:t>
            </a:r>
            <a:r>
              <a:rPr lang="en-US" sz="600" b="1" smtClean="0">
                <a:latin typeface="Arial" pitchFamily="34" charset="0"/>
              </a:rPr>
              <a:t> colleagues</a:t>
            </a:r>
            <a:r>
              <a:rPr lang="en-US" sz="600" smtClean="0">
                <a:latin typeface="Arial" pitchFamily="34" charset="0"/>
              </a:rPr>
              <a:t>: </a:t>
            </a:r>
          </a:p>
          <a:p>
            <a:pPr>
              <a:lnSpc>
                <a:spcPct val="80000"/>
              </a:lnSpc>
              <a:buFontTx/>
              <a:buChar char="•"/>
            </a:pPr>
            <a:r>
              <a:rPr lang="en-US" sz="600" smtClean="0">
                <a:latin typeface="Arial" pitchFamily="34" charset="0"/>
              </a:rPr>
              <a:t>Encourage teamwork </a:t>
            </a:r>
          </a:p>
          <a:p>
            <a:pPr>
              <a:lnSpc>
                <a:spcPct val="80000"/>
              </a:lnSpc>
              <a:buFontTx/>
              <a:buChar char="•"/>
            </a:pPr>
            <a:r>
              <a:rPr lang="en-US" sz="600" smtClean="0">
                <a:latin typeface="Arial" pitchFamily="34" charset="0"/>
              </a:rPr>
              <a:t>Provide support </a:t>
            </a:r>
          </a:p>
          <a:p>
            <a:pPr>
              <a:lnSpc>
                <a:spcPct val="80000"/>
              </a:lnSpc>
              <a:buFontTx/>
              <a:buChar char="•"/>
            </a:pPr>
            <a:r>
              <a:rPr lang="en-US" sz="600" smtClean="0">
                <a:latin typeface="Arial" pitchFamily="34" charset="0"/>
              </a:rPr>
              <a:t>Build trust among colleagues </a:t>
            </a:r>
          </a:p>
          <a:p>
            <a:pPr>
              <a:lnSpc>
                <a:spcPct val="80000"/>
              </a:lnSpc>
              <a:buFontTx/>
              <a:buChar char="•"/>
            </a:pPr>
            <a:r>
              <a:rPr lang="en-US" sz="600" smtClean="0">
                <a:latin typeface="Arial" pitchFamily="34" charset="0"/>
              </a:rPr>
              <a:t>Be honest and kind to one another </a:t>
            </a:r>
          </a:p>
          <a:p>
            <a:pPr>
              <a:lnSpc>
                <a:spcPct val="80000"/>
              </a:lnSpc>
              <a:buFontTx/>
              <a:buChar char="•"/>
            </a:pPr>
            <a:r>
              <a:rPr lang="en-US" sz="600" smtClean="0">
                <a:latin typeface="Arial" pitchFamily="34" charset="0"/>
              </a:rPr>
              <a:t>Respect co-workers</a:t>
            </a:r>
            <a:r>
              <a:rPr lang="en-US" altLang="en-US" sz="600" smtClean="0">
                <a:latin typeface="Arial" pitchFamily="34" charset="0"/>
              </a:rPr>
              <a:t>’</a:t>
            </a:r>
            <a:r>
              <a:rPr lang="en-US" sz="600" smtClean="0">
                <a:latin typeface="Arial" pitchFamily="34" charset="0"/>
              </a:rPr>
              <a:t> talents and abilities </a:t>
            </a:r>
          </a:p>
          <a:p>
            <a:pPr>
              <a:lnSpc>
                <a:spcPct val="80000"/>
              </a:lnSpc>
              <a:buFontTx/>
              <a:buChar char="•"/>
            </a:pPr>
            <a:r>
              <a:rPr lang="en-US" sz="600" smtClean="0">
                <a:latin typeface="Arial" pitchFamily="34" charset="0"/>
              </a:rPr>
              <a:t>Acknowledge accomplishments </a:t>
            </a:r>
          </a:p>
          <a:p>
            <a:pPr>
              <a:lnSpc>
                <a:spcPct val="80000"/>
              </a:lnSpc>
              <a:buFontTx/>
              <a:buChar char="•"/>
            </a:pPr>
            <a:r>
              <a:rPr lang="en-US" sz="600" smtClean="0">
                <a:latin typeface="Arial" pitchFamily="34" charset="0"/>
              </a:rPr>
              <a:t>Understand and respect each other</a:t>
            </a:r>
            <a:r>
              <a:rPr lang="en-US" altLang="en-US" sz="600" smtClean="0">
                <a:latin typeface="Arial" pitchFamily="34" charset="0"/>
              </a:rPr>
              <a:t>’</a:t>
            </a:r>
            <a:r>
              <a:rPr lang="en-US" sz="600" smtClean="0">
                <a:latin typeface="Arial" pitchFamily="34" charset="0"/>
              </a:rPr>
              <a:t>s backgrounds </a:t>
            </a:r>
          </a:p>
          <a:p>
            <a:pPr>
              <a:lnSpc>
                <a:spcPct val="80000"/>
              </a:lnSpc>
              <a:buFontTx/>
              <a:buChar char="•"/>
            </a:pPr>
            <a:r>
              <a:rPr lang="en-US" sz="600" smtClean="0">
                <a:latin typeface="Arial" pitchFamily="34" charset="0"/>
              </a:rPr>
              <a:t>Develop a shared vision, goals, and mission </a:t>
            </a:r>
          </a:p>
          <a:p>
            <a:pPr>
              <a:lnSpc>
                <a:spcPct val="80000"/>
              </a:lnSpc>
              <a:buFontTx/>
              <a:buChar char="•"/>
            </a:pPr>
            <a:r>
              <a:rPr lang="en-US" sz="600" smtClean="0">
                <a:latin typeface="Arial" pitchFamily="34" charset="0"/>
              </a:rPr>
              <a:t>Have a sense of humor </a:t>
            </a:r>
          </a:p>
          <a:p>
            <a:pPr>
              <a:lnSpc>
                <a:spcPct val="80000"/>
              </a:lnSpc>
              <a:buFontTx/>
              <a:buChar char="•"/>
            </a:pPr>
            <a:r>
              <a:rPr lang="en-US" sz="300" smtClean="0">
                <a:latin typeface="Arial" pitchFamily="34" charset="0"/>
              </a:rPr>
              <a:t>Build cooperation </a:t>
            </a:r>
          </a:p>
          <a:p>
            <a:pPr>
              <a:lnSpc>
                <a:spcPct val="80000"/>
              </a:lnSpc>
            </a:pPr>
            <a:endParaRPr lang="en-US" sz="400" smtClean="0">
              <a:latin typeface="Arial" pitchFamily="34" charset="0"/>
            </a:endParaRPr>
          </a:p>
          <a:p>
            <a:pPr>
              <a:lnSpc>
                <a:spcPct val="80000"/>
              </a:lnSpc>
            </a:pPr>
            <a:endParaRPr lang="en-US" sz="300" smtClean="0"/>
          </a:p>
        </p:txBody>
      </p:sp>
      <p:sp>
        <p:nvSpPr>
          <p:cNvPr id="110596" name="Slide Number Placeholder 3"/>
          <p:cNvSpPr>
            <a:spLocks noGrp="1"/>
          </p:cNvSpPr>
          <p:nvPr>
            <p:ph type="sldNum" sz="quarter" idx="5"/>
          </p:nvPr>
        </p:nvSpPr>
        <p:spPr bwMode="auto">
          <a:noFill/>
          <a:ln>
            <a:miter lim="800000"/>
            <a:headEnd/>
            <a:tailEnd/>
          </a:ln>
        </p:spPr>
        <p:txBody>
          <a:bodyPr/>
          <a:lstStyle/>
          <a:p>
            <a:fld id="{758E5EDB-EAE2-467B-A339-E0D319AAD3EE}"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There are several ways you can use this article Handout PS 1.5 (think about how much time your have to do this):</a:t>
            </a:r>
          </a:p>
          <a:p>
            <a:pPr>
              <a:buFont typeface="Calibri" pitchFamily="34" charset="0"/>
              <a:buAutoNum type="arabicPeriod"/>
            </a:pPr>
            <a:r>
              <a:rPr lang="en-US" b="1" smtClean="0"/>
              <a:t>Ask people to read on their own time and highlight key information. </a:t>
            </a:r>
          </a:p>
          <a:p>
            <a:pPr>
              <a:buFont typeface="Calibri" pitchFamily="34" charset="0"/>
              <a:buAutoNum type="arabicPeriod"/>
            </a:pPr>
            <a:r>
              <a:rPr lang="en-US" b="1" smtClean="0"/>
              <a:t>Divide into small group and assign one page/group. They read their page and prepare a 2 minute report about key facts. Come back to large group and each small group gives their report.</a:t>
            </a:r>
          </a:p>
          <a:p>
            <a:pPr>
              <a:buFont typeface="Calibri" pitchFamily="34" charset="0"/>
              <a:buAutoNum type="arabicPeriod"/>
            </a:pPr>
            <a:r>
              <a:rPr lang="en-US" b="1" smtClean="0"/>
              <a:t>Most of this is information we have already discussed, so the article can be used as a review.</a:t>
            </a:r>
          </a:p>
          <a:p>
            <a:r>
              <a:rPr lang="en-US" b="1" smtClean="0">
                <a:latin typeface="Arial" pitchFamily="34" charset="0"/>
              </a:rPr>
              <a:t>At this point, you should highlight the importance of play as a context for building relationships with children. Explain that play gives the adult an opportunity to follow the child</a:t>
            </a:r>
            <a:r>
              <a:rPr lang="en-US" altLang="en-US" b="1" smtClean="0">
                <a:latin typeface="Arial" pitchFamily="34" charset="0"/>
              </a:rPr>
              <a:t>’</a:t>
            </a:r>
            <a:r>
              <a:rPr lang="en-US" b="1" smtClean="0">
                <a:latin typeface="Arial" pitchFamily="34" charset="0"/>
              </a:rPr>
              <a:t>s lead, comment on what the child is doing, and build positive interactions. </a:t>
            </a:r>
          </a:p>
          <a:p>
            <a:endParaRPr lang="en-US" b="1" smtClean="0">
              <a:latin typeface="Arial" pitchFamily="34" charset="0"/>
            </a:endParaRPr>
          </a:p>
          <a:p>
            <a:r>
              <a:rPr lang="en-US" b="1" smtClean="0">
                <a:latin typeface="Arial" pitchFamily="34" charset="0"/>
              </a:rPr>
              <a:t>Talk about how easy it is to spend most of our time giving directions and correcting behavior, and point out that play provides a context for focusing on more positive behaviors and interactions and promoting children</a:t>
            </a:r>
            <a:r>
              <a:rPr lang="en-US" altLang="en-US" b="1" smtClean="0">
                <a:latin typeface="Arial" pitchFamily="34" charset="0"/>
              </a:rPr>
              <a:t>’</a:t>
            </a:r>
            <a:r>
              <a:rPr lang="en-US" b="1" smtClean="0">
                <a:latin typeface="Arial" pitchFamily="34" charset="0"/>
              </a:rPr>
              <a:t>s social skills and emotional development. </a:t>
            </a:r>
          </a:p>
          <a:p>
            <a:pPr>
              <a:buFont typeface="+mj-lt" charset="0"/>
              <a:buNone/>
            </a:pPr>
            <a:endParaRPr lang="en-US" b="1" smtClean="0"/>
          </a:p>
          <a:p>
            <a:pPr>
              <a:buFont typeface="Calibri" pitchFamily="34" charset="0"/>
              <a:buAutoNum type="arabicPeriod"/>
            </a:pPr>
            <a:endParaRPr lang="en-US" smtClean="0"/>
          </a:p>
          <a:p>
            <a:pPr>
              <a:buFontTx/>
              <a:buChar char="•"/>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a:lstStyle/>
          <a:p>
            <a:fld id="{2F02F165-A11C-479A-88EF-434E46F90915}"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3"/>
          <p:cNvSpPr>
            <a:spLocks noGrp="1"/>
          </p:cNvSpPr>
          <p:nvPr/>
        </p:nvSpPr>
        <p:spPr bwMode="auto">
          <a:xfrm>
            <a:off x="152400" y="4343400"/>
            <a:ext cx="6477000" cy="4114800"/>
          </a:xfrm>
          <a:prstGeom prst="rect">
            <a:avLst/>
          </a:prstGeom>
          <a:noFill/>
          <a:ln w="9525">
            <a:noFill/>
            <a:miter lim="800000"/>
            <a:headEnd/>
            <a:tailEnd/>
          </a:ln>
        </p:spPr>
        <p:txBody>
          <a:bodyPr lIns="91431" tIns="45716" rIns="91431" bIns="45716"/>
          <a:lstStyle/>
          <a:p>
            <a:endParaRPr lang="en-US" sz="1100"/>
          </a:p>
        </p:txBody>
      </p:sp>
      <p:sp>
        <p:nvSpPr>
          <p:cNvPr id="112644" name="Notes Placeholder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000" smtClean="0"/>
              <a:t>Now let</a:t>
            </a:r>
            <a:r>
              <a:rPr lang="en-US" altLang="en-US" sz="1000" smtClean="0"/>
              <a:t>’</a:t>
            </a:r>
            <a:r>
              <a:rPr lang="en-US" sz="1000" smtClean="0"/>
              <a:t>s talk about the development of Temperament for infants and toddlers. Point out that each baby</a:t>
            </a:r>
            <a:r>
              <a:rPr lang="en-US" altLang="en-US" sz="1000" smtClean="0"/>
              <a:t>’</a:t>
            </a:r>
            <a:r>
              <a:rPr lang="en-US" sz="1000" smtClean="0"/>
              <a:t>s ability to regulate his/her reactions is dependent in part on his/her own biology and in part on how sensitively adults are able to provide support. The biological aspects of regulation are often best understood as temperament. Each child is born with his/her own temperament or individual way of approaching the world. A child</a:t>
            </a:r>
            <a:r>
              <a:rPr lang="en-US" altLang="en-US" sz="1000" smtClean="0"/>
              <a:t>’</a:t>
            </a:r>
            <a:r>
              <a:rPr lang="en-US" sz="1000" smtClean="0"/>
              <a:t>s behavior and approach to the world is shaped by his/her experiences and interactions with the adults in his/her life. Understanding a child</a:t>
            </a:r>
            <a:r>
              <a:rPr lang="en-US" altLang="en-US" sz="1000" smtClean="0"/>
              <a:t>’</a:t>
            </a:r>
            <a:r>
              <a:rPr lang="en-US" sz="1000" smtClean="0"/>
              <a:t>s temperament helps us provide more responsive and sensitive care. Make the point that some aspects of temperament are noticeable from birth and continue throughout life. </a:t>
            </a:r>
          </a:p>
          <a:p>
            <a:pPr>
              <a:lnSpc>
                <a:spcPct val="90000"/>
              </a:lnSpc>
            </a:pPr>
            <a:r>
              <a:rPr lang="en-US" sz="1000" smtClean="0"/>
              <a:t>Right from the start, all of us have our own unique genetic makeup which includes our nervous system and the way we take in sensory stimulation. For example, some people may like bright lights and loud music. Others prefer the lights low and the music quiet. Some people eat and sleep in pretty regular patterns; others have no pattern at all. The concept of temperament helps us understand that children engage with the world according to their inborn characteristics. Point out that a large part of a caregiver</a:t>
            </a:r>
            <a:r>
              <a:rPr lang="en-US" altLang="en-US" sz="1000" smtClean="0"/>
              <a:t>’</a:t>
            </a:r>
            <a:r>
              <a:rPr lang="en-US" sz="1000" smtClean="0"/>
              <a:t>s job is to adapt his or her own temperament to meet the needs of the infant. For example, a caregiver who likes bright lights and loud music may need to provide less stimulation by talking more softly, reducing the lights and other noise. </a:t>
            </a:r>
          </a:p>
          <a:p>
            <a:pPr>
              <a:lnSpc>
                <a:spcPct val="90000"/>
              </a:lnSpc>
            </a:pPr>
            <a:r>
              <a:rPr lang="en-US" sz="1000" smtClean="0"/>
              <a:t>The degree to which this is managed is referred to as </a:t>
            </a:r>
            <a:r>
              <a:rPr lang="en-US" altLang="en-US" sz="1000" smtClean="0"/>
              <a:t>“</a:t>
            </a:r>
            <a:r>
              <a:rPr lang="en-US" sz="1000" smtClean="0"/>
              <a:t>goodness of fit.</a:t>
            </a:r>
            <a:r>
              <a:rPr lang="en-US" altLang="en-US" sz="1000" smtClean="0"/>
              <a:t>”</a:t>
            </a:r>
            <a:r>
              <a:rPr lang="en-US" sz="1000" smtClean="0"/>
              <a:t> The sensitive adult adapts his or her behavior in such a way as to not require the infant to make the adaptation, knowing it would be stressful for the infant. The adult seeks to match her behavior to meet the infant</a:t>
            </a:r>
            <a:r>
              <a:rPr lang="en-US" altLang="en-US" sz="1000" smtClean="0"/>
              <a:t>’</a:t>
            </a:r>
            <a:r>
              <a:rPr lang="en-US" sz="1000" smtClean="0"/>
              <a:t>s needs. Make the point that it is also important to understand the impact of inborn, biological differences on the behavior of individual children. Each infant is born with his or her personal style – his or her typical way of approaching or reacting to the world. Learning about temperament can help providers understand more about how these inborn traits play a major role in a child</a:t>
            </a:r>
            <a:r>
              <a:rPr lang="en-US" altLang="en-US" sz="1000" smtClean="0"/>
              <a:t>’</a:t>
            </a:r>
            <a:r>
              <a:rPr lang="en-US" sz="1000" smtClean="0"/>
              <a:t>s pattern of behavior and  may eventually have a major influence on how a child feels about him or herself. Understanding an infant</a:t>
            </a:r>
            <a:r>
              <a:rPr lang="en-US" altLang="en-US" sz="1000" smtClean="0"/>
              <a:t>’</a:t>
            </a:r>
            <a:r>
              <a:rPr lang="en-US" sz="1000" smtClean="0"/>
              <a:t>s or toddler</a:t>
            </a:r>
            <a:r>
              <a:rPr lang="en-US" altLang="en-US" sz="1000" smtClean="0"/>
              <a:t>’</a:t>
            </a:r>
            <a:r>
              <a:rPr lang="en-US" sz="1000" smtClean="0"/>
              <a:t>s temperament can help us begin to anticipate what situations may be easy or more difficult for him/her. Understanding an infant</a:t>
            </a:r>
            <a:r>
              <a:rPr lang="en-US" altLang="en-US" sz="1000" smtClean="0"/>
              <a:t>’</a:t>
            </a:r>
            <a:r>
              <a:rPr lang="en-US" sz="1000" smtClean="0"/>
              <a:t>s or toddler</a:t>
            </a:r>
            <a:r>
              <a:rPr lang="en-US" altLang="en-US" sz="1000" smtClean="0"/>
              <a:t>’</a:t>
            </a:r>
            <a:r>
              <a:rPr lang="en-US" sz="1000" smtClean="0"/>
              <a:t>s temperament can also help us be better caregivers.</a:t>
            </a:r>
          </a:p>
          <a:p>
            <a:pPr>
              <a:lnSpc>
                <a:spcPct val="90000"/>
              </a:lnSpc>
            </a:pPr>
            <a:endParaRPr lang="en-US" sz="10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We know that supporting children</a:t>
            </a:r>
            <a:r>
              <a:rPr lang="en-US" altLang="en-US" smtClean="0"/>
              <a:t>’</a:t>
            </a:r>
            <a:r>
              <a:rPr lang="en-US" smtClean="0"/>
              <a:t>s social and emotional development is key to school readiness and overall healthy growth and development.  Today we are going to introduce several evidence-based practices and resources taken from the Center on the Social and Emotional Foundations of Early Learning (CSEFEL). </a:t>
            </a:r>
          </a:p>
          <a:p>
            <a:pPr eaLnBrk="1" hangingPunct="1"/>
            <a:r>
              <a:rPr lang="en-US" smtClean="0"/>
              <a:t>Our discussions will include infants, toddlers, and preschool age children. If you  currently care for only one of these age groups you will benefit from learning about the entire birth to five developmental spectrum. You will then understand what your children have already achieved and what lies ahead.</a:t>
            </a:r>
          </a:p>
          <a:p>
            <a:pPr eaLnBrk="1" hangingPunct="1"/>
            <a:endParaRPr lang="en-US" smtClean="0"/>
          </a:p>
          <a:p>
            <a:pPr eaLnBrk="1" hangingPunct="1"/>
            <a:r>
              <a:rPr lang="en-US" b="1" smtClean="0"/>
              <a:t>Ask participants to name some ways to support children</a:t>
            </a:r>
            <a:r>
              <a:rPr lang="en-US" altLang="en-US" b="1" smtClean="0"/>
              <a:t>’</a:t>
            </a:r>
            <a:r>
              <a:rPr lang="en-US" b="1" smtClean="0"/>
              <a:t>s social and emotional development then go over the three bullet points.</a:t>
            </a:r>
          </a:p>
          <a:p>
            <a:pPr eaLnBrk="1" hangingPunct="1">
              <a:spcBef>
                <a:spcPct val="0"/>
              </a:spcBef>
            </a:pPr>
            <a:endParaRPr lang="en-US" altLang="zh-CN" smtClean="0">
              <a:latin typeface="Arial" pitchFamily="34" charset="0"/>
            </a:endParaRPr>
          </a:p>
          <a:p>
            <a:pPr eaLnBrk="1" hangingPunct="1"/>
            <a:endParaRPr lang="en-US" smtClean="0"/>
          </a:p>
        </p:txBody>
      </p:sp>
      <p:sp>
        <p:nvSpPr>
          <p:cNvPr id="76804" name="Slide Number Placeholder 3"/>
          <p:cNvSpPr>
            <a:spLocks noGrp="1"/>
          </p:cNvSpPr>
          <p:nvPr>
            <p:ph type="sldNum" sz="quarter" idx="5"/>
          </p:nvPr>
        </p:nvSpPr>
        <p:spPr bwMode="auto">
          <a:noFill/>
          <a:ln>
            <a:miter lim="800000"/>
            <a:headEnd/>
            <a:tailEnd/>
          </a:ln>
        </p:spPr>
        <p:txBody>
          <a:bodyPr/>
          <a:lstStyle/>
          <a:p>
            <a:fld id="{EA62BD2D-B99B-476E-8A5E-4B8E84C77F49}"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Slide Number Placeholder 3"/>
          <p:cNvSpPr>
            <a:spLocks noGrp="1"/>
          </p:cNvSpPr>
          <p:nvPr>
            <p:ph type="sldNum" sz="quarter" idx="5"/>
          </p:nvPr>
        </p:nvSpPr>
        <p:spPr bwMode="auto">
          <a:noFill/>
          <a:ln>
            <a:miter lim="800000"/>
            <a:headEnd/>
            <a:tailEnd/>
          </a:ln>
        </p:spPr>
        <p:txBody>
          <a:bodyPr/>
          <a:lstStyle/>
          <a:p>
            <a:fld id="{47C2754F-7668-44D0-8211-689EB1CE07A5}" type="slidenum">
              <a:rPr lang="en-US" smtClean="0">
                <a:latin typeface="Arial" pitchFamily="34" charset="0"/>
              </a:rPr>
              <a:pPr/>
              <a:t>40</a:t>
            </a:fld>
            <a:endParaRPr lang="en-US" smtClean="0">
              <a:latin typeface="Arial" pitchFamily="34" charset="0"/>
            </a:endParaRPr>
          </a:p>
        </p:txBody>
      </p:sp>
      <p:sp>
        <p:nvSpPr>
          <p:cNvPr id="113668"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113669" name="Notes Placeholder 2"/>
          <p:cNvSpPr>
            <a:spLocks noGrp="1"/>
          </p:cNvSpPr>
          <p:nvPr>
            <p:ph type="body" idx="3"/>
          </p:nvPr>
        </p:nvSpPr>
        <p:spPr bwMode="auto">
          <a:xfrm>
            <a:off x="708025" y="4405313"/>
            <a:ext cx="5670550" cy="4173537"/>
          </a:xfrm>
          <a:noFill/>
        </p:spPr>
        <p:txBody>
          <a:bodyPr wrap="square" numCol="1" anchor="t" anchorCtr="0" compatLnSpc="1">
            <a:prstTxWarp prst="textNoShape">
              <a:avLst/>
            </a:prstTxWarp>
          </a:bodyPr>
          <a:lstStyle/>
          <a:p>
            <a:r>
              <a:rPr lang="en-US" smtClean="0">
                <a:latin typeface="Arial" pitchFamily="34" charset="0"/>
              </a:rPr>
              <a:t>There are three temperament types into which many children fall. Each of these three common temperament types is characterized by a trait that may dominate the child</a:t>
            </a:r>
            <a:r>
              <a:rPr lang="en-US" altLang="en-US" smtClean="0">
                <a:latin typeface="Arial" pitchFamily="34" charset="0"/>
              </a:rPr>
              <a:t>’</a:t>
            </a:r>
            <a:r>
              <a:rPr lang="en-US" smtClean="0">
                <a:latin typeface="Arial" pitchFamily="34" charset="0"/>
              </a:rPr>
              <a:t>s behavior. </a:t>
            </a:r>
          </a:p>
          <a:p>
            <a:endParaRPr lang="en-US" smtClean="0">
              <a:latin typeface="Arial" pitchFamily="34" charset="0"/>
            </a:endParaRPr>
          </a:p>
          <a:p>
            <a:r>
              <a:rPr lang="en-US" i="1" smtClean="0">
                <a:latin typeface="Arial" pitchFamily="34" charset="0"/>
              </a:rPr>
              <a:t>Note to trainer: It is important to point out to participants that we are not trying to </a:t>
            </a:r>
            <a:r>
              <a:rPr lang="en-US" altLang="en-US" i="1" smtClean="0">
                <a:latin typeface="Arial" pitchFamily="34" charset="0"/>
              </a:rPr>
              <a:t>“</a:t>
            </a:r>
            <a:r>
              <a:rPr lang="en-US" i="1" smtClean="0">
                <a:latin typeface="Arial" pitchFamily="34" charset="0"/>
              </a:rPr>
              <a:t>label</a:t>
            </a:r>
            <a:r>
              <a:rPr lang="en-US" altLang="en-US" i="1" smtClean="0">
                <a:latin typeface="Arial" pitchFamily="34" charset="0"/>
              </a:rPr>
              <a:t>”</a:t>
            </a:r>
            <a:r>
              <a:rPr lang="en-US" i="1" smtClean="0">
                <a:latin typeface="Arial" pitchFamily="34" charset="0"/>
              </a:rPr>
              <a:t> children. We are discussing different temperament types to help us become better observers of young children</a:t>
            </a:r>
            <a:r>
              <a:rPr lang="en-US" altLang="en-US" i="1" smtClean="0">
                <a:latin typeface="Arial" pitchFamily="34" charset="0"/>
              </a:rPr>
              <a:t>’</a:t>
            </a:r>
            <a:r>
              <a:rPr lang="en-US" i="1" smtClean="0">
                <a:latin typeface="Arial" pitchFamily="34" charset="0"/>
              </a:rPr>
              <a:t>s needs. It is the caregivers</a:t>
            </a:r>
            <a:r>
              <a:rPr lang="en-US" altLang="en-US" i="1" smtClean="0">
                <a:latin typeface="Arial" pitchFamily="34" charset="0"/>
              </a:rPr>
              <a:t>’</a:t>
            </a:r>
            <a:r>
              <a:rPr lang="en-US" i="1" smtClean="0">
                <a:latin typeface="Arial" pitchFamily="34" charset="0"/>
              </a:rPr>
              <a:t> responsibility to adjust their own temperament to better match the temperament of individual infants and toddlers.)</a:t>
            </a:r>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Slide Number Placeholder 3"/>
          <p:cNvSpPr>
            <a:spLocks noGrp="1"/>
          </p:cNvSpPr>
          <p:nvPr>
            <p:ph type="sldNum" sz="quarter" idx="5"/>
          </p:nvPr>
        </p:nvSpPr>
        <p:spPr bwMode="auto">
          <a:noFill/>
          <a:ln>
            <a:miter lim="800000"/>
            <a:headEnd/>
            <a:tailEnd/>
          </a:ln>
        </p:spPr>
        <p:txBody>
          <a:bodyPr/>
          <a:lstStyle/>
          <a:p>
            <a:fld id="{D60DE674-C2BB-4C8C-9874-3EE42EF0FF3D}" type="slidenum">
              <a:rPr lang="en-US" smtClean="0">
                <a:latin typeface="Arial" pitchFamily="34" charset="0"/>
              </a:rPr>
              <a:pPr/>
              <a:t>41</a:t>
            </a:fld>
            <a:endParaRPr lang="en-US" smtClean="0">
              <a:latin typeface="Arial" pitchFamily="34" charset="0"/>
            </a:endParaRPr>
          </a:p>
        </p:txBody>
      </p:sp>
      <p:sp>
        <p:nvSpPr>
          <p:cNvPr id="114692"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114693" name="Notes Placeholder 6"/>
          <p:cNvSpPr>
            <a:spLocks noGrp="1"/>
          </p:cNvSpPr>
          <p:nvPr>
            <p:ph type="body" idx="1"/>
          </p:nvPr>
        </p:nvSpPr>
        <p:spPr bwMode="auto">
          <a:xfrm>
            <a:off x="609600" y="4346575"/>
            <a:ext cx="5486400" cy="4114800"/>
          </a:xfrm>
          <a:noFill/>
        </p:spPr>
        <p:txBody>
          <a:bodyPr wrap="square" numCol="1" anchor="t" anchorCtr="0" compatLnSpc="1">
            <a:prstTxWarp prst="textNoShape">
              <a:avLst/>
            </a:prstTxWarp>
          </a:bodyPr>
          <a:lstStyle/>
          <a:p>
            <a:pPr>
              <a:lnSpc>
                <a:spcPct val="90000"/>
              </a:lnSpc>
            </a:pPr>
            <a:r>
              <a:rPr lang="en-US" sz="1100" smtClean="0">
                <a:latin typeface="Arial" pitchFamily="34" charset="0"/>
              </a:rPr>
              <a:t>The easy or flexible child is generally easy to care for. She adapts quickly to new situations, is biologically regulated, is optimistic in her approach to new people, and generally has a positive mood. She tends to learn to use the toilet without a lot of difficulty, sleeps through the night, and has regular eating and sleeping patterns. She enjoys new people and places and typically gives mild signals of distress. Even when very unhappy, this child may cry little.</a:t>
            </a:r>
          </a:p>
          <a:p>
            <a:pPr>
              <a:lnSpc>
                <a:spcPct val="90000"/>
              </a:lnSpc>
            </a:pPr>
            <a:r>
              <a:rPr lang="en-US" sz="1100" smtClean="0">
                <a:latin typeface="Arial" pitchFamily="34" charset="0"/>
              </a:rPr>
              <a:t>The feisty child is often the opposite. This child may be hard to get to sleep and sleeping and eating patterns are irregular. Toilet training may be more difficult because of irregular bowel patterns. This child may fuss or cry at loud noises, and is often wary of new people and things. He is slow to warm up and may escalate to temper tantrums quickly if frustrated. He may have frequent unhappy moods. This child may be very noisy when even slightly unhappy.</a:t>
            </a:r>
          </a:p>
          <a:p>
            <a:pPr>
              <a:lnSpc>
                <a:spcPct val="90000"/>
              </a:lnSpc>
            </a:pPr>
            <a:r>
              <a:rPr lang="en-US" sz="1100" smtClean="0">
                <a:latin typeface="Arial" pitchFamily="34" charset="0"/>
              </a:rPr>
              <a:t>The third group of children often has difficulty in adapting to new people and places. They are often called fearful, shy, or slow-to-warm. Their mood may not be easy to gauge because it takes longer for them to engage with a group or a new activity. Their biological rhythms may or may not be regular.</a:t>
            </a:r>
          </a:p>
          <a:p>
            <a:pPr>
              <a:lnSpc>
                <a:spcPct val="90000"/>
              </a:lnSpc>
            </a:pPr>
            <a:r>
              <a:rPr lang="en-US" sz="1100" smtClean="0">
                <a:latin typeface="Arial" pitchFamily="34" charset="0"/>
              </a:rPr>
              <a:t>To help describe a child</a:t>
            </a:r>
            <a:r>
              <a:rPr lang="en-US" altLang="en-US" sz="1100" smtClean="0">
                <a:latin typeface="Arial" pitchFamily="34" charset="0"/>
              </a:rPr>
              <a:t>’</a:t>
            </a:r>
            <a:r>
              <a:rPr lang="en-US" sz="1100" smtClean="0">
                <a:latin typeface="Arial" pitchFamily="34" charset="0"/>
              </a:rPr>
              <a:t>s temperament, you might think about:</a:t>
            </a:r>
          </a:p>
          <a:p>
            <a:pPr>
              <a:lnSpc>
                <a:spcPct val="90000"/>
              </a:lnSpc>
            </a:pPr>
            <a:r>
              <a:rPr lang="en-US" sz="1100" smtClean="0">
                <a:latin typeface="Arial" pitchFamily="34" charset="0"/>
              </a:rPr>
              <a:t>i. What is the child like?</a:t>
            </a:r>
          </a:p>
          <a:p>
            <a:pPr>
              <a:lnSpc>
                <a:spcPct val="90000"/>
              </a:lnSpc>
            </a:pPr>
            <a:r>
              <a:rPr lang="en-US" sz="1100" smtClean="0">
                <a:latin typeface="Arial" pitchFamily="34" charset="0"/>
              </a:rPr>
              <a:t>ii. How calm or active is she?</a:t>
            </a:r>
          </a:p>
          <a:p>
            <a:pPr>
              <a:lnSpc>
                <a:spcPct val="90000"/>
              </a:lnSpc>
            </a:pPr>
            <a:r>
              <a:rPr lang="en-US" sz="1100" smtClean="0">
                <a:latin typeface="Arial" pitchFamily="34" charset="0"/>
              </a:rPr>
              <a:t>iii. How does she respond to changes in routines?</a:t>
            </a:r>
          </a:p>
          <a:p>
            <a:pPr>
              <a:lnSpc>
                <a:spcPct val="90000"/>
              </a:lnSpc>
            </a:pPr>
            <a:r>
              <a:rPr lang="en-US" sz="1100" smtClean="0">
                <a:latin typeface="Arial" pitchFamily="34" charset="0"/>
              </a:rPr>
              <a:t>iv. How does she deal with a lot of stimulation?</a:t>
            </a:r>
          </a:p>
          <a:p>
            <a:pPr>
              <a:lnSpc>
                <a:spcPct val="90000"/>
              </a:lnSpc>
            </a:pPr>
            <a:r>
              <a:rPr lang="en-US" sz="1100" smtClean="0">
                <a:latin typeface="Arial" pitchFamily="34" charset="0"/>
              </a:rPr>
              <a:t>v. How does she let you know she likes</a:t>
            </a:r>
          </a:p>
          <a:p>
            <a:pPr>
              <a:lnSpc>
                <a:spcPct val="90000"/>
              </a:lnSpc>
            </a:pPr>
            <a:r>
              <a:rPr lang="en-US" sz="1100" smtClean="0">
                <a:latin typeface="Arial" pitchFamily="34" charset="0"/>
              </a:rPr>
              <a:t>something, dislikes something, etc.?</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Slide Number Placeholder 3"/>
          <p:cNvSpPr>
            <a:spLocks noGrp="1"/>
          </p:cNvSpPr>
          <p:nvPr>
            <p:ph type="sldNum" sz="quarter" idx="5"/>
          </p:nvPr>
        </p:nvSpPr>
        <p:spPr bwMode="auto">
          <a:noFill/>
          <a:ln>
            <a:miter lim="800000"/>
            <a:headEnd/>
            <a:tailEnd/>
          </a:ln>
        </p:spPr>
        <p:txBody>
          <a:bodyPr/>
          <a:lstStyle/>
          <a:p>
            <a:fld id="{5F33DE45-3317-4795-9AE2-A85E5F9A563B}" type="slidenum">
              <a:rPr lang="en-US" smtClean="0">
                <a:latin typeface="Arial" pitchFamily="34" charset="0"/>
              </a:rPr>
              <a:pPr/>
              <a:t>42</a:t>
            </a:fld>
            <a:endParaRPr lang="en-US" smtClean="0">
              <a:latin typeface="Arial" pitchFamily="34" charset="0"/>
            </a:endParaRPr>
          </a:p>
        </p:txBody>
      </p:sp>
      <p:sp>
        <p:nvSpPr>
          <p:cNvPr id="115716" name="Notes Placeholder 4"/>
          <p:cNvSpPr>
            <a:spLocks noGrp="1"/>
          </p:cNvSpPr>
          <p:nvPr/>
        </p:nvSpPr>
        <p:spPr bwMode="auto">
          <a:xfrm>
            <a:off x="817563" y="4343400"/>
            <a:ext cx="5487987"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115717" name="Notes Placeholder 2"/>
          <p:cNvSpPr>
            <a:spLocks noGrp="1"/>
          </p:cNvSpPr>
          <p:nvPr>
            <p:ph type="body" idx="3"/>
          </p:nvPr>
        </p:nvSpPr>
        <p:spPr bwMode="auto">
          <a:xfrm>
            <a:off x="708025" y="4405313"/>
            <a:ext cx="5670550" cy="4173537"/>
          </a:xfrm>
          <a:noFill/>
        </p:spPr>
        <p:txBody>
          <a:bodyPr wrap="square" numCol="1" anchor="t" anchorCtr="0" compatLnSpc="1">
            <a:prstTxWarp prst="textNoShape">
              <a:avLst/>
            </a:prstTxWarp>
          </a:bodyPr>
          <a:lstStyle/>
          <a:p>
            <a:r>
              <a:rPr lang="en-US" smtClean="0">
                <a:latin typeface="Arial" pitchFamily="34" charset="0"/>
              </a:rPr>
              <a:t>How do you think temperament can impact attachment?</a:t>
            </a:r>
          </a:p>
          <a:p>
            <a:endParaRPr lang="en-US" smtClean="0">
              <a:latin typeface="Arial" pitchFamily="34" charset="0"/>
            </a:endParaRPr>
          </a:p>
          <a:p>
            <a:r>
              <a:rPr lang="en-US" b="1" smtClean="0">
                <a:latin typeface="Arial" pitchFamily="34" charset="0"/>
              </a:rPr>
              <a:t>Have participants pair up and discuss which traits best represent themselves. When training providers it can also be helpful to have a discussion about the children with traits that the providers may have the hardest time connecting with- could this be part of the problem they are having with the child</a:t>
            </a:r>
            <a:r>
              <a:rPr lang="en-US" altLang="en-US" b="1" smtClean="0">
                <a:latin typeface="Arial" pitchFamily="34" charset="0"/>
              </a:rPr>
              <a:t>’</a:t>
            </a:r>
            <a:r>
              <a:rPr lang="en-US" b="1" smtClean="0">
                <a:latin typeface="Arial" pitchFamily="34" charset="0"/>
              </a:rPr>
              <a:t>s behavior?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a:lstStyle/>
          <a:p>
            <a:fld id="{2FBE4469-9D23-401D-A2AA-F38A0CCC0F24}"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Slide Number Placeholder 3"/>
          <p:cNvSpPr>
            <a:spLocks noGrp="1"/>
          </p:cNvSpPr>
          <p:nvPr>
            <p:ph type="sldNum" sz="quarter" idx="5"/>
          </p:nvPr>
        </p:nvSpPr>
        <p:spPr bwMode="auto">
          <a:noFill/>
          <a:ln>
            <a:miter lim="800000"/>
            <a:headEnd/>
            <a:tailEnd/>
          </a:ln>
        </p:spPr>
        <p:txBody>
          <a:bodyPr/>
          <a:lstStyle/>
          <a:p>
            <a:fld id="{7C98BABD-D79E-499F-9123-E35C2F382990}" type="slidenum">
              <a:rPr lang="en-US" smtClean="0">
                <a:latin typeface="Arial" pitchFamily="34" charset="0"/>
              </a:rPr>
              <a:pPr/>
              <a:t>44</a:t>
            </a:fld>
            <a:endParaRPr lang="en-US" smtClean="0">
              <a:latin typeface="Arial" pitchFamily="34" charset="0"/>
            </a:endParaRPr>
          </a:p>
        </p:txBody>
      </p:sp>
      <p:sp>
        <p:nvSpPr>
          <p:cNvPr id="117764" name="Notes Placeholder 4"/>
          <p:cNvSpPr>
            <a:spLocks noGrp="1"/>
          </p:cNvSpPr>
          <p:nvPr/>
        </p:nvSpPr>
        <p:spPr bwMode="auto">
          <a:xfrm>
            <a:off x="685800" y="4343400"/>
            <a:ext cx="5486400" cy="4114800"/>
          </a:xfrm>
          <a:prstGeom prst="rect">
            <a:avLst/>
          </a:prstGeom>
          <a:noFill/>
          <a:ln w="9525">
            <a:noFill/>
            <a:miter lim="800000"/>
            <a:headEnd/>
            <a:tailEnd/>
          </a:ln>
        </p:spPr>
        <p:txBody>
          <a:bodyPr lIns="92299" tIns="46150" rIns="92299" bIns="46150"/>
          <a:lstStyle/>
          <a:p>
            <a:pPr>
              <a:spcBef>
                <a:spcPct val="30000"/>
              </a:spcBef>
            </a:pPr>
            <a:endParaRPr lang="en-US" sz="1200"/>
          </a:p>
        </p:txBody>
      </p:sp>
      <p:sp>
        <p:nvSpPr>
          <p:cNvPr id="117765" name="Notes Placeholder 4"/>
          <p:cNvSpPr>
            <a:spLocks noGrp="1"/>
          </p:cNvSpPr>
          <p:nvPr>
            <p:ph type="body" idx="1"/>
          </p:nvPr>
        </p:nvSpPr>
        <p:spPr bwMode="auto">
          <a:xfrm>
            <a:off x="228600" y="4343400"/>
            <a:ext cx="6324600" cy="4651375"/>
          </a:xfrm>
          <a:noFill/>
        </p:spPr>
        <p:txBody>
          <a:bodyPr wrap="square" numCol="1" anchor="t" anchorCtr="0" compatLnSpc="1">
            <a:prstTxWarp prst="textNoShape">
              <a:avLst/>
            </a:prstTxWarp>
          </a:bodyPr>
          <a:lstStyle/>
          <a:p>
            <a:pPr>
              <a:lnSpc>
                <a:spcPct val="90000"/>
              </a:lnSpc>
            </a:pPr>
            <a:r>
              <a:rPr lang="en-US" sz="1100" smtClean="0">
                <a:latin typeface="Arial" pitchFamily="34" charset="0"/>
              </a:rPr>
              <a:t>Point out that sometimes it is helpful when we feel challenged by the behavior of a baby or toddler to try to take his/her point of view. Tell participants that they</a:t>
            </a:r>
            <a:r>
              <a:rPr lang="en-US" altLang="en-US" sz="1100" smtClean="0">
                <a:latin typeface="Arial" pitchFamily="34" charset="0"/>
              </a:rPr>
              <a:t>’</a:t>
            </a:r>
            <a:r>
              <a:rPr lang="en-US" sz="1100" smtClean="0">
                <a:latin typeface="Arial" pitchFamily="34" charset="0"/>
              </a:rPr>
              <a:t>re going to create a book that may help them look at things from the child</a:t>
            </a:r>
            <a:r>
              <a:rPr lang="en-US" altLang="en-US" sz="1100" smtClean="0">
                <a:latin typeface="Arial" pitchFamily="34" charset="0"/>
              </a:rPr>
              <a:t>’</a:t>
            </a:r>
            <a:r>
              <a:rPr lang="en-US" sz="1100" smtClean="0">
                <a:latin typeface="Arial" pitchFamily="34" charset="0"/>
              </a:rPr>
              <a:t>s point of view. Use </a:t>
            </a:r>
            <a:r>
              <a:rPr lang="en-US" sz="1100" b="1" smtClean="0">
                <a:latin typeface="Arial" pitchFamily="34" charset="0"/>
              </a:rPr>
              <a:t>Handout 1.5 to create the Considering Temperament Booklet.</a:t>
            </a:r>
          </a:p>
          <a:p>
            <a:pPr>
              <a:lnSpc>
                <a:spcPct val="90000"/>
              </a:lnSpc>
            </a:pPr>
            <a:r>
              <a:rPr lang="en-US" sz="1100" smtClean="0">
                <a:latin typeface="Arial" pitchFamily="34" charset="0"/>
              </a:rPr>
              <a:t>Ask each participant to think again about a particular child they find challenging (remind participants that they might want to use pseudonym for the child for confidentiality purposes).</a:t>
            </a:r>
          </a:p>
          <a:p>
            <a:pPr>
              <a:lnSpc>
                <a:spcPct val="90000"/>
              </a:lnSpc>
            </a:pPr>
            <a:r>
              <a:rPr lang="en-US" sz="1100" smtClean="0">
                <a:latin typeface="Arial" pitchFamily="34" charset="0"/>
              </a:rPr>
              <a:t>a. On the front page (A) of the booklet, ask participants to write down the temperament traits of the child they are thinking about. Have them refer back to </a:t>
            </a:r>
            <a:r>
              <a:rPr lang="en-US" sz="1100" b="1" smtClean="0">
                <a:latin typeface="Arial" pitchFamily="34" charset="0"/>
              </a:rPr>
              <a:t>the previous slide </a:t>
            </a:r>
            <a:r>
              <a:rPr lang="en-US" altLang="en-US" sz="1100" b="1" smtClean="0">
                <a:latin typeface="Arial" pitchFamily="34" charset="0"/>
              </a:rPr>
              <a:t>“</a:t>
            </a:r>
            <a:r>
              <a:rPr lang="en-US" sz="1100" b="1" smtClean="0">
                <a:latin typeface="Arial" pitchFamily="34" charset="0"/>
              </a:rPr>
              <a:t>Temperament Traits</a:t>
            </a:r>
            <a:r>
              <a:rPr lang="en-US" altLang="en-US" sz="1100" b="1" smtClean="0">
                <a:latin typeface="Arial" pitchFamily="34" charset="0"/>
              </a:rPr>
              <a:t>”</a:t>
            </a:r>
            <a:r>
              <a:rPr lang="en-US" sz="1100" b="1" smtClean="0">
                <a:latin typeface="Arial" pitchFamily="34" charset="0"/>
              </a:rPr>
              <a:t> if helpful. </a:t>
            </a:r>
            <a:r>
              <a:rPr lang="en-US" sz="1100" smtClean="0">
                <a:latin typeface="Arial" pitchFamily="34" charset="0"/>
              </a:rPr>
              <a:t>Give participants a minute or so to write.</a:t>
            </a:r>
          </a:p>
          <a:p>
            <a:pPr>
              <a:lnSpc>
                <a:spcPct val="90000"/>
              </a:lnSpc>
            </a:pPr>
            <a:r>
              <a:rPr lang="en-US" sz="1100" smtClean="0">
                <a:latin typeface="Arial" pitchFamily="34" charset="0"/>
              </a:rPr>
              <a:t>b. On the second page (B) in the booklet, ask participants to take the child</a:t>
            </a:r>
            <a:r>
              <a:rPr lang="en-US" altLang="en-US" sz="1100" smtClean="0">
                <a:latin typeface="Arial" pitchFamily="34" charset="0"/>
              </a:rPr>
              <a:t>’</a:t>
            </a:r>
            <a:r>
              <a:rPr lang="en-US" sz="1100" smtClean="0">
                <a:latin typeface="Arial" pitchFamily="34" charset="0"/>
              </a:rPr>
              <a:t>s point of view and write a sentence or two in which the child describes what it is like to be him or her. The page says, </a:t>
            </a:r>
            <a:r>
              <a:rPr lang="en-US" altLang="en-US" sz="1100" smtClean="0">
                <a:latin typeface="Arial" pitchFamily="34" charset="0"/>
              </a:rPr>
              <a:t>“</a:t>
            </a:r>
            <a:r>
              <a:rPr lang="en-US" sz="1100" smtClean="0">
                <a:latin typeface="Arial" pitchFamily="34" charset="0"/>
              </a:rPr>
              <a:t>Let me tell you about me…</a:t>
            </a:r>
            <a:r>
              <a:rPr lang="en-US" altLang="en-US" sz="1100" smtClean="0">
                <a:latin typeface="Arial" pitchFamily="34" charset="0"/>
              </a:rPr>
              <a:t>”</a:t>
            </a:r>
            <a:r>
              <a:rPr lang="en-US" sz="1100" smtClean="0">
                <a:latin typeface="Arial" pitchFamily="34" charset="0"/>
              </a:rPr>
              <a:t> Give the participants another couple of minutes to do this.</a:t>
            </a:r>
          </a:p>
          <a:p>
            <a:pPr>
              <a:lnSpc>
                <a:spcPct val="90000"/>
              </a:lnSpc>
            </a:pPr>
            <a:r>
              <a:rPr lang="en-US" sz="1100" smtClean="0">
                <a:latin typeface="Arial" pitchFamily="34" charset="0"/>
              </a:rPr>
              <a:t>c. If the participants have difficulty getting started, use examples like </a:t>
            </a:r>
            <a:r>
              <a:rPr lang="en-US" altLang="en-US" sz="1100" smtClean="0">
                <a:latin typeface="Arial" pitchFamily="34" charset="0"/>
              </a:rPr>
              <a:t>“</a:t>
            </a:r>
            <a:r>
              <a:rPr lang="en-US" sz="1100" smtClean="0">
                <a:latin typeface="Arial" pitchFamily="34" charset="0"/>
              </a:rPr>
              <a:t>What</a:t>
            </a:r>
            <a:r>
              <a:rPr lang="en-US" altLang="en-US" sz="1100" smtClean="0">
                <a:latin typeface="Arial" pitchFamily="34" charset="0"/>
              </a:rPr>
              <a:t>’</a:t>
            </a:r>
            <a:r>
              <a:rPr lang="en-US" sz="1100" smtClean="0">
                <a:latin typeface="Arial" pitchFamily="34" charset="0"/>
              </a:rPr>
              <a:t>s it like to be fussy all day; to be so distractible; to have trouble with every new situation – even predictable, daily transitions?</a:t>
            </a:r>
            <a:r>
              <a:rPr lang="en-US" altLang="en-US" sz="1100" smtClean="0">
                <a:latin typeface="Arial" pitchFamily="34" charset="0"/>
              </a:rPr>
              <a:t>”</a:t>
            </a:r>
            <a:endParaRPr lang="en-US" sz="1100" smtClean="0">
              <a:latin typeface="Arial" pitchFamily="34" charset="0"/>
            </a:endParaRPr>
          </a:p>
          <a:p>
            <a:pPr>
              <a:lnSpc>
                <a:spcPct val="90000"/>
              </a:lnSpc>
            </a:pPr>
            <a:r>
              <a:rPr lang="en-US" sz="1100" smtClean="0">
                <a:latin typeface="Arial" pitchFamily="34" charset="0"/>
              </a:rPr>
              <a:t>d. Next, ask the participants to move on to the third page (C) of the booklet and, again taking the child</a:t>
            </a:r>
            <a:r>
              <a:rPr lang="en-US" altLang="en-US" sz="1100" smtClean="0">
                <a:latin typeface="Arial" pitchFamily="34" charset="0"/>
              </a:rPr>
              <a:t>’</a:t>
            </a:r>
            <a:r>
              <a:rPr lang="en-US" sz="1100" smtClean="0">
                <a:latin typeface="Arial" pitchFamily="34" charset="0"/>
              </a:rPr>
              <a:t>s point of view, have them write down something they do that may be hard for the child because of his or her inborn temperament traits. The page says </a:t>
            </a:r>
            <a:r>
              <a:rPr lang="en-US" altLang="en-US" sz="1100" smtClean="0">
                <a:latin typeface="Arial" pitchFamily="34" charset="0"/>
              </a:rPr>
              <a:t>“</a:t>
            </a:r>
            <a:r>
              <a:rPr lang="en-US" sz="1100" smtClean="0">
                <a:latin typeface="Arial" pitchFamily="34" charset="0"/>
              </a:rPr>
              <a:t>I don</a:t>
            </a:r>
            <a:r>
              <a:rPr lang="en-US" altLang="en-US" sz="1100" smtClean="0">
                <a:latin typeface="Arial" pitchFamily="34" charset="0"/>
              </a:rPr>
              <a:t>’</a:t>
            </a:r>
            <a:r>
              <a:rPr lang="en-US" sz="1100" smtClean="0">
                <a:latin typeface="Arial" pitchFamily="34" charset="0"/>
              </a:rPr>
              <a:t>t like it when you …</a:t>
            </a:r>
            <a:r>
              <a:rPr lang="en-US" altLang="en-US" sz="1100" smtClean="0">
                <a:latin typeface="Arial" pitchFamily="34" charset="0"/>
              </a:rPr>
              <a:t>”</a:t>
            </a:r>
            <a:r>
              <a:rPr lang="en-US" sz="1100" smtClean="0">
                <a:latin typeface="Arial" pitchFamily="34" charset="0"/>
              </a:rPr>
              <a:t> Ask participants to fill in the blank and to search their  memory for experiences with that child. Give at least 5 minutes for this piece.</a:t>
            </a:r>
          </a:p>
          <a:p>
            <a:pPr>
              <a:lnSpc>
                <a:spcPct val="90000"/>
              </a:lnSpc>
            </a:pPr>
            <a:r>
              <a:rPr lang="en-US" sz="1100" smtClean="0">
                <a:latin typeface="Arial" pitchFamily="34" charset="0"/>
              </a:rPr>
              <a:t>e. If participants need examples, say: </a:t>
            </a:r>
            <a:r>
              <a:rPr lang="en-US" altLang="en-US" sz="1100" smtClean="0">
                <a:latin typeface="Arial" pitchFamily="34" charset="0"/>
              </a:rPr>
              <a:t>“</a:t>
            </a:r>
            <a:r>
              <a:rPr lang="en-US" sz="1100" smtClean="0">
                <a:latin typeface="Arial" pitchFamily="34" charset="0"/>
              </a:rPr>
              <a:t>Tell me to quit crying</a:t>
            </a:r>
            <a:r>
              <a:rPr lang="en-US" altLang="en-US" sz="1100" smtClean="0">
                <a:latin typeface="Arial" pitchFamily="34" charset="0"/>
              </a:rPr>
              <a:t>”</a:t>
            </a:r>
            <a:r>
              <a:rPr lang="en-US" sz="1100" smtClean="0">
                <a:latin typeface="Arial" pitchFamily="34" charset="0"/>
              </a:rPr>
              <a:t> or </a:t>
            </a:r>
            <a:r>
              <a:rPr lang="en-US" altLang="en-US" sz="1100" smtClean="0">
                <a:latin typeface="Arial" pitchFamily="34" charset="0"/>
              </a:rPr>
              <a:t>“</a:t>
            </a:r>
            <a:r>
              <a:rPr lang="en-US" sz="1100" smtClean="0">
                <a:latin typeface="Arial" pitchFamily="34" charset="0"/>
              </a:rPr>
              <a:t>Tell me I</a:t>
            </a:r>
            <a:r>
              <a:rPr lang="en-US" altLang="en-US" sz="1100" smtClean="0">
                <a:latin typeface="Arial" pitchFamily="34" charset="0"/>
              </a:rPr>
              <a:t>’</a:t>
            </a:r>
            <a:r>
              <a:rPr lang="en-US" sz="1100" smtClean="0">
                <a:latin typeface="Arial" pitchFamily="34" charset="0"/>
              </a:rPr>
              <a:t>m not being nice</a:t>
            </a:r>
            <a:r>
              <a:rPr lang="en-US" altLang="en-US" sz="1100" smtClean="0">
                <a:latin typeface="Arial" pitchFamily="34" charset="0"/>
              </a:rPr>
              <a:t>”</a:t>
            </a:r>
            <a:r>
              <a:rPr lang="en-US" sz="1100" smtClean="0">
                <a:latin typeface="Arial" pitchFamily="34" charset="0"/>
              </a:rPr>
              <a:t> or </a:t>
            </a:r>
            <a:r>
              <a:rPr lang="en-US" altLang="en-US" sz="1100" smtClean="0">
                <a:latin typeface="Arial" pitchFamily="34" charset="0"/>
              </a:rPr>
              <a:t>“</a:t>
            </a:r>
            <a:r>
              <a:rPr lang="en-US" sz="1100" smtClean="0">
                <a:latin typeface="Arial" pitchFamily="34" charset="0"/>
              </a:rPr>
              <a:t>Ask me in a grumpy voice why I can</a:t>
            </a:r>
            <a:r>
              <a:rPr lang="en-US" altLang="en-US" sz="1100" smtClean="0">
                <a:latin typeface="Arial" pitchFamily="34" charset="0"/>
              </a:rPr>
              <a:t>’</a:t>
            </a:r>
            <a:r>
              <a:rPr lang="en-US" sz="1100" smtClean="0">
                <a:latin typeface="Arial" pitchFamily="34" charset="0"/>
              </a:rPr>
              <a:t>t lie still while you diaper me.</a:t>
            </a:r>
            <a:r>
              <a:rPr lang="en-US" altLang="en-US" sz="1100" smtClean="0">
                <a:latin typeface="Arial" pitchFamily="34" charset="0"/>
              </a:rPr>
              <a:t>”</a:t>
            </a:r>
            <a:endParaRPr lang="en-US" sz="1100" smtClean="0">
              <a:latin typeface="Arial" pitchFamily="34" charset="0"/>
            </a:endParaRPr>
          </a:p>
          <a:p>
            <a:pPr>
              <a:lnSpc>
                <a:spcPct val="90000"/>
              </a:lnSpc>
            </a:pPr>
            <a:r>
              <a:rPr lang="en-US" sz="1100" smtClean="0">
                <a:latin typeface="Arial" pitchFamily="34" charset="0"/>
              </a:rPr>
              <a:t>f. On the fourth page (D), the back of the booklet, again from the child</a:t>
            </a:r>
            <a:r>
              <a:rPr lang="en-US" altLang="en-US" sz="1100" smtClean="0">
                <a:latin typeface="Arial" pitchFamily="34" charset="0"/>
              </a:rPr>
              <a:t>’</a:t>
            </a:r>
            <a:r>
              <a:rPr lang="en-US" sz="1100" smtClean="0">
                <a:latin typeface="Arial" pitchFamily="34" charset="0"/>
              </a:rPr>
              <a:t>s point of view, ask participants to speculate about what would be helpful to that child. Ask them to finish writing the sentence that might begin </a:t>
            </a:r>
            <a:r>
              <a:rPr lang="en-US" altLang="en-US" sz="1100" smtClean="0">
                <a:latin typeface="Arial" pitchFamily="34" charset="0"/>
              </a:rPr>
              <a:t>“</a:t>
            </a:r>
            <a:r>
              <a:rPr lang="en-US" sz="1100" smtClean="0">
                <a:latin typeface="Arial" pitchFamily="34" charset="0"/>
              </a:rPr>
              <a:t>It would help me if you would…</a:t>
            </a:r>
            <a:r>
              <a:rPr lang="en-US" altLang="en-US" sz="1100" smtClean="0">
                <a:latin typeface="Arial" pitchFamily="34" charset="0"/>
              </a:rPr>
              <a:t>”</a:t>
            </a:r>
            <a:r>
              <a:rPr lang="en-US" sz="1100" smtClean="0">
                <a:latin typeface="Arial" pitchFamily="34" charset="0"/>
              </a:rPr>
              <a:t> Give participants 3 to 5 minutes for this piece.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a:lstStyle/>
          <a:p>
            <a:fld id="{E63EF03D-A946-4B5A-BAAF-18D48A508106}" type="slidenum">
              <a:rPr lang="en-US" smtClean="0">
                <a:latin typeface="Arial" pitchFamily="34" charset="0"/>
              </a:rPr>
              <a:pPr/>
              <a:t>45</a:t>
            </a:fld>
            <a:endParaRPr lang="en-US" smtClean="0">
              <a:latin typeface="Arial" pitchFamily="34" charset="0"/>
            </a:endParaRPr>
          </a:p>
        </p:txBody>
      </p:sp>
      <p:sp>
        <p:nvSpPr>
          <p:cNvPr id="118787"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2299" tIns="46150" rIns="92299" bIns="46150" anchor="b"/>
          <a:lstStyle/>
          <a:p>
            <a:pPr algn="r" defTabSz="920750"/>
            <a:fld id="{8AC0E9C6-0FD9-4E7A-8AC9-FCFEE0968A07}" type="slidenum">
              <a:rPr lang="en-US" sz="1200">
                <a:cs typeface="Arial" pitchFamily="34" charset="0"/>
              </a:rPr>
              <a:pPr algn="r" defTabSz="920750"/>
              <a:t>45</a:t>
            </a:fld>
            <a:endParaRPr lang="en-US" sz="1200">
              <a:cs typeface="Arial" pitchFamily="34" charset="0"/>
            </a:endParaRPr>
          </a:p>
        </p:txBody>
      </p:sp>
      <p:sp>
        <p:nvSpPr>
          <p:cNvPr id="118789" name="Notes Placeholder 2"/>
          <p:cNvSpPr>
            <a:spLocks noGrp="1"/>
          </p:cNvSpPr>
          <p:nvPr>
            <p:ph type="body" idx="1"/>
          </p:nvPr>
        </p:nvSpPr>
        <p:spPr bwMode="auto">
          <a:xfrm>
            <a:off x="685800" y="4495800"/>
            <a:ext cx="5486400" cy="4114800"/>
          </a:xfrm>
          <a:noFill/>
        </p:spPr>
        <p:txBody>
          <a:bodyPr wrap="square" numCol="1" anchor="t" anchorCtr="0" compatLnSpc="1">
            <a:prstTxWarp prst="textNoShape">
              <a:avLst/>
            </a:prstTxWarp>
          </a:bodyPr>
          <a:lstStyle/>
          <a:p>
            <a:r>
              <a:rPr lang="en-US" smtClean="0">
                <a:latin typeface="Arial" pitchFamily="34" charset="0"/>
              </a:rPr>
              <a:t>Briefly work though the chart that organizes indicators of stress and regulation in young infants.</a:t>
            </a:r>
          </a:p>
          <a:p>
            <a:r>
              <a:rPr lang="en-US" smtClean="0">
                <a:latin typeface="Arial" pitchFamily="34" charset="0"/>
              </a:rPr>
              <a:t>Here see that the left column shows the behaviors that indicate that an infant is achieving the regulation of his sensory intake and moving toward increased organization of his/her body. The right column, in contrast, lists the physical and behavioral indicators that might demonstrate the infant is experiencing stress. Make the point that when we say stress we mean that the infant is uncomfortable, that his or her body is experiencing sensations or signals such as those from the central nervous system or digestive system, that keep him or her in an uncomfortable or stressful state.</a:t>
            </a:r>
          </a:p>
          <a:p>
            <a:r>
              <a:rPr lang="en-US" smtClean="0">
                <a:latin typeface="Arial" pitchFamily="34" charset="0"/>
              </a:rPr>
              <a:t>It is important to note that sometimes the same behavior can indicate different things. For example, when a baby hiccups or yawns, it may mean that s/he has just taken milk too fast or is sleepy. These behaviors, though, combined with other signs of stress such as turning away from the caregiver or flailing her arms, can indicate that the baby is stressed and needs help to calm down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Explain to participants that they are going to watch a video I/T 1.2 of an interaction between a caregiver and infant. Ask them to observe the multiple sensory experiences the infant is encountering, how the infant reacts to the stimuli, and what the adult does to assist the child.</a:t>
            </a:r>
          </a:p>
          <a:p>
            <a:r>
              <a:rPr lang="en-US" b="1" smtClean="0">
                <a:latin typeface="Arial" pitchFamily="34" charset="0"/>
              </a:rPr>
              <a:t>1. After viewing the video, ask participants what they observed. Elicit responses that identify the multiple sensory experiences the infant is encountering as well as the infant</a:t>
            </a:r>
            <a:r>
              <a:rPr lang="en-US" altLang="en-US" b="1" smtClean="0">
                <a:latin typeface="Arial" pitchFamily="34" charset="0"/>
              </a:rPr>
              <a:t>’</a:t>
            </a:r>
            <a:r>
              <a:rPr lang="en-US" b="1" smtClean="0">
                <a:latin typeface="Arial" pitchFamily="34" charset="0"/>
              </a:rPr>
              <a:t>s reaction to the stimuli. Ask participants</a:t>
            </a:r>
          </a:p>
          <a:p>
            <a:r>
              <a:rPr lang="en-US" b="1" smtClean="0">
                <a:latin typeface="Arial" pitchFamily="34" charset="0"/>
              </a:rPr>
              <a:t>what they see the adult doing to assist the infant.</a:t>
            </a:r>
          </a:p>
          <a:p>
            <a:r>
              <a:rPr lang="en-US" b="1" smtClean="0">
                <a:latin typeface="Arial" pitchFamily="34" charset="0"/>
              </a:rPr>
              <a:t>Possible observations might include:</a:t>
            </a:r>
          </a:p>
          <a:p>
            <a:r>
              <a:rPr lang="en-US" smtClean="0">
                <a:latin typeface="Arial" pitchFamily="34" charset="0"/>
              </a:rPr>
              <a:t>• multiple sensory experiences the infant is encountering – sound of caregiver</a:t>
            </a:r>
            <a:r>
              <a:rPr lang="en-US" altLang="en-US" smtClean="0">
                <a:latin typeface="Arial" pitchFamily="34" charset="0"/>
              </a:rPr>
              <a:t>’</a:t>
            </a:r>
            <a:r>
              <a:rPr lang="en-US" smtClean="0">
                <a:latin typeface="Arial" pitchFamily="34" charset="0"/>
              </a:rPr>
              <a:t>s voice, movement of pompom, bright color of the pompom, the feel of the pompom on his skin, sound the pompom makes, etc.</a:t>
            </a:r>
          </a:p>
          <a:p>
            <a:r>
              <a:rPr lang="en-US" smtClean="0">
                <a:latin typeface="Arial" pitchFamily="34" charset="0"/>
              </a:rPr>
              <a:t>• how the infant reacts to the stimuli – follows pompom with his eyes and head, makes faces, hiccups, moves his legs, vocalizes, blinks eyes, etc.</a:t>
            </a:r>
          </a:p>
          <a:p>
            <a:r>
              <a:rPr lang="en-US" smtClean="0">
                <a:latin typeface="Arial" pitchFamily="34" charset="0"/>
              </a:rPr>
              <a:t>• what the adult does to assist the child - talks about what she is doing, touches child hands with pompom and moves it away, says – </a:t>
            </a:r>
            <a:r>
              <a:rPr lang="en-US" altLang="en-US" smtClean="0">
                <a:latin typeface="Arial" pitchFamily="34" charset="0"/>
              </a:rPr>
              <a:t>“</a:t>
            </a:r>
            <a:r>
              <a:rPr lang="en-US" smtClean="0">
                <a:latin typeface="Arial" pitchFamily="34" charset="0"/>
              </a:rPr>
              <a:t>I think you like the pom-pom,</a:t>
            </a:r>
            <a:r>
              <a:rPr lang="en-US" altLang="en-US" smtClean="0">
                <a:latin typeface="Arial" pitchFamily="34" charset="0"/>
              </a:rPr>
              <a:t>”</a:t>
            </a:r>
            <a:r>
              <a:rPr lang="en-US" smtClean="0">
                <a:latin typeface="Arial" pitchFamily="34" charset="0"/>
              </a:rPr>
              <a:t> soft voice, etc.</a:t>
            </a:r>
          </a:p>
        </p:txBody>
      </p:sp>
      <p:sp>
        <p:nvSpPr>
          <p:cNvPr id="119812" name="Slide Number Placeholder 3"/>
          <p:cNvSpPr>
            <a:spLocks noGrp="1"/>
          </p:cNvSpPr>
          <p:nvPr>
            <p:ph type="sldNum" sz="quarter" idx="5"/>
          </p:nvPr>
        </p:nvSpPr>
        <p:spPr bwMode="auto">
          <a:noFill/>
          <a:ln>
            <a:miter lim="800000"/>
            <a:headEnd/>
            <a:tailEnd/>
          </a:ln>
        </p:spPr>
        <p:txBody>
          <a:bodyPr/>
          <a:lstStyle/>
          <a:p>
            <a:fld id="{8C831E42-D939-4DAB-8D2F-15A224718831}" type="slidenum">
              <a:rPr lang="en-US" smtClean="0">
                <a:latin typeface="Arial" pitchFamily="34" charset="0"/>
              </a:rPr>
              <a:pPr/>
              <a:t>46</a:t>
            </a:fld>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Explain that adults help babies to be calm and to be able to quietly pay attention to the things that interest them. In the first months, adults and babies co-regulate, or work together, to help babies learn over time to manage or regulate their reactions.</a:t>
            </a:r>
          </a:p>
          <a:p>
            <a:endParaRPr lang="en-US" smtClean="0">
              <a:latin typeface="Arial" pitchFamily="34" charset="0"/>
            </a:endParaRPr>
          </a:p>
          <a:p>
            <a:r>
              <a:rPr lang="en-US" smtClean="0">
                <a:latin typeface="Arial" pitchFamily="34" charset="0"/>
              </a:rPr>
              <a:t>Point out that generally adults are able to comfort and help babies regulate pretty easily. But for some babies, it is a hard process. It can be helpful to think about different behaviors in terms of regulation and to think about what strategies we might use if regulation is the cause of difficulty for the baby.</a:t>
            </a:r>
          </a:p>
          <a:p>
            <a:endParaRPr lang="en-US" smtClean="0">
              <a:latin typeface="Arial" pitchFamily="34" charset="0"/>
            </a:endParaRPr>
          </a:p>
          <a:p>
            <a:r>
              <a:rPr lang="en-US" smtClean="0">
                <a:latin typeface="Arial" pitchFamily="34" charset="0"/>
              </a:rPr>
              <a:t>Point out that most strategies that help babies self regulate are directed at assisting them to move from one state of alertness to another. The short term goal for the infant is to become more comfortable and less stressed. The long term goal is for the infant to self regulate or for the infant to be able to do what keeps him/herself calm.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b="1" smtClean="0">
                <a:latin typeface="Arial" pitchFamily="34" charset="0"/>
              </a:rPr>
              <a:t>Video I/T 1.3 Ask participants to observe what the baby is doing, what they see the caregiver doing to help the infant regulate himself, and if the caregiver</a:t>
            </a:r>
            <a:r>
              <a:rPr lang="en-US" altLang="en-US" b="1" smtClean="0">
                <a:latin typeface="Arial" pitchFamily="34" charset="0"/>
              </a:rPr>
              <a:t>’</a:t>
            </a:r>
            <a:r>
              <a:rPr lang="en-US" b="1" smtClean="0">
                <a:latin typeface="Arial" pitchFamily="34" charset="0"/>
              </a:rPr>
              <a:t>s efforts are successful. Examples of possible questions and responses are listed below:</a:t>
            </a:r>
          </a:p>
          <a:p>
            <a:pPr>
              <a:lnSpc>
                <a:spcPct val="90000"/>
              </a:lnSpc>
            </a:pPr>
            <a:r>
              <a:rPr lang="en-US" smtClean="0">
                <a:latin typeface="Arial" pitchFamily="34" charset="0"/>
              </a:rPr>
              <a:t>• What did you see the baby doing? – chewing on the book, looked at book for a few seconds, fussing, crying, grabbing the book, holding the book, reaching for the book, etc.</a:t>
            </a:r>
          </a:p>
          <a:p>
            <a:pPr>
              <a:lnSpc>
                <a:spcPct val="90000"/>
              </a:lnSpc>
            </a:pPr>
            <a:r>
              <a:rPr lang="en-US" smtClean="0">
                <a:latin typeface="Arial" pitchFamily="34" charset="0"/>
              </a:rPr>
              <a:t>• What did you see the caregiver doing to help the infant regulate himself? - explained in a calming voice what was happening, labeled what the child</a:t>
            </a:r>
          </a:p>
          <a:p>
            <a:pPr>
              <a:lnSpc>
                <a:spcPct val="90000"/>
              </a:lnSpc>
            </a:pPr>
            <a:r>
              <a:rPr lang="en-US" smtClean="0">
                <a:latin typeface="Arial" pitchFamily="34" charset="0"/>
              </a:rPr>
              <a:t>was doing/feeling, responded to child</a:t>
            </a:r>
            <a:r>
              <a:rPr lang="en-US" altLang="en-US" smtClean="0">
                <a:latin typeface="Arial" pitchFamily="34" charset="0"/>
              </a:rPr>
              <a:t>’</a:t>
            </a:r>
            <a:r>
              <a:rPr lang="en-US" smtClean="0">
                <a:latin typeface="Arial" pitchFamily="34" charset="0"/>
              </a:rPr>
              <a:t>s need to chew the book, followed child</a:t>
            </a:r>
            <a:r>
              <a:rPr lang="en-US" altLang="en-US" smtClean="0">
                <a:latin typeface="Arial" pitchFamily="34" charset="0"/>
              </a:rPr>
              <a:t>’</a:t>
            </a:r>
            <a:r>
              <a:rPr lang="en-US" smtClean="0">
                <a:latin typeface="Arial" pitchFamily="34" charset="0"/>
              </a:rPr>
              <a:t>s lead, let the child grab and hold the book, talked for the child, etc.</a:t>
            </a:r>
          </a:p>
          <a:p>
            <a:pPr>
              <a:lnSpc>
                <a:spcPct val="90000"/>
              </a:lnSpc>
            </a:pPr>
            <a:r>
              <a:rPr lang="en-US" smtClean="0">
                <a:latin typeface="Arial" pitchFamily="34" charset="0"/>
              </a:rPr>
              <a:t>• Were her efforts successful? – child was happy at the end of the interaction when he was chewing on the book, while she was not able to read the book,</a:t>
            </a:r>
          </a:p>
          <a:p>
            <a:pPr>
              <a:lnSpc>
                <a:spcPct val="90000"/>
              </a:lnSpc>
            </a:pPr>
            <a:r>
              <a:rPr lang="en-US" smtClean="0">
                <a:latin typeface="Arial" pitchFamily="34" charset="0"/>
              </a:rPr>
              <a:t>she said </a:t>
            </a:r>
            <a:r>
              <a:rPr lang="en-US" altLang="en-US" smtClean="0">
                <a:latin typeface="Arial" pitchFamily="34" charset="0"/>
              </a:rPr>
              <a:t>“</a:t>
            </a:r>
            <a:r>
              <a:rPr lang="en-US" smtClean="0">
                <a:latin typeface="Arial" pitchFamily="34" charset="0"/>
              </a:rPr>
              <a:t>that</a:t>
            </a:r>
            <a:r>
              <a:rPr lang="en-US" altLang="en-US" smtClean="0">
                <a:latin typeface="Arial" pitchFamily="34" charset="0"/>
              </a:rPr>
              <a:t>’</a:t>
            </a:r>
            <a:r>
              <a:rPr lang="en-US" smtClean="0">
                <a:latin typeface="Arial" pitchFamily="34" charset="0"/>
              </a:rPr>
              <a:t>s so much better (when child was chewing book) – do you want to read another book?</a:t>
            </a:r>
            <a:r>
              <a:rPr lang="en-US" altLang="en-US" smtClean="0">
                <a:latin typeface="Arial" pitchFamily="34" charset="0"/>
              </a:rPr>
              <a:t>”</a:t>
            </a:r>
            <a:endParaRPr lang="en-US" smtClean="0">
              <a:latin typeface="Arial" pitchFamily="34" charset="0"/>
            </a:endParaRPr>
          </a:p>
          <a:p>
            <a:pPr>
              <a:lnSpc>
                <a:spcPct val="90000"/>
              </a:lnSpc>
            </a:pPr>
            <a:r>
              <a:rPr lang="en-US" smtClean="0">
                <a:latin typeface="Arial" pitchFamily="34" charset="0"/>
              </a:rPr>
              <a:t>Elicit the observation that any one strategy does not always work, so we need to observe the infant carefully and, if necessary try several different things. Babies have a lot to learn to manage their bodies, so they require a lot of support and</a:t>
            </a:r>
          </a:p>
          <a:p>
            <a:pPr>
              <a:lnSpc>
                <a:spcPct val="90000"/>
              </a:lnSpc>
            </a:pPr>
            <a:r>
              <a:rPr lang="en-US" smtClean="0">
                <a:latin typeface="Arial" pitchFamily="34" charset="0"/>
              </a:rPr>
              <a:t>patience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Share with participants that when working with young children, it is critical to collaborate with parents to best meet the needs of the child. </a:t>
            </a:r>
          </a:p>
        </p:txBody>
      </p:sp>
      <p:sp>
        <p:nvSpPr>
          <p:cNvPr id="122884" name="Slide Number Placeholder 3"/>
          <p:cNvSpPr>
            <a:spLocks noGrp="1"/>
          </p:cNvSpPr>
          <p:nvPr>
            <p:ph type="sldNum" sz="quarter" idx="5"/>
          </p:nvPr>
        </p:nvSpPr>
        <p:spPr bwMode="auto">
          <a:noFill/>
          <a:ln>
            <a:miter lim="800000"/>
            <a:headEnd/>
            <a:tailEnd/>
          </a:ln>
        </p:spPr>
        <p:txBody>
          <a:bodyPr/>
          <a:lstStyle/>
          <a:p>
            <a:fld id="{6BBD6FEB-ECEC-48C2-8B74-B98E21E21BEC}"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1000" b="1" smtClean="0"/>
              <a:t>Introduce the CSEFEL Pyramid.  </a:t>
            </a:r>
            <a:endParaRPr lang="en-US" sz="1000" smtClean="0"/>
          </a:p>
          <a:p>
            <a:pPr eaLnBrk="1" hangingPunct="1">
              <a:lnSpc>
                <a:spcPct val="80000"/>
              </a:lnSpc>
            </a:pPr>
            <a:r>
              <a:rPr lang="en-US" sz="1000" smtClean="0"/>
              <a:t>Along with learning about infant, toddler and preschool development and how to understand individual children, this session will offer strategies for:  </a:t>
            </a:r>
          </a:p>
          <a:p>
            <a:pPr eaLnBrk="1" hangingPunct="1">
              <a:lnSpc>
                <a:spcPct val="80000"/>
              </a:lnSpc>
              <a:buFontTx/>
              <a:buChar char="•"/>
            </a:pPr>
            <a:r>
              <a:rPr lang="en-US" sz="1000" smtClean="0"/>
              <a:t>creating group care environments and practices that support social emotional well-being of infants, toddlers  and preschoolers; </a:t>
            </a:r>
          </a:p>
          <a:p>
            <a:pPr eaLnBrk="1" hangingPunct="1">
              <a:lnSpc>
                <a:spcPct val="80000"/>
              </a:lnSpc>
              <a:buFontTx/>
              <a:buChar char="•"/>
            </a:pPr>
            <a:r>
              <a:rPr lang="en-US" sz="1000" smtClean="0"/>
              <a:t>working with families to support the well being of very young children; </a:t>
            </a:r>
          </a:p>
          <a:p>
            <a:pPr eaLnBrk="1" hangingPunct="1">
              <a:lnSpc>
                <a:spcPct val="80000"/>
              </a:lnSpc>
              <a:buFontTx/>
              <a:buChar char="•"/>
            </a:pPr>
            <a:r>
              <a:rPr lang="en-US" sz="1000" smtClean="0"/>
              <a:t> problem-solving when behavior is of concern.</a:t>
            </a:r>
          </a:p>
          <a:p>
            <a:pPr eaLnBrk="1" hangingPunct="1">
              <a:lnSpc>
                <a:spcPct val="80000"/>
              </a:lnSpc>
            </a:pPr>
            <a:r>
              <a:rPr lang="en-US" sz="1000" smtClean="0"/>
              <a:t>In order to understand and respond effectively to behavior that center and family care providers, home visitors, and other professionals and parents experience as challenging, we all need to understand how typical social emotional development unfolds during the first five years. </a:t>
            </a:r>
          </a:p>
          <a:p>
            <a:pPr eaLnBrk="1" hangingPunct="1">
              <a:lnSpc>
                <a:spcPct val="80000"/>
              </a:lnSpc>
            </a:pPr>
            <a:r>
              <a:rPr lang="en-US" sz="1000" smtClean="0"/>
              <a:t>We also need to spend some time examining our own emotions and responses when children</a:t>
            </a:r>
            <a:r>
              <a:rPr lang="en-US" altLang="en-US" sz="1000" smtClean="0"/>
              <a:t>’</a:t>
            </a:r>
            <a:r>
              <a:rPr lang="en-US" sz="1000" smtClean="0"/>
              <a:t>s behavior is unusual and persists despite our best efforts.  The definition of challenging situations or behavior may be different for different caregivers and we will explore that issue.</a:t>
            </a:r>
          </a:p>
          <a:p>
            <a:pPr eaLnBrk="1" hangingPunct="1">
              <a:lnSpc>
                <a:spcPct val="80000"/>
              </a:lnSpc>
            </a:pPr>
            <a:r>
              <a:rPr lang="en-US" sz="1000" smtClean="0"/>
              <a:t>There are a number of strategies that can be used to support the social emotional development or competence of very young children.  The Pyramid is a model that represents components of adult behavior and strategies that parents, caregivers, teachers and other professionals can use to assist children in developing social emotional competence.</a:t>
            </a:r>
          </a:p>
          <a:p>
            <a:pPr eaLnBrk="1" hangingPunct="1">
              <a:lnSpc>
                <a:spcPct val="80000"/>
              </a:lnSpc>
            </a:pPr>
            <a:r>
              <a:rPr lang="en-US" sz="1000" smtClean="0"/>
              <a:t>The primary focus of the Pyramid is on promotion of social emotional development and prevention of challenging behaviors for all children, moving on to individualized interventions only when the bottom of the Pyramid is in place and children continue to engage in challenging behavior.</a:t>
            </a:r>
          </a:p>
          <a:p>
            <a:pPr eaLnBrk="1" hangingPunct="1">
              <a:lnSpc>
                <a:spcPct val="80000"/>
              </a:lnSpc>
            </a:pPr>
            <a:r>
              <a:rPr lang="en-US" sz="1000" u="sng" smtClean="0"/>
              <a:t>Strong relationships</a:t>
            </a:r>
            <a:r>
              <a:rPr lang="en-US" sz="1000" smtClean="0"/>
              <a:t> form the foundation of the Pyramid and are necessary for everything else we do with young children.</a:t>
            </a:r>
          </a:p>
          <a:p>
            <a:pPr eaLnBrk="1" hangingPunct="1">
              <a:lnSpc>
                <a:spcPct val="80000"/>
              </a:lnSpc>
            </a:pPr>
            <a:r>
              <a:rPr lang="en-US" sz="1000" u="sng" smtClean="0"/>
              <a:t>Well designed environments </a:t>
            </a:r>
            <a:r>
              <a:rPr lang="en-US" sz="1000" smtClean="0"/>
              <a:t>support children</a:t>
            </a:r>
            <a:r>
              <a:rPr lang="en-US" altLang="en-US" sz="1000" smtClean="0"/>
              <a:t>’</a:t>
            </a:r>
            <a:r>
              <a:rPr lang="en-US" sz="1000" smtClean="0"/>
              <a:t>s appropriate behaviors and make it less likely that children will need to engage in challenging behavior.  In addition, environments can be designed to help children learn about expectations and promote their engagement and interactions.</a:t>
            </a:r>
          </a:p>
          <a:p>
            <a:pPr eaLnBrk="1" hangingPunct="1">
              <a:lnSpc>
                <a:spcPct val="80000"/>
              </a:lnSpc>
            </a:pPr>
            <a:r>
              <a:rPr lang="en-US" sz="1000" smtClean="0"/>
              <a:t>The emphasis of this session is on the blue and green levels of the Pyramid.</a:t>
            </a:r>
          </a:p>
          <a:p>
            <a:pPr eaLnBrk="1" hangingPunct="1">
              <a:lnSpc>
                <a:spcPct val="70000"/>
              </a:lnSpc>
              <a:spcBef>
                <a:spcPct val="0"/>
              </a:spcBef>
            </a:pPr>
            <a:endParaRPr lang="en-US" altLang="zh-CN" sz="1000" smtClean="0"/>
          </a:p>
          <a:p>
            <a:pPr eaLnBrk="1" hangingPunct="1">
              <a:lnSpc>
                <a:spcPct val="80000"/>
              </a:lnSpc>
            </a:pPr>
            <a:endParaRPr lang="en-US" sz="1000" smtClean="0"/>
          </a:p>
        </p:txBody>
      </p:sp>
      <p:sp>
        <p:nvSpPr>
          <p:cNvPr id="77828" name="Slide Number Placeholder 3"/>
          <p:cNvSpPr>
            <a:spLocks noGrp="1"/>
          </p:cNvSpPr>
          <p:nvPr>
            <p:ph type="sldNum" sz="quarter" idx="5"/>
          </p:nvPr>
        </p:nvSpPr>
        <p:spPr bwMode="auto">
          <a:noFill/>
          <a:ln>
            <a:miter lim="800000"/>
            <a:headEnd/>
            <a:tailEnd/>
          </a:ln>
        </p:spPr>
        <p:txBody>
          <a:bodyPr/>
          <a:lstStyle/>
          <a:p>
            <a:fld id="{37DAD879-992C-485F-BA88-8A80B91AFB16}"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Slide Number Placeholder 3"/>
          <p:cNvSpPr>
            <a:spLocks noGrp="1"/>
          </p:cNvSpPr>
          <p:nvPr>
            <p:ph type="sldNum" sz="quarter" idx="5"/>
          </p:nvPr>
        </p:nvSpPr>
        <p:spPr bwMode="auto">
          <a:noFill/>
          <a:ln>
            <a:miter lim="800000"/>
            <a:headEnd/>
            <a:tailEnd/>
          </a:ln>
        </p:spPr>
        <p:txBody>
          <a:bodyPr/>
          <a:lstStyle/>
          <a:p>
            <a:fld id="{77C9C0A0-DCAF-4D73-9B54-55B060C94032}" type="slidenum">
              <a:rPr lang="en-US" smtClean="0">
                <a:latin typeface="Arial" pitchFamily="34" charset="0"/>
              </a:rPr>
              <a:pPr/>
              <a:t>50</a:t>
            </a:fld>
            <a:endParaRPr lang="en-US" smtClean="0">
              <a:latin typeface="Arial" pitchFamily="34" charset="0"/>
            </a:endParaRPr>
          </a:p>
        </p:txBody>
      </p:sp>
      <p:sp>
        <p:nvSpPr>
          <p:cNvPr id="123908"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123909"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sz="1100" smtClean="0">
                <a:latin typeface="Arial" pitchFamily="34" charset="0"/>
              </a:rPr>
              <a:t>Read aloud or have a participant read aloud each of the two statements on this slide and the following slide. Make the point that it is within their families that infants and toddlers learn about their culture and experience relationships that influence their sense of who they are and who they will become. Because most of us are trained to focus on children, we may not necessarily think about the importance of healthy parent-caregiver relationships. We all have culture and our cultural identity is made up of many aspects of our lives. Culture influences our values, attitudes, beliefs, and assumptions about caring for and teaching young children. It isn</a:t>
            </a:r>
            <a:r>
              <a:rPr lang="en-US" altLang="en-US" sz="1100" smtClean="0">
                <a:latin typeface="Arial" pitchFamily="34" charset="0"/>
              </a:rPr>
              <a:t>’</a:t>
            </a:r>
            <a:r>
              <a:rPr lang="en-US" sz="1100" smtClean="0">
                <a:latin typeface="Arial" pitchFamily="34" charset="0"/>
              </a:rPr>
              <a:t>t static, however, and may change with new experiences. The most important influence on how family members parent their children is their own experiences with relationships as children. Culture is one aspect of that influence. That</a:t>
            </a:r>
            <a:r>
              <a:rPr lang="en-US" altLang="en-US" sz="1100" smtClean="0">
                <a:latin typeface="Arial" pitchFamily="34" charset="0"/>
              </a:rPr>
              <a:t>’</a:t>
            </a:r>
            <a:r>
              <a:rPr lang="en-US" sz="1100" smtClean="0">
                <a:latin typeface="Arial" pitchFamily="34" charset="0"/>
              </a:rPr>
              <a:t>s why it is so important to reflect on our own experiences in being parented. Without reflecting on our own upbringing, we may, without realizing it, adopt parenting or caregiving practices that did not feel good to children and that do not help us feel good about ourselves. It is important to understand what infants and toddlers learn in their relationships with family members and their culture that they bring to their interactions with teachers and peers. This helps us understand who children are and why they behave as they do. As early childhood providers, we need to be aware of cultural differences among families and colleagues and learn constructive ways of talking about and resolving differences or misunderstandings. Even our briefest contacts with parents can be helpful in building connections of support, needed information and guidance.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124932" name="Slide Number Placeholder 3"/>
          <p:cNvSpPr>
            <a:spLocks noGrp="1"/>
          </p:cNvSpPr>
          <p:nvPr>
            <p:ph type="sldNum" sz="quarter" idx="5"/>
          </p:nvPr>
        </p:nvSpPr>
        <p:spPr bwMode="auto">
          <a:noFill/>
          <a:ln>
            <a:miter lim="800000"/>
            <a:headEnd/>
            <a:tailEnd/>
          </a:ln>
        </p:spPr>
        <p:txBody>
          <a:bodyPr/>
          <a:lstStyle/>
          <a:p>
            <a:fld id="{10926F7B-119E-4B65-91C2-D04CD6FAD7AE}"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1100" b="1" smtClean="0"/>
              <a:t>HANDOUTS IT 1.9 and IT 1.10.  Have participants read Vignettes 1 and 2.</a:t>
            </a:r>
          </a:p>
          <a:p>
            <a:pPr eaLnBrk="1" hangingPunct="1">
              <a:lnSpc>
                <a:spcPct val="80000"/>
              </a:lnSpc>
            </a:pPr>
            <a:r>
              <a:rPr lang="en-US" sz="1100" smtClean="0"/>
              <a:t>We will be doing an activity to build on the ideas we just discussed concerning families and culture.  Read the vignettes to yourselves and note responses as you read.  </a:t>
            </a:r>
          </a:p>
          <a:p>
            <a:pPr eaLnBrk="1" hangingPunct="1">
              <a:lnSpc>
                <a:spcPct val="80000"/>
              </a:lnSpc>
            </a:pPr>
            <a:r>
              <a:rPr lang="en-US" sz="1100" b="1" smtClean="0"/>
              <a:t>Develop a discussion with the group about each question on the handout for Vignette 1 by beginning with a request for participant to offer some of their responses.  Move onto Vignette 2 and do the same.  </a:t>
            </a:r>
          </a:p>
          <a:p>
            <a:pPr eaLnBrk="1" hangingPunct="1">
              <a:lnSpc>
                <a:spcPct val="80000"/>
              </a:lnSpc>
            </a:pPr>
            <a:r>
              <a:rPr lang="en-US" sz="1100" b="1" smtClean="0"/>
              <a:t>As participants offer responses, facilitate the discussion to cover the following points:</a:t>
            </a:r>
          </a:p>
          <a:p>
            <a:pPr eaLnBrk="1" hangingPunct="1">
              <a:lnSpc>
                <a:spcPct val="80000"/>
              </a:lnSpc>
            </a:pPr>
            <a:r>
              <a:rPr lang="en-US" sz="1100" b="1" smtClean="0"/>
              <a:t>Vignette 1.  Elicit responses that explore the possibilities for:</a:t>
            </a:r>
          </a:p>
          <a:p>
            <a:pPr eaLnBrk="1" hangingPunct="1">
              <a:lnSpc>
                <a:spcPct val="80000"/>
              </a:lnSpc>
            </a:pPr>
            <a:r>
              <a:rPr lang="en-US" sz="1100" smtClean="0"/>
              <a:t>Lei</a:t>
            </a:r>
            <a:r>
              <a:rPr lang="en-US" altLang="en-US" sz="1100" smtClean="0"/>
              <a:t>’</a:t>
            </a:r>
            <a:r>
              <a:rPr lang="en-US" sz="1100" smtClean="0"/>
              <a:t>s cultural group</a:t>
            </a:r>
          </a:p>
          <a:p>
            <a:pPr eaLnBrk="1" hangingPunct="1">
              <a:lnSpc>
                <a:spcPct val="80000"/>
              </a:lnSpc>
            </a:pPr>
            <a:r>
              <a:rPr lang="en-US" sz="1100" smtClean="0"/>
              <a:t>Heather</a:t>
            </a:r>
            <a:r>
              <a:rPr lang="en-US" altLang="en-US" sz="1100" smtClean="0"/>
              <a:t>’</a:t>
            </a:r>
            <a:r>
              <a:rPr lang="en-US" sz="1100" smtClean="0"/>
              <a:t>s cultural group</a:t>
            </a:r>
          </a:p>
          <a:p>
            <a:pPr eaLnBrk="1" hangingPunct="1">
              <a:lnSpc>
                <a:spcPct val="80000"/>
              </a:lnSpc>
            </a:pPr>
            <a:r>
              <a:rPr lang="en-US" sz="1100" smtClean="0"/>
              <a:t>The values the home environment expresses</a:t>
            </a:r>
          </a:p>
          <a:p>
            <a:pPr eaLnBrk="1" hangingPunct="1">
              <a:lnSpc>
                <a:spcPct val="80000"/>
              </a:lnSpc>
            </a:pPr>
            <a:r>
              <a:rPr lang="en-US" sz="1100" smtClean="0"/>
              <a:t>Lei</a:t>
            </a:r>
            <a:r>
              <a:rPr lang="en-US" altLang="en-US" sz="1100" smtClean="0"/>
              <a:t>’</a:t>
            </a:r>
            <a:r>
              <a:rPr lang="en-US" sz="1100" smtClean="0"/>
              <a:t>s family culture</a:t>
            </a:r>
          </a:p>
          <a:p>
            <a:pPr eaLnBrk="1" hangingPunct="1">
              <a:lnSpc>
                <a:spcPct val="80000"/>
              </a:lnSpc>
            </a:pPr>
            <a:r>
              <a:rPr lang="en-US" sz="1100" smtClean="0"/>
              <a:t>Lei</a:t>
            </a:r>
            <a:r>
              <a:rPr lang="en-US" altLang="en-US" sz="1100" smtClean="0"/>
              <a:t>’</a:t>
            </a:r>
            <a:r>
              <a:rPr lang="en-US" sz="1100" smtClean="0"/>
              <a:t>s influence, because of her family culture, on her boys</a:t>
            </a:r>
          </a:p>
          <a:p>
            <a:pPr eaLnBrk="1" hangingPunct="1">
              <a:lnSpc>
                <a:spcPct val="80000"/>
              </a:lnSpc>
            </a:pPr>
            <a:r>
              <a:rPr lang="en-US" sz="1100" smtClean="0"/>
              <a:t>Boys</a:t>
            </a:r>
            <a:r>
              <a:rPr lang="en-US" altLang="en-US" sz="1100" smtClean="0"/>
              <a:t>’</a:t>
            </a:r>
            <a:r>
              <a:rPr lang="en-US" sz="1100" smtClean="0"/>
              <a:t> behavior in school may be similar to how they behave at home or they may use school to experiment outside the norm at home</a:t>
            </a:r>
          </a:p>
          <a:p>
            <a:pPr eaLnBrk="1" hangingPunct="1">
              <a:lnSpc>
                <a:spcPct val="80000"/>
              </a:lnSpc>
            </a:pPr>
            <a:r>
              <a:rPr lang="en-US" sz="1100" smtClean="0"/>
              <a:t>Norms for behavior in school may affect the boy</a:t>
            </a:r>
            <a:r>
              <a:rPr lang="en-US" altLang="en-US" sz="1100" smtClean="0"/>
              <a:t>’</a:t>
            </a:r>
            <a:r>
              <a:rPr lang="en-US" sz="1100" smtClean="0"/>
              <a:t>s behavior at home.  Lei</a:t>
            </a:r>
            <a:r>
              <a:rPr lang="en-US" altLang="en-US" sz="1100" smtClean="0"/>
              <a:t>’</a:t>
            </a:r>
            <a:r>
              <a:rPr lang="en-US" sz="1100" smtClean="0"/>
              <a:t>s reaction to the changes will be important</a:t>
            </a:r>
          </a:p>
          <a:p>
            <a:pPr eaLnBrk="1" hangingPunct="1">
              <a:lnSpc>
                <a:spcPct val="80000"/>
              </a:lnSpc>
            </a:pPr>
            <a:r>
              <a:rPr lang="en-US" sz="1100" smtClean="0"/>
              <a:t>Supporting the children when such differences occur</a:t>
            </a:r>
          </a:p>
          <a:p>
            <a:pPr eaLnBrk="1" hangingPunct="1">
              <a:lnSpc>
                <a:spcPct val="80000"/>
              </a:lnSpc>
            </a:pPr>
            <a:r>
              <a:rPr lang="en-US" sz="1100" smtClean="0"/>
              <a:t>How alike or how different from one another the boys are may reflect individual differences</a:t>
            </a:r>
          </a:p>
          <a:p>
            <a:pPr eaLnBrk="1" hangingPunct="1">
              <a:lnSpc>
                <a:spcPct val="80000"/>
              </a:lnSpc>
            </a:pPr>
            <a:r>
              <a:rPr lang="en-US" sz="1100" smtClean="0"/>
              <a:t>What specifically the boys have been taught at home about the management of emotions, animation or intensity of emotions, volume of speech, expression of emotion</a:t>
            </a:r>
          </a:p>
          <a:p>
            <a:pPr eaLnBrk="1" hangingPunct="1">
              <a:lnSpc>
                <a:spcPct val="80000"/>
              </a:lnSpc>
            </a:pPr>
            <a:r>
              <a:rPr lang="en-US" sz="1100" smtClean="0"/>
              <a:t>Values about all of the above are heavily influenced by the family culture</a:t>
            </a:r>
          </a:p>
          <a:p>
            <a:pPr eaLnBrk="1" hangingPunct="1">
              <a:lnSpc>
                <a:spcPct val="80000"/>
              </a:lnSpc>
            </a:pPr>
            <a:r>
              <a:rPr lang="en-US" sz="1100" smtClean="0"/>
              <a:t>Ways that Lei and Heather can communicate about all of the above.                  Continued…</a:t>
            </a:r>
          </a:p>
          <a:p>
            <a:pPr eaLnBrk="1" hangingPunct="1">
              <a:lnSpc>
                <a:spcPct val="80000"/>
              </a:lnSpc>
            </a:pPr>
            <a:endParaRPr lang="en-US" sz="1100" smtClean="0"/>
          </a:p>
          <a:p>
            <a:pPr eaLnBrk="1" hangingPunct="1">
              <a:lnSpc>
                <a:spcPct val="80000"/>
              </a:lnSpc>
            </a:pPr>
            <a:endParaRPr lang="en-US" sz="1100" smtClean="0"/>
          </a:p>
        </p:txBody>
      </p:sp>
      <p:sp>
        <p:nvSpPr>
          <p:cNvPr id="125956" name="Slide Number Placeholder 3"/>
          <p:cNvSpPr>
            <a:spLocks noGrp="1"/>
          </p:cNvSpPr>
          <p:nvPr>
            <p:ph type="sldNum" sz="quarter" idx="5"/>
          </p:nvPr>
        </p:nvSpPr>
        <p:spPr bwMode="auto">
          <a:noFill/>
          <a:ln>
            <a:miter lim="800000"/>
            <a:headEnd/>
            <a:tailEnd/>
          </a:ln>
        </p:spPr>
        <p:txBody>
          <a:bodyPr/>
          <a:lstStyle/>
          <a:p>
            <a:fld id="{ABE9B31B-0B63-497F-A4F7-FFE512718813}"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sz="1100" b="1" smtClean="0"/>
              <a:t>As participants offer responses, facilitate the discussion to cover the following points:</a:t>
            </a:r>
          </a:p>
          <a:p>
            <a:pPr eaLnBrk="1" hangingPunct="1">
              <a:lnSpc>
                <a:spcPct val="90000"/>
              </a:lnSpc>
            </a:pPr>
            <a:endParaRPr lang="en-US" sz="1100" b="1" smtClean="0"/>
          </a:p>
          <a:p>
            <a:pPr eaLnBrk="1" hangingPunct="1">
              <a:lnSpc>
                <a:spcPct val="90000"/>
              </a:lnSpc>
            </a:pPr>
            <a:r>
              <a:rPr lang="en-US" sz="1100" b="1" smtClean="0"/>
              <a:t>Vignette 2.  Elicit responses that explore the possibilities for:</a:t>
            </a:r>
          </a:p>
          <a:p>
            <a:pPr eaLnBrk="1" hangingPunct="1">
              <a:lnSpc>
                <a:spcPct val="90000"/>
              </a:lnSpc>
            </a:pPr>
            <a:r>
              <a:rPr lang="en-US" sz="1100" smtClean="0"/>
              <a:t>The differences in behavior as a reflection of the issues each family may be dealing with, the parent</a:t>
            </a:r>
            <a:r>
              <a:rPr lang="en-US" altLang="en-US" sz="1100" smtClean="0"/>
              <a:t>’</a:t>
            </a:r>
            <a:r>
              <a:rPr lang="en-US" sz="1100" smtClean="0"/>
              <a:t>s ability to cope, as well as each family</a:t>
            </a:r>
            <a:r>
              <a:rPr lang="en-US" altLang="en-US" sz="1100" smtClean="0"/>
              <a:t>’</a:t>
            </a:r>
            <a:r>
              <a:rPr lang="en-US" sz="1100" smtClean="0"/>
              <a:t>s cultural background.</a:t>
            </a:r>
          </a:p>
          <a:p>
            <a:pPr eaLnBrk="1" hangingPunct="1">
              <a:lnSpc>
                <a:spcPct val="90000"/>
              </a:lnSpc>
            </a:pPr>
            <a:r>
              <a:rPr lang="en-US" sz="1100" smtClean="0"/>
              <a:t>The behavior of each child and how a wide range of behaviors may be based on different circumstances</a:t>
            </a:r>
          </a:p>
          <a:p>
            <a:pPr eaLnBrk="1" hangingPunct="1">
              <a:lnSpc>
                <a:spcPct val="90000"/>
              </a:lnSpc>
            </a:pPr>
            <a:r>
              <a:rPr lang="en-US" sz="1100" smtClean="0"/>
              <a:t>Myra may express a healthy range of emotions from being very sad to being very happy</a:t>
            </a:r>
          </a:p>
          <a:p>
            <a:pPr eaLnBrk="1" hangingPunct="1">
              <a:lnSpc>
                <a:spcPct val="90000"/>
              </a:lnSpc>
            </a:pPr>
            <a:r>
              <a:rPr lang="en-US" sz="1100" smtClean="0"/>
              <a:t>Haniya may experience difficulty expressing strong emotions and might tend to avoid adults and peers.  She may also show anger because her emotional needs have not been met.  She may focus more on toys than people</a:t>
            </a:r>
          </a:p>
          <a:p>
            <a:pPr eaLnBrk="1" hangingPunct="1">
              <a:lnSpc>
                <a:spcPct val="90000"/>
              </a:lnSpc>
            </a:pPr>
            <a:r>
              <a:rPr lang="en-US" sz="1100" smtClean="0"/>
              <a:t>Tia may want to stay close to the adults in the program and hesitate to play with peer</a:t>
            </a:r>
          </a:p>
          <a:p>
            <a:pPr eaLnBrk="1" hangingPunct="1">
              <a:lnSpc>
                <a:spcPct val="90000"/>
              </a:lnSpc>
            </a:pPr>
            <a:r>
              <a:rPr lang="en-US" sz="1100" smtClean="0"/>
              <a:t>Issues of how behavior in the group is managed in the light of the family problems</a:t>
            </a:r>
          </a:p>
          <a:p>
            <a:pPr eaLnBrk="1" hangingPunct="1">
              <a:lnSpc>
                <a:spcPct val="90000"/>
              </a:lnSpc>
            </a:pPr>
            <a:r>
              <a:rPr lang="en-US" sz="1100" smtClean="0"/>
              <a:t>The impact on the various relationship:  teacher/parents, child/peers, teacher/child</a:t>
            </a:r>
          </a:p>
          <a:p>
            <a:pPr eaLnBrk="1" hangingPunct="1">
              <a:lnSpc>
                <a:spcPct val="90000"/>
              </a:lnSpc>
            </a:pPr>
            <a:r>
              <a:rPr lang="en-US" sz="1100" smtClean="0"/>
              <a:t>Trust with caregivers in out-of-home environments is important regardless of family issues and culture</a:t>
            </a:r>
          </a:p>
          <a:p>
            <a:pPr eaLnBrk="1" hangingPunct="1">
              <a:lnSpc>
                <a:spcPct val="90000"/>
              </a:lnSpc>
            </a:pPr>
            <a:r>
              <a:rPr lang="en-US" sz="1100" smtClean="0"/>
              <a:t>Children having their needs met in out-of-home environments</a:t>
            </a:r>
          </a:p>
          <a:p>
            <a:pPr eaLnBrk="1" hangingPunct="1">
              <a:lnSpc>
                <a:spcPct val="90000"/>
              </a:lnSpc>
            </a:pPr>
            <a:r>
              <a:rPr lang="en-US" sz="1100" smtClean="0"/>
              <a:t>Experiencing a range of emotion and its importance for social emotional wellness</a:t>
            </a:r>
          </a:p>
          <a:p>
            <a:pPr eaLnBrk="1" hangingPunct="1">
              <a:lnSpc>
                <a:spcPct val="90000"/>
              </a:lnSpc>
            </a:pPr>
            <a:r>
              <a:rPr lang="en-US" sz="1100" smtClean="0"/>
              <a:t>Influences on a family</a:t>
            </a:r>
            <a:r>
              <a:rPr lang="en-US" altLang="en-US" sz="1100" smtClean="0"/>
              <a:t>’</a:t>
            </a:r>
            <a:r>
              <a:rPr lang="en-US" sz="1100" smtClean="0"/>
              <a:t>s relationship with their children</a:t>
            </a:r>
          </a:p>
          <a:p>
            <a:pPr eaLnBrk="1" hangingPunct="1">
              <a:lnSpc>
                <a:spcPct val="90000"/>
              </a:lnSpc>
            </a:pPr>
            <a:r>
              <a:rPr lang="en-US" sz="1100" smtClean="0"/>
              <a:t>Point out that there are many influences that interact with a parent</a:t>
            </a:r>
            <a:r>
              <a:rPr lang="en-US" altLang="en-US" sz="1100" smtClean="0"/>
              <a:t>’</a:t>
            </a:r>
            <a:r>
              <a:rPr lang="en-US" sz="1100" smtClean="0"/>
              <a:t>s experience of emotions and relationships that impact on how they interact with their children.</a:t>
            </a:r>
          </a:p>
          <a:p>
            <a:pPr eaLnBrk="1" hangingPunct="1">
              <a:lnSpc>
                <a:spcPct val="90000"/>
              </a:lnSpc>
            </a:pPr>
            <a:endParaRPr lang="en-US" sz="1100" smtClean="0"/>
          </a:p>
          <a:p>
            <a:pPr eaLnBrk="1" hangingPunct="1">
              <a:lnSpc>
                <a:spcPct val="90000"/>
              </a:lnSpc>
            </a:pPr>
            <a:endParaRPr lang="en-US" sz="1100" smtClean="0"/>
          </a:p>
        </p:txBody>
      </p:sp>
      <p:sp>
        <p:nvSpPr>
          <p:cNvPr id="126980" name="Slide Number Placeholder 3"/>
          <p:cNvSpPr>
            <a:spLocks noGrp="1"/>
          </p:cNvSpPr>
          <p:nvPr>
            <p:ph type="sldNum" sz="quarter" idx="5"/>
          </p:nvPr>
        </p:nvSpPr>
        <p:spPr bwMode="auto">
          <a:noFill/>
          <a:ln>
            <a:miter lim="800000"/>
            <a:headEnd/>
            <a:tailEnd/>
          </a:ln>
        </p:spPr>
        <p:txBody>
          <a:bodyPr/>
          <a:lstStyle/>
          <a:p>
            <a:fld id="{1184C8A9-F398-4008-84CA-DAE2D5D1AC14}"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Factors that Create Challenges for Families.  </a:t>
            </a:r>
          </a:p>
          <a:p>
            <a:pPr eaLnBrk="1" hangingPunct="1"/>
            <a:r>
              <a:rPr lang="en-US" smtClean="0"/>
              <a:t>There are many factors that can negatively impact the ability of families to function well and interact effectively with their children.  Those on the list are known to have a negative impact on the social emotional development of young children.  </a:t>
            </a:r>
          </a:p>
          <a:p>
            <a:pPr eaLnBrk="1" hangingPunct="1"/>
            <a:r>
              <a:rPr lang="en-US" b="1" smtClean="0"/>
              <a:t>Read each factor aloud. </a:t>
            </a:r>
          </a:p>
          <a:p>
            <a:pPr eaLnBrk="1" hangingPunct="1"/>
            <a:r>
              <a:rPr lang="en-US" b="1" smtClean="0"/>
              <a:t>Ask the participants if they have additional challenges they would like to add to the list. Write these ideas on the FLIP CHART.</a:t>
            </a:r>
          </a:p>
          <a:p>
            <a:pPr eaLnBrk="1" hangingPunct="1"/>
            <a:endParaRPr lang="en-US" smtClean="0"/>
          </a:p>
          <a:p>
            <a:pPr eaLnBrk="1" hangingPunct="1"/>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a:lstStyle/>
          <a:p>
            <a:fld id="{334944D7-C8CD-44B8-9C64-7EFE8AC7236D}"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Slide Number Placeholder 3"/>
          <p:cNvSpPr>
            <a:spLocks noGrp="1"/>
          </p:cNvSpPr>
          <p:nvPr>
            <p:ph type="sldNum" sz="quarter" idx="5"/>
          </p:nvPr>
        </p:nvSpPr>
        <p:spPr bwMode="auto">
          <a:noFill/>
          <a:ln>
            <a:miter lim="800000"/>
            <a:headEnd/>
            <a:tailEnd/>
          </a:ln>
        </p:spPr>
        <p:txBody>
          <a:bodyPr/>
          <a:lstStyle/>
          <a:p>
            <a:fld id="{0AAA9011-86B8-417E-96F4-2F113F87C81D}" type="slidenum">
              <a:rPr lang="en-US" smtClean="0">
                <a:latin typeface="Arial" pitchFamily="34" charset="0"/>
              </a:rPr>
              <a:pPr/>
              <a:t>55</a:t>
            </a:fld>
            <a:endParaRPr lang="en-US" smtClean="0">
              <a:latin typeface="Arial" pitchFamily="34" charset="0"/>
            </a:endParaRPr>
          </a:p>
        </p:txBody>
      </p:sp>
      <p:sp>
        <p:nvSpPr>
          <p:cNvPr id="129028" name="Notes Placeholder 4"/>
          <p:cNvSpPr>
            <a:spLocks noGrp="1"/>
          </p:cNvSpPr>
          <p:nvPr/>
        </p:nvSpPr>
        <p:spPr bwMode="auto">
          <a:xfrm>
            <a:off x="685800" y="4343400"/>
            <a:ext cx="5486400" cy="4114800"/>
          </a:xfrm>
          <a:prstGeom prst="rect">
            <a:avLst/>
          </a:prstGeom>
          <a:noFill/>
          <a:ln w="9525">
            <a:noFill/>
            <a:miter lim="800000"/>
            <a:headEnd/>
            <a:tailEnd/>
          </a:ln>
        </p:spPr>
        <p:txBody>
          <a:bodyPr lIns="92299" tIns="46150" rIns="92299" bIns="46150"/>
          <a:lstStyle/>
          <a:p>
            <a:pPr>
              <a:spcBef>
                <a:spcPct val="30000"/>
              </a:spcBef>
            </a:pPr>
            <a:endParaRPr lang="en-US" sz="1200"/>
          </a:p>
        </p:txBody>
      </p:sp>
      <p:sp>
        <p:nvSpPr>
          <p:cNvPr id="129029"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Handout 1.11 Working with Families Inventory (Wittmer &amp; Petersen, 2006). </a:t>
            </a:r>
            <a:r>
              <a:rPr lang="en-US" smtClean="0">
                <a:latin typeface="Arial" pitchFamily="34" charset="0"/>
              </a:rPr>
              <a:t>The purpose of this activity is to give participants an</a:t>
            </a:r>
          </a:p>
          <a:p>
            <a:r>
              <a:rPr lang="en-US" smtClean="0">
                <a:latin typeface="Arial" pitchFamily="34" charset="0"/>
              </a:rPr>
              <a:t>opportunity to think more about how they work with the families of the infants and toddlers they serve. Ask participants to take into consideration the cultural issues and challenges that we just discussed as they reflect on their practices.</a:t>
            </a:r>
          </a:p>
          <a:p>
            <a:r>
              <a:rPr lang="en-US" smtClean="0">
                <a:latin typeface="Arial" pitchFamily="34" charset="0"/>
              </a:rPr>
              <a:t>Hand out the Inventory and ask participants to complete it with a partner by checking the bulleted items they feel they currently do in their program. Instruct the participants to put an x on the bullets they feel they would like to work on in their program. Ask participants to discuss, with their partner, the ways in which they can improve their practice with families of the children in their programs. They can make notes of the ideas for improvement on the Inventory.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900" b="1" smtClean="0"/>
              <a:t>VIDEO CLIP IT 2.6.  Working in Partnership with Families  </a:t>
            </a:r>
          </a:p>
          <a:p>
            <a:pPr eaLnBrk="1" hangingPunct="1">
              <a:lnSpc>
                <a:spcPct val="80000"/>
              </a:lnSpc>
            </a:pPr>
            <a:r>
              <a:rPr lang="en-US" sz="900" smtClean="0"/>
              <a:t>Families play a huge role in supporting social emotional literacy in very young children.  It is within the family that children first begin to learn to read other people</a:t>
            </a:r>
            <a:r>
              <a:rPr lang="en-US" altLang="en-US" sz="900" smtClean="0"/>
              <a:t>’</a:t>
            </a:r>
            <a:r>
              <a:rPr lang="en-US" sz="900" smtClean="0"/>
              <a:t>s responses to their feelings and behaviors.</a:t>
            </a:r>
          </a:p>
          <a:p>
            <a:pPr eaLnBrk="1" hangingPunct="1">
              <a:lnSpc>
                <a:spcPct val="80000"/>
              </a:lnSpc>
            </a:pPr>
            <a:r>
              <a:rPr lang="en-US" sz="900" smtClean="0"/>
              <a:t>From a very early age, children learn about how emotions can be communicated by the ways they are expressed by family members.</a:t>
            </a:r>
          </a:p>
          <a:p>
            <a:pPr eaLnBrk="1" hangingPunct="1">
              <a:lnSpc>
                <a:spcPct val="80000"/>
              </a:lnSpc>
            </a:pPr>
            <a:r>
              <a:rPr lang="en-US" sz="900" smtClean="0"/>
              <a:t>Children learn about acceptable social emotional expression not only from what family members say but also from their facial expressions and body language.  </a:t>
            </a:r>
          </a:p>
          <a:p>
            <a:pPr eaLnBrk="1" hangingPunct="1">
              <a:lnSpc>
                <a:spcPct val="80000"/>
              </a:lnSpc>
            </a:pPr>
            <a:r>
              <a:rPr lang="en-US" sz="900" smtClean="0"/>
              <a:t>When parents talk to their babies and toddlers and then pause for a response, they send a message to the child that they are interested in his response.  Here is an example of a parent who asks questions and listens to the responses of her toddler as they play together. </a:t>
            </a:r>
          </a:p>
          <a:p>
            <a:pPr eaLnBrk="1" hangingPunct="1">
              <a:lnSpc>
                <a:spcPct val="80000"/>
              </a:lnSpc>
            </a:pPr>
            <a:r>
              <a:rPr lang="en-US" sz="900" b="1" smtClean="0"/>
              <a:t>Show Video IT 2.6.</a:t>
            </a:r>
          </a:p>
          <a:p>
            <a:pPr eaLnBrk="1" hangingPunct="1">
              <a:lnSpc>
                <a:spcPct val="80000"/>
              </a:lnSpc>
            </a:pPr>
            <a:r>
              <a:rPr lang="en-US" sz="900" smtClean="0"/>
              <a:t>When the baby responds and the parent mirrors the baby</a:t>
            </a:r>
            <a:r>
              <a:rPr lang="en-US" altLang="en-US" sz="900" smtClean="0"/>
              <a:t>’</a:t>
            </a:r>
            <a:r>
              <a:rPr lang="en-US" sz="900" smtClean="0"/>
              <a:t>s tone and demeanor and responds in turn, the baby learns that he is being heard and that what he has to </a:t>
            </a:r>
            <a:r>
              <a:rPr lang="en-US" altLang="en-US" sz="900" smtClean="0"/>
              <a:t>“</a:t>
            </a:r>
            <a:r>
              <a:rPr lang="en-US" sz="900" smtClean="0"/>
              <a:t>say</a:t>
            </a:r>
            <a:r>
              <a:rPr lang="en-US" altLang="en-US" sz="900" smtClean="0"/>
              <a:t>”</a:t>
            </a:r>
            <a:r>
              <a:rPr lang="en-US" sz="900" smtClean="0"/>
              <a:t> is important.</a:t>
            </a:r>
          </a:p>
          <a:p>
            <a:pPr eaLnBrk="1" hangingPunct="1">
              <a:lnSpc>
                <a:spcPct val="80000"/>
              </a:lnSpc>
            </a:pPr>
            <a:r>
              <a:rPr lang="en-US" sz="900" smtClean="0"/>
              <a:t>The baby learns that his efforts to communicate, initially through coos, grunts, and crying and then increasingly through words, are important to the adults he cares about.  This </a:t>
            </a:r>
            <a:r>
              <a:rPr lang="en-US" altLang="en-US" sz="900" smtClean="0"/>
              <a:t>“</a:t>
            </a:r>
            <a:r>
              <a:rPr lang="en-US" sz="900" smtClean="0"/>
              <a:t>dance</a:t>
            </a:r>
            <a:r>
              <a:rPr lang="en-US" altLang="en-US" sz="900" smtClean="0"/>
              <a:t>”</a:t>
            </a:r>
            <a:r>
              <a:rPr lang="en-US" sz="900" smtClean="0"/>
              <a:t> of communication tells him that he is worthy of attention and that his parents will respond to his efforts to communicate.</a:t>
            </a:r>
          </a:p>
          <a:p>
            <a:pPr eaLnBrk="1" hangingPunct="1">
              <a:lnSpc>
                <a:spcPct val="80000"/>
              </a:lnSpc>
            </a:pPr>
            <a:r>
              <a:rPr lang="en-US" sz="900" smtClean="0"/>
              <a:t>This, of course, is not always the situation that babies and toddlers encounter in their families.  The challenges that families face as a result of poverty, drug abuse, family violence, social isolation, and other stressors may make them less than responsive to the social emotional needs of infants and toddlers.  In such cases, infant-toddler caregivers can play a very important role in partnering with and supporting these families to better meet the needs of their young children.</a:t>
            </a:r>
          </a:p>
          <a:p>
            <a:pPr eaLnBrk="1" hangingPunct="1">
              <a:lnSpc>
                <a:spcPct val="80000"/>
              </a:lnSpc>
            </a:pPr>
            <a:r>
              <a:rPr lang="en-US" sz="900" smtClean="0"/>
              <a:t>In order to offer the most support to the social emotional development of infants and toddlers we need to first form an alliance with the child</a:t>
            </a:r>
            <a:r>
              <a:rPr lang="en-US" altLang="en-US" sz="900" smtClean="0"/>
              <a:t>’</a:t>
            </a:r>
            <a:r>
              <a:rPr lang="en-US" sz="900" smtClean="0"/>
              <a:t>s parents.</a:t>
            </a:r>
          </a:p>
          <a:p>
            <a:pPr eaLnBrk="1" hangingPunct="1">
              <a:lnSpc>
                <a:spcPct val="80000"/>
              </a:lnSpc>
            </a:pPr>
            <a:r>
              <a:rPr lang="en-US" sz="900" smtClean="0"/>
              <a:t>Our role is to assume that each parent wants the best for his or her child and to respect the expertise parents have about their children.</a:t>
            </a:r>
          </a:p>
          <a:p>
            <a:pPr eaLnBrk="1" hangingPunct="1">
              <a:lnSpc>
                <a:spcPct val="80000"/>
              </a:lnSpc>
            </a:pPr>
            <a:r>
              <a:rPr lang="en-US" sz="900" smtClean="0"/>
              <a:t>An indication that you see yourself in the role of a loving secondary attachment figure rather than in the role of the expert or teacher may be helpful as you work to develop a bridge between the practices in the home and the practices in the care setting.</a:t>
            </a:r>
          </a:p>
          <a:p>
            <a:pPr eaLnBrk="1" hangingPunct="1">
              <a:lnSpc>
                <a:spcPct val="80000"/>
              </a:lnSpc>
            </a:pPr>
            <a:r>
              <a:rPr lang="en-US" sz="900" smtClean="0"/>
              <a:t>The same skills used to develop relationships with young children are used to develop relationships with their parents.  The development of respect and trust between parents and providers of child care or  home visitation services may present the most challenging aspects of relationship building.</a:t>
            </a:r>
          </a:p>
          <a:p>
            <a:pPr eaLnBrk="1" hangingPunct="1">
              <a:lnSpc>
                <a:spcPct val="80000"/>
              </a:lnSpc>
              <a:spcBef>
                <a:spcPct val="0"/>
              </a:spcBef>
            </a:pPr>
            <a:endParaRPr lang="zh-CN" altLang="zh-CN" sz="900" smtClean="0"/>
          </a:p>
          <a:p>
            <a:pPr eaLnBrk="1" hangingPunct="1">
              <a:lnSpc>
                <a:spcPct val="80000"/>
              </a:lnSpc>
            </a:pPr>
            <a:endParaRPr lang="en-US" sz="900" smtClean="0"/>
          </a:p>
        </p:txBody>
      </p:sp>
      <p:sp>
        <p:nvSpPr>
          <p:cNvPr id="130052" name="Slide Number Placeholder 3"/>
          <p:cNvSpPr>
            <a:spLocks noGrp="1"/>
          </p:cNvSpPr>
          <p:nvPr>
            <p:ph type="sldNum" sz="quarter" idx="5"/>
          </p:nvPr>
        </p:nvSpPr>
        <p:spPr bwMode="auto">
          <a:noFill/>
          <a:ln>
            <a:miter lim="800000"/>
            <a:headEnd/>
            <a:tailEnd/>
          </a:ln>
        </p:spPr>
        <p:txBody>
          <a:bodyPr/>
          <a:lstStyle/>
          <a:p>
            <a:fld id="{2B104A70-3DFB-44EC-8B0F-6982C141D8A6}"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Slide Number Placeholder 3"/>
          <p:cNvSpPr>
            <a:spLocks noGrp="1"/>
          </p:cNvSpPr>
          <p:nvPr>
            <p:ph type="sldNum" sz="quarter" idx="5"/>
          </p:nvPr>
        </p:nvSpPr>
        <p:spPr bwMode="auto">
          <a:noFill/>
          <a:ln>
            <a:miter lim="800000"/>
            <a:headEnd/>
            <a:tailEnd/>
          </a:ln>
        </p:spPr>
        <p:txBody>
          <a:bodyPr/>
          <a:lstStyle/>
          <a:p>
            <a:fld id="{CCD33F3A-E809-4DA3-9186-66AC9C86D52D}" type="slidenum">
              <a:rPr lang="en-US" smtClean="0">
                <a:latin typeface="Arial" pitchFamily="34" charset="0"/>
              </a:rPr>
              <a:pPr/>
              <a:t>57</a:t>
            </a:fld>
            <a:endParaRPr lang="en-US" smtClean="0">
              <a:latin typeface="Arial" pitchFamily="34" charset="0"/>
            </a:endParaRPr>
          </a:p>
        </p:txBody>
      </p:sp>
      <p:sp>
        <p:nvSpPr>
          <p:cNvPr id="131076" name="Notes Placeholder 4"/>
          <p:cNvSpPr>
            <a:spLocks noGrp="1"/>
          </p:cNvSpPr>
          <p:nvPr/>
        </p:nvSpPr>
        <p:spPr bwMode="auto">
          <a:xfrm>
            <a:off x="742950" y="4343400"/>
            <a:ext cx="5487988"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131077"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Video Clip I/T 1.5 </a:t>
            </a:r>
            <a:r>
              <a:rPr lang="en-US" smtClean="0">
                <a:latin typeface="Arial" pitchFamily="34" charset="0"/>
              </a:rPr>
              <a:t>Another example for participants to consider the importance of families to the caregiver as she works on behalf of the very young children in her care.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ACTIVITY:  Vignettes:  Supporting Parent-Child Relationships. </a:t>
            </a:r>
          </a:p>
          <a:p>
            <a:pPr eaLnBrk="1" hangingPunct="1"/>
            <a:r>
              <a:rPr lang="en-US" b="1" smtClean="0"/>
              <a:t>Distribute HANDOUTS IT 2.10, IT 2.11, IT 2.12.  </a:t>
            </a:r>
          </a:p>
          <a:p>
            <a:pPr eaLnBrk="1" hangingPunct="1"/>
            <a:r>
              <a:rPr lang="en-US" b="1" smtClean="0"/>
              <a:t>Divide the large group into smaller groups of 4 to 6.  In general the goal of this exercise is to encourage the participants to consider the fact that there may be multiple explanations for the behaviors we see between parents and children.  </a:t>
            </a:r>
          </a:p>
          <a:p>
            <a:pPr eaLnBrk="1" hangingPunct="1"/>
            <a:r>
              <a:rPr lang="en-US" smtClean="0"/>
              <a:t>Our goal is to partner in such a way that we will be able to understand both the children and the parents.</a:t>
            </a:r>
          </a:p>
          <a:p>
            <a:pPr eaLnBrk="1" hangingPunct="1"/>
            <a:r>
              <a:rPr lang="en-US" smtClean="0"/>
              <a:t>Take a few minutes to read the vignettes and to think about how caregivers could help support the parents in the vignettes in ways that might enhance the parent</a:t>
            </a:r>
            <a:r>
              <a:rPr lang="en-US" altLang="en-US" smtClean="0"/>
              <a:t>’</a:t>
            </a:r>
            <a:r>
              <a:rPr lang="en-US" smtClean="0"/>
              <a:t>s long term ability to attend to their children</a:t>
            </a:r>
            <a:r>
              <a:rPr lang="en-US" altLang="en-US" smtClean="0"/>
              <a:t>’</a:t>
            </a:r>
            <a:r>
              <a:rPr lang="en-US" smtClean="0"/>
              <a:t>s social emotional development.</a:t>
            </a:r>
          </a:p>
          <a:p>
            <a:pPr eaLnBrk="1" hangingPunct="1"/>
            <a:endParaRPr lang="en-US" smtClean="0"/>
          </a:p>
          <a:p>
            <a:pPr eaLnBrk="1" hangingPunct="1"/>
            <a:r>
              <a:rPr lang="en-US" b="1" smtClean="0"/>
              <a:t>Ask that the small groups discuss a vignette and answer the questions.  </a:t>
            </a:r>
          </a:p>
          <a:p>
            <a:pPr eaLnBrk="1" hangingPunct="1"/>
            <a:r>
              <a:rPr lang="en-US" b="1" smtClean="0"/>
              <a:t>Bring the large group back together and develop a discussion with the total group about the role of the caregiver with the family in each vignette.  </a:t>
            </a:r>
          </a:p>
          <a:p>
            <a:pPr eaLnBrk="1" hangingPunct="1"/>
            <a:r>
              <a:rPr lang="en-US" b="1" smtClean="0"/>
              <a:t>Write out responses on the FLIP CHART.</a:t>
            </a:r>
          </a:p>
          <a:p>
            <a:pPr eaLnBrk="1" hangingPunct="1"/>
            <a:r>
              <a:rPr lang="en-US" b="1" smtClean="0"/>
              <a:t>The following examples of responses may be used to guide the discussion about parent partnerships.</a:t>
            </a:r>
          </a:p>
          <a:p>
            <a:pPr eaLnBrk="1" hangingPunct="1"/>
            <a:r>
              <a:rPr lang="en-US" b="1" smtClean="0"/>
              <a:t>Refer to script for vignettes.</a:t>
            </a:r>
          </a:p>
        </p:txBody>
      </p:sp>
      <p:sp>
        <p:nvSpPr>
          <p:cNvPr id="132100" name="Slide Number Placeholder 3"/>
          <p:cNvSpPr>
            <a:spLocks noGrp="1"/>
          </p:cNvSpPr>
          <p:nvPr>
            <p:ph type="sldNum" sz="quarter" idx="5"/>
          </p:nvPr>
        </p:nvSpPr>
        <p:spPr bwMode="auto">
          <a:noFill/>
          <a:ln>
            <a:miter lim="800000"/>
            <a:headEnd/>
            <a:tailEnd/>
          </a:ln>
        </p:spPr>
        <p:txBody>
          <a:bodyPr/>
          <a:lstStyle/>
          <a:p>
            <a:fld id="{779ED2C3-3C1D-41C4-90D2-4508CF8D8B66}"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This slide shows a mirror near the changing table-a way to build relationships with children during diaper changing.  Here are some ideas for building relationships with families.</a:t>
            </a:r>
          </a:p>
          <a:p>
            <a:pPr eaLnBrk="1" hangingPunct="1">
              <a:buFontTx/>
              <a:buChar char="•"/>
            </a:pPr>
            <a:r>
              <a:rPr lang="en-US" smtClean="0"/>
              <a:t>Keep lines of communication open between program and families (e.g. notes, orientation, or phone calls).</a:t>
            </a:r>
          </a:p>
          <a:p>
            <a:pPr eaLnBrk="1" hangingPunct="1">
              <a:buFontTx/>
              <a:buChar char="•"/>
            </a:pPr>
            <a:r>
              <a:rPr lang="en-US" smtClean="0"/>
              <a:t>Support and encourage parental involvement in activities.</a:t>
            </a:r>
          </a:p>
          <a:p>
            <a:pPr eaLnBrk="1" hangingPunct="1">
              <a:buFontTx/>
              <a:buChar char="•"/>
            </a:pPr>
            <a:r>
              <a:rPr lang="en-US" smtClean="0"/>
              <a:t>Learn from family members about their children, and home and family life.  Share resources with parents about how to support the child</a:t>
            </a:r>
            <a:r>
              <a:rPr lang="en-US" altLang="en-US" smtClean="0"/>
              <a:t>’</a:t>
            </a:r>
            <a:r>
              <a:rPr lang="en-US" smtClean="0"/>
              <a:t>s social emotional development.</a:t>
            </a:r>
          </a:p>
          <a:p>
            <a:pPr eaLnBrk="1" hangingPunct="1">
              <a:buFontTx/>
              <a:buChar char="•"/>
            </a:pPr>
            <a:r>
              <a:rPr lang="en-US" smtClean="0"/>
              <a:t>Share positive things the child did at the program (e.g. Happy grams).</a:t>
            </a:r>
          </a:p>
          <a:p>
            <a:pPr eaLnBrk="1" hangingPunct="1">
              <a:buFontTx/>
              <a:buChar char="•"/>
            </a:pPr>
            <a:r>
              <a:rPr lang="en-US" smtClean="0"/>
              <a:t>Conduct meetings with parents in an environment and time convenient for them.</a:t>
            </a:r>
          </a:p>
          <a:p>
            <a:pPr eaLnBrk="1" hangingPunct="1">
              <a:buFontTx/>
              <a:buChar char="•"/>
            </a:pPr>
            <a:r>
              <a:rPr lang="en-US" smtClean="0"/>
              <a:t>Assure parents about confidentiality and privacy rights.</a:t>
            </a:r>
          </a:p>
          <a:p>
            <a:pPr eaLnBrk="1" hangingPunct="1">
              <a:buFontTx/>
              <a:buChar char="•"/>
            </a:pPr>
            <a:r>
              <a:rPr lang="en-US" smtClean="0"/>
              <a:t>Implement activities that bring families together.</a:t>
            </a:r>
          </a:p>
          <a:p>
            <a:pPr eaLnBrk="1" hangingPunct="1">
              <a:buFontTx/>
              <a:buChar char="•"/>
            </a:pPr>
            <a:r>
              <a:rPr lang="en-US" smtClean="0"/>
              <a:t>Show respect to parents by acknowledging the good things that they are doing with their child.</a:t>
            </a:r>
          </a:p>
          <a:p>
            <a:pPr eaLnBrk="1" hangingPunct="1">
              <a:buFontTx/>
              <a:buChar char="•"/>
            </a:pPr>
            <a:r>
              <a:rPr lang="en-US" smtClean="0"/>
              <a:t>Ask parents to share their unique resources with your program (e.g. talents, access to other resources).</a:t>
            </a:r>
          </a:p>
          <a:p>
            <a:pPr eaLnBrk="1" hangingPunct="1">
              <a:spcBef>
                <a:spcPct val="0"/>
              </a:spcBef>
            </a:pPr>
            <a:endParaRPr lang="zh-CN" smtClean="0">
              <a:latin typeface="Arial" pitchFamily="34" charset="0"/>
            </a:endParaRPr>
          </a:p>
          <a:p>
            <a:pPr eaLnBrk="1" hangingPunct="1"/>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a:lstStyle/>
          <a:p>
            <a:fld id="{33EC3E94-CC64-48CF-A193-2495A93BA579}"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Arial" pitchFamily="34" charset="0"/>
              </a:rPr>
              <a:t>The primary goals of the CSEFEL materials are to promote young children</a:t>
            </a:r>
            <a:r>
              <a:rPr lang="en-US" altLang="en-US" smtClean="0">
                <a:latin typeface="Arial" pitchFamily="34" charset="0"/>
              </a:rPr>
              <a:t>’</a:t>
            </a:r>
            <a:r>
              <a:rPr lang="en-US" smtClean="0">
                <a:latin typeface="Arial" pitchFamily="34" charset="0"/>
              </a:rPr>
              <a:t>s social and emotional development and to prevent and address challenging behaviors. Before we get into the materials, it will be helpful to discuss definitions for these terms as well as discuss developmental milestones for young children</a:t>
            </a:r>
            <a:r>
              <a:rPr lang="en-US" altLang="en-US" smtClean="0">
                <a:latin typeface="Arial" pitchFamily="34" charset="0"/>
              </a:rPr>
              <a:t>’</a:t>
            </a:r>
            <a:r>
              <a:rPr lang="en-US" smtClean="0">
                <a:latin typeface="Arial" pitchFamily="34" charset="0"/>
              </a:rPr>
              <a:t>s social and emotional development. </a:t>
            </a:r>
          </a:p>
        </p:txBody>
      </p:sp>
      <p:sp>
        <p:nvSpPr>
          <p:cNvPr id="78852" name="Slide Number Placeholder 3"/>
          <p:cNvSpPr>
            <a:spLocks noGrp="1"/>
          </p:cNvSpPr>
          <p:nvPr>
            <p:ph type="sldNum" sz="quarter" idx="5"/>
          </p:nvPr>
        </p:nvSpPr>
        <p:spPr bwMode="auto">
          <a:noFill/>
          <a:ln>
            <a:miter lim="800000"/>
            <a:headEnd/>
            <a:tailEnd/>
          </a:ln>
        </p:spPr>
        <p:txBody>
          <a:bodyPr/>
          <a:lstStyle/>
          <a:p>
            <a:fld id="{D9ACFD90-EA0D-4DA2-983B-A2E06FBDFA67}"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Pulling it all together  </a:t>
            </a:r>
          </a:p>
          <a:p>
            <a:pPr eaLnBrk="1" hangingPunct="1"/>
            <a:endParaRPr lang="en-US" smtClean="0"/>
          </a:p>
          <a:p>
            <a:pPr eaLnBrk="1" hangingPunct="1"/>
            <a:r>
              <a:rPr lang="en-US" smtClean="0"/>
              <a:t>Now we have come to the conclusion of our face-to-face training together.  </a:t>
            </a:r>
          </a:p>
          <a:p>
            <a:pPr eaLnBrk="1" hangingPunct="1"/>
            <a:r>
              <a:rPr lang="en-US" smtClean="0"/>
              <a:t>Let</a:t>
            </a:r>
            <a:r>
              <a:rPr lang="en-US" altLang="en-US" smtClean="0"/>
              <a:t>’</a:t>
            </a:r>
            <a:r>
              <a:rPr lang="en-US" smtClean="0"/>
              <a:t>s take a moment to reflect on a few key take home thoughts.</a:t>
            </a:r>
          </a:p>
          <a:p>
            <a:pPr eaLnBrk="1" hangingPunct="1"/>
            <a:endParaRPr lang="en-US" smtClean="0"/>
          </a:p>
          <a:p>
            <a:pPr eaLnBrk="1" hangingPunct="1"/>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a:lstStyle/>
          <a:p>
            <a:fld id="{1987AF7E-EB0B-4E01-B421-4E661B489265}"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solidFill>
                  <a:srgbClr val="660066"/>
                </a:solidFill>
              </a:rPr>
              <a:t>Review the following take home message:</a:t>
            </a:r>
          </a:p>
          <a:p>
            <a:endParaRPr lang="en-US" smtClean="0">
              <a:solidFill>
                <a:srgbClr val="660066"/>
              </a:solidFill>
            </a:endParaRPr>
          </a:p>
          <a:p>
            <a:r>
              <a:rPr lang="en-US" smtClean="0">
                <a:solidFill>
                  <a:srgbClr val="660066"/>
                </a:solidFill>
              </a:rPr>
              <a:t>Attachment is a pattern of interaction that develops over time as young children and caregivers engage and form an emotional bond</a:t>
            </a:r>
          </a:p>
          <a:p>
            <a:r>
              <a:rPr lang="en-US" altLang="zh-CN" smtClean="0">
                <a:solidFill>
                  <a:srgbClr val="660066"/>
                </a:solidFill>
              </a:rPr>
              <a:t>Caregivers help children express emotion;  develop emotional regulation; and form close, secure relationships</a:t>
            </a:r>
          </a:p>
          <a:p>
            <a:r>
              <a:rPr lang="en-US" smtClean="0">
                <a:solidFill>
                  <a:srgbClr val="660066"/>
                </a:solidFill>
              </a:rPr>
              <a:t>Develop a pattern of positive interactions with young children to enhance the attachment relationship</a:t>
            </a:r>
            <a:endParaRPr lang="en-US" smtClean="0"/>
          </a:p>
          <a:p>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a:lstStyle/>
          <a:p>
            <a:fld id="{77F5B3D9-9244-4DD5-BA15-2F7DE42A82D7}"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defRPr/>
            </a:pPr>
            <a:r>
              <a:rPr lang="en-US" b="1" dirty="0">
                <a:ea typeface="MS PGothic" charset="0"/>
              </a:rPr>
              <a:t>Major Messages to Take Home:</a:t>
            </a:r>
          </a:p>
          <a:p>
            <a:pPr eaLnBrk="1" hangingPunct="1">
              <a:defRPr/>
            </a:pPr>
            <a:r>
              <a:rPr lang="en-US" b="1" dirty="0">
                <a:ea typeface="MS PGothic" charset="0"/>
              </a:rPr>
              <a:t>Read each message and remind participants of the importance of their role in making this happen!</a:t>
            </a:r>
          </a:p>
          <a:p>
            <a:pPr marL="812800" indent="-290513">
              <a:lnSpc>
                <a:spcPct val="80000"/>
              </a:lnSpc>
              <a:buFont typeface="Arial" charset="0"/>
              <a:buChar char="•"/>
              <a:defRPr/>
            </a:pPr>
            <a:r>
              <a:rPr lang="en-US" altLang="zh-CN" dirty="0" smtClean="0">
                <a:solidFill>
                  <a:srgbClr val="341C65"/>
                </a:solidFill>
                <a:ea typeface="ＭＳ Ｐゴシック" charset="0"/>
              </a:rPr>
              <a:t>Relationships are different from interactions. However, positive interactions over time lead to the formation of a good relationship with young children</a:t>
            </a:r>
          </a:p>
          <a:p>
            <a:pPr marL="522287">
              <a:lnSpc>
                <a:spcPct val="80000"/>
              </a:lnSpc>
              <a:defRPr/>
            </a:pPr>
            <a:endParaRPr lang="en-US" altLang="zh-CN" dirty="0" smtClean="0">
              <a:solidFill>
                <a:srgbClr val="341C65"/>
              </a:solidFill>
              <a:ea typeface="ＭＳ Ｐゴシック" charset="0"/>
            </a:endParaRPr>
          </a:p>
          <a:p>
            <a:pPr marL="812800" indent="-290513">
              <a:lnSpc>
                <a:spcPct val="80000"/>
              </a:lnSpc>
              <a:buFont typeface="Arial" charset="0"/>
              <a:buChar char="•"/>
              <a:defRPr/>
            </a:pPr>
            <a:r>
              <a:rPr lang="en-US" altLang="zh-CN" dirty="0" smtClean="0">
                <a:solidFill>
                  <a:srgbClr val="341C65"/>
                </a:solidFill>
                <a:ea typeface="ＭＳ Ｐゴシック" charset="0"/>
              </a:rPr>
              <a:t>Early social emotional wellness develops within the context of relationships.</a:t>
            </a:r>
          </a:p>
          <a:p>
            <a:pPr marL="812800" indent="-290513">
              <a:lnSpc>
                <a:spcPct val="50000"/>
              </a:lnSpc>
              <a:buFont typeface="Arial" charset="0"/>
              <a:buChar char="•"/>
              <a:defRPr/>
            </a:pPr>
            <a:endParaRPr lang="en-US" altLang="zh-CN" dirty="0" smtClean="0">
              <a:solidFill>
                <a:srgbClr val="341C65"/>
              </a:solidFill>
              <a:ea typeface="ＭＳ Ｐゴシック" charset="0"/>
            </a:endParaRPr>
          </a:p>
          <a:p>
            <a:pPr marL="812800" indent="-290513">
              <a:lnSpc>
                <a:spcPct val="80000"/>
              </a:lnSpc>
              <a:buFont typeface="Arial" charset="0"/>
              <a:buChar char="•"/>
              <a:defRPr/>
            </a:pPr>
            <a:r>
              <a:rPr lang="en-US" altLang="zh-CN" dirty="0" smtClean="0">
                <a:solidFill>
                  <a:srgbClr val="341C65"/>
                </a:solidFill>
                <a:ea typeface="ＭＳ Ｐゴシック" charset="0"/>
              </a:rPr>
              <a:t>The relationships we build with children, families and colleagues is the foundation of everything we do with children</a:t>
            </a:r>
          </a:p>
          <a:p>
            <a:pPr eaLnBrk="1" hangingPunct="1">
              <a:defRPr/>
            </a:pPr>
            <a:endParaRPr lang="en-US" dirty="0">
              <a:ea typeface="MS PGothic" charset="0"/>
            </a:endParaRPr>
          </a:p>
        </p:txBody>
      </p:sp>
      <p:sp>
        <p:nvSpPr>
          <p:cNvPr id="136196" name="Slide Number Placeholder 3"/>
          <p:cNvSpPr>
            <a:spLocks noGrp="1"/>
          </p:cNvSpPr>
          <p:nvPr>
            <p:ph type="sldNum" sz="quarter" idx="5"/>
          </p:nvPr>
        </p:nvSpPr>
        <p:spPr bwMode="auto">
          <a:noFill/>
          <a:ln>
            <a:miter lim="800000"/>
            <a:headEnd/>
            <a:tailEnd/>
          </a:ln>
        </p:spPr>
        <p:txBody>
          <a:bodyPr/>
          <a:lstStyle/>
          <a:p>
            <a:fld id="{6C479C70-464D-4659-9EA6-E5654097AD1C}"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Have participants read the quote then share with an elbow partner how this quote is a powerful summary of the information presented in this training.  Discuss partner responses.</a:t>
            </a:r>
          </a:p>
          <a:p>
            <a:pPr eaLnBrk="1" hangingPunct="1"/>
            <a:endParaRPr lang="zh-CN" smtClean="0">
              <a:latin typeface="Arial" pitchFamily="34" charset="0"/>
            </a:endParaRPr>
          </a:p>
          <a:p>
            <a:pPr eaLnBrk="1" hangingPunct="1"/>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a:lstStyle/>
          <a:p>
            <a:fld id="{7E662DCC-919F-4777-95C9-E09DFA889C6F}"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Action Planning Activity. </a:t>
            </a:r>
          </a:p>
          <a:p>
            <a:endParaRPr lang="en-US" b="1" smtClean="0">
              <a:latin typeface="Arial" pitchFamily="34" charset="0"/>
            </a:endParaRPr>
          </a:p>
          <a:p>
            <a:r>
              <a:rPr lang="en-US" b="1" smtClean="0">
                <a:latin typeface="Arial" pitchFamily="34" charset="0"/>
              </a:rPr>
              <a:t>Have participants complete their Action Plan Form, filling in the grid with ideas of changes they want to make in their early childhood settings as a result of today</a:t>
            </a:r>
            <a:r>
              <a:rPr lang="en-US" altLang="en-US" b="1" smtClean="0">
                <a:latin typeface="Arial" pitchFamily="34" charset="0"/>
              </a:rPr>
              <a:t>’</a:t>
            </a:r>
            <a:r>
              <a:rPr lang="en-US" b="1" smtClean="0">
                <a:latin typeface="Arial" pitchFamily="34" charset="0"/>
              </a:rPr>
              <a:t>s session, as well as methods for evaluating their progress in making these changes. </a:t>
            </a:r>
          </a:p>
          <a:p>
            <a:endParaRPr lang="en-US" b="1" smtClean="0">
              <a:latin typeface="Arial" pitchFamily="34" charset="0"/>
            </a:endParaRPr>
          </a:p>
          <a:p>
            <a:r>
              <a:rPr lang="en-US" b="1" smtClean="0">
                <a:latin typeface="Arial" pitchFamily="34" charset="0"/>
              </a:rPr>
              <a:t>Ask if anyone is willing to share some ideas that they hope to implement </a:t>
            </a:r>
            <a:r>
              <a:rPr lang="en-US" altLang="en-US" b="1" smtClean="0">
                <a:latin typeface="Arial" pitchFamily="34" charset="0"/>
              </a:rPr>
              <a:t>“</a:t>
            </a:r>
            <a:r>
              <a:rPr lang="en-US" b="1" smtClean="0">
                <a:latin typeface="Arial" pitchFamily="34" charset="0"/>
              </a:rPr>
              <a:t>back home.</a:t>
            </a:r>
            <a:r>
              <a:rPr lang="en-US" altLang="en-US" b="1" smtClean="0">
                <a:latin typeface="Arial" pitchFamily="34" charset="0"/>
              </a:rPr>
              <a:t>”</a:t>
            </a:r>
            <a:r>
              <a:rPr lang="en-US" b="1" smtClean="0">
                <a:latin typeface="Arial" pitchFamily="34" charset="0"/>
              </a:rPr>
              <a:t> Encourage a few participants to share ideas gleaned from today</a:t>
            </a:r>
            <a:r>
              <a:rPr lang="en-US" altLang="en-US" b="1" smtClean="0">
                <a:latin typeface="Arial" pitchFamily="34" charset="0"/>
              </a:rPr>
              <a:t>’</a:t>
            </a:r>
            <a:r>
              <a:rPr lang="en-US" b="1" smtClean="0">
                <a:latin typeface="Arial" pitchFamily="34" charset="0"/>
              </a:rPr>
              <a:t>s session. </a:t>
            </a:r>
          </a:p>
          <a:p>
            <a:endParaRPr lang="en-US" b="1" smtClean="0">
              <a:latin typeface="Arial" pitchFamily="34" charset="0"/>
            </a:endParaRPr>
          </a:p>
          <a:p>
            <a:endParaRPr lang="en-US" b="1" smtClean="0"/>
          </a:p>
        </p:txBody>
      </p:sp>
      <p:sp>
        <p:nvSpPr>
          <p:cNvPr id="138244" name="Slide Number Placeholder 3"/>
          <p:cNvSpPr>
            <a:spLocks noGrp="1"/>
          </p:cNvSpPr>
          <p:nvPr>
            <p:ph type="sldNum" sz="quarter" idx="5"/>
          </p:nvPr>
        </p:nvSpPr>
        <p:spPr bwMode="auto">
          <a:noFill/>
          <a:ln>
            <a:miter lim="800000"/>
            <a:headEnd/>
            <a:tailEnd/>
          </a:ln>
        </p:spPr>
        <p:txBody>
          <a:bodyPr/>
          <a:lstStyle/>
          <a:p>
            <a:fld id="{E6006D0B-CBC0-4EC4-A90F-052058C131AA}"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Review each of the resources and if time permits visit the corresponding website.  </a:t>
            </a:r>
          </a:p>
          <a:p>
            <a:pPr eaLnBrk="1" hangingPunct="1"/>
            <a:r>
              <a:rPr lang="en-US" b="1" smtClean="0"/>
              <a:t>Be sure to point out the following key characteristics of each resource:</a:t>
            </a:r>
          </a:p>
          <a:p>
            <a:pPr eaLnBrk="1" hangingPunct="1"/>
            <a:r>
              <a:rPr lang="en-US" b="1" smtClean="0"/>
              <a:t>CYTTAP website: Visit website, click on Rock Solid Foundations Link. Additional training resources available as well as information on the project. </a:t>
            </a:r>
          </a:p>
          <a:p>
            <a:pPr eaLnBrk="1" hangingPunct="1"/>
            <a:r>
              <a:rPr lang="en-US" b="1" smtClean="0"/>
              <a:t>BKC:  visit website to show how to sign up for the newsletter as well as how to access the online learning modules and resources that have been developed.</a:t>
            </a:r>
          </a:p>
          <a:p>
            <a:pPr eaLnBrk="1" hangingPunct="1"/>
            <a:r>
              <a:rPr lang="en-US" b="1" smtClean="0"/>
              <a:t>CSEFEL: Again explain how this training selected pieces of the more comprehensive program of CSEFEL.  Therefore if they would like additional resources, materials, information and strategies they can visit the CSEFEL website.</a:t>
            </a:r>
          </a:p>
          <a:p>
            <a:pPr eaLnBrk="1" hangingPunct="1"/>
            <a:endParaRPr lang="en-US" b="1" smtClean="0"/>
          </a:p>
          <a:p>
            <a:pPr eaLnBrk="1" hangingPunct="1"/>
            <a:endParaRPr lang="en-US" b="1" smtClean="0"/>
          </a:p>
        </p:txBody>
      </p:sp>
      <p:sp>
        <p:nvSpPr>
          <p:cNvPr id="139268" name="Slide Number Placeholder 3"/>
          <p:cNvSpPr>
            <a:spLocks noGrp="1"/>
          </p:cNvSpPr>
          <p:nvPr>
            <p:ph type="sldNum" sz="quarter" idx="5"/>
          </p:nvPr>
        </p:nvSpPr>
        <p:spPr bwMode="auto">
          <a:noFill/>
          <a:ln>
            <a:miter lim="800000"/>
            <a:headEnd/>
            <a:tailEnd/>
          </a:ln>
        </p:spPr>
        <p:txBody>
          <a:bodyPr/>
          <a:lstStyle/>
          <a:p>
            <a:fld id="{ABA48D7C-4116-4A86-93EC-DCF72089CB14}"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Evaluation:  Thank participants again for their time and ask them to complete the evaluation form. However there is an option to complete the evaluation online. Link will be provided. Details about the evaluation procedures will be outlined and can be accessed on the CYTTAP website under instructor resources/Rock Solid Foundations.  (If credits or certificates are available do not provide until evaluation is submitted.  Same applies for the </a:t>
            </a:r>
            <a:r>
              <a:rPr lang="en-US" altLang="en-US" b="1" smtClean="0"/>
              <a:t>“</a:t>
            </a:r>
            <a:r>
              <a:rPr lang="en-US" b="1" smtClean="0"/>
              <a:t>incentive</a:t>
            </a:r>
            <a:r>
              <a:rPr lang="en-US" altLang="en-US" b="1" smtClean="0"/>
              <a:t>”</a:t>
            </a:r>
            <a:r>
              <a:rPr lang="en-US" b="1" smtClean="0"/>
              <a:t> item we provide).</a:t>
            </a:r>
          </a:p>
          <a:p>
            <a:pPr eaLnBrk="1" hangingPunct="1"/>
            <a:endParaRPr lang="en-US" b="1" smtClean="0"/>
          </a:p>
        </p:txBody>
      </p:sp>
      <p:sp>
        <p:nvSpPr>
          <p:cNvPr id="140292" name="Slide Number Placeholder 3"/>
          <p:cNvSpPr>
            <a:spLocks noGrp="1"/>
          </p:cNvSpPr>
          <p:nvPr>
            <p:ph type="sldNum" sz="quarter" idx="5"/>
          </p:nvPr>
        </p:nvSpPr>
        <p:spPr bwMode="auto">
          <a:noFill/>
          <a:ln>
            <a:miter lim="800000"/>
            <a:headEnd/>
            <a:tailEnd/>
          </a:ln>
        </p:spPr>
        <p:txBody>
          <a:bodyPr/>
          <a:lstStyle/>
          <a:p>
            <a:fld id="{2E72A8AD-AB95-493C-ADAA-CB366E2C86D0}"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Express your gratitude in having the opportunity to share with them the CSEFEL resources and strategies.  </a:t>
            </a:r>
          </a:p>
          <a:p>
            <a:pPr eaLnBrk="1" hangingPunct="1"/>
            <a:r>
              <a:rPr lang="en-US" b="1" smtClean="0"/>
              <a:t>Remind participants as stated at the beginning of the presentation that this training is the beginning of ongoing support and resources.  </a:t>
            </a:r>
          </a:p>
          <a:p>
            <a:pPr eaLnBrk="1" hangingPunct="1"/>
            <a:r>
              <a:rPr lang="en-US" b="1" smtClean="0"/>
              <a:t>Explain that the CYTTAP  team will be offering trainings for the next two years and look out for future training opportunities.  </a:t>
            </a:r>
          </a:p>
          <a:p>
            <a:pPr eaLnBrk="1" hangingPunct="1"/>
            <a:endParaRPr lang="en-US" b="1" smtClean="0"/>
          </a:p>
        </p:txBody>
      </p:sp>
      <p:sp>
        <p:nvSpPr>
          <p:cNvPr id="141316" name="Slide Number Placeholder 3"/>
          <p:cNvSpPr>
            <a:spLocks noGrp="1"/>
          </p:cNvSpPr>
          <p:nvPr>
            <p:ph type="sldNum" sz="quarter" idx="5"/>
          </p:nvPr>
        </p:nvSpPr>
        <p:spPr bwMode="auto">
          <a:noFill/>
          <a:ln>
            <a:miter lim="800000"/>
            <a:headEnd/>
            <a:tailEnd/>
          </a:ln>
        </p:spPr>
        <p:txBody>
          <a:bodyPr/>
          <a:lstStyle/>
          <a:p>
            <a:fld id="{90D247BF-D57A-48C9-AA47-64A6A28799FC}" type="slidenum">
              <a:rPr lang="en-US" smtClean="0"/>
              <a:pPr/>
              <a:t>67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800" b="1" smtClean="0"/>
              <a:t>HANDOUT: IT 1.2</a:t>
            </a:r>
          </a:p>
          <a:p>
            <a:pPr eaLnBrk="1" hangingPunct="1">
              <a:lnSpc>
                <a:spcPct val="80000"/>
              </a:lnSpc>
            </a:pPr>
            <a:r>
              <a:rPr lang="en-US" sz="800" smtClean="0"/>
              <a:t>For the purposes of this training, we will use the CSEFEL definition of social emotional development for children birth through five years  on this slide and your handout.</a:t>
            </a:r>
          </a:p>
          <a:p>
            <a:pPr eaLnBrk="1" hangingPunct="1">
              <a:lnSpc>
                <a:spcPct val="80000"/>
              </a:lnSpc>
            </a:pPr>
            <a:r>
              <a:rPr lang="en-US" sz="800" b="1" smtClean="0"/>
              <a:t>Ask the participants to read the definition and underline key points as they think about the children in their care.  </a:t>
            </a:r>
          </a:p>
          <a:p>
            <a:pPr eaLnBrk="1" hangingPunct="1">
              <a:lnSpc>
                <a:spcPct val="80000"/>
              </a:lnSpc>
            </a:pPr>
            <a:r>
              <a:rPr lang="en-US" sz="800" b="1" smtClean="0"/>
              <a:t>Lead a discussion by asking participants for their ideas about what each of the phrases means.  </a:t>
            </a:r>
          </a:p>
          <a:p>
            <a:pPr eaLnBrk="1" hangingPunct="1">
              <a:lnSpc>
                <a:spcPct val="80000"/>
              </a:lnSpc>
            </a:pPr>
            <a:r>
              <a:rPr lang="en-US" sz="800" b="1" smtClean="0"/>
              <a:t>You may want to use some of the following ideas:</a:t>
            </a:r>
          </a:p>
          <a:p>
            <a:pPr eaLnBrk="1" hangingPunct="1">
              <a:lnSpc>
                <a:spcPct val="80000"/>
              </a:lnSpc>
            </a:pPr>
            <a:r>
              <a:rPr lang="en-US" altLang="en-US" sz="800" smtClean="0"/>
              <a:t>“</a:t>
            </a:r>
            <a:r>
              <a:rPr lang="en-US" altLang="ja-JP" sz="800" u="sng" smtClean="0"/>
              <a:t>Developing capacity</a:t>
            </a:r>
            <a:r>
              <a:rPr lang="en-US" altLang="en-US" sz="800" u="sng" smtClean="0"/>
              <a:t>”</a:t>
            </a:r>
            <a:r>
              <a:rPr lang="en-US" altLang="ja-JP" sz="800" smtClean="0"/>
              <a:t> – Children grow and change quickly, gaining more skills in all areas of development:  physical, cognitive, and social emotional.  Think about the different abilities of a newborn, a 1 year old, 2 year old, 3 year old, 4 year old, and 5 year old.</a:t>
            </a:r>
          </a:p>
          <a:p>
            <a:pPr eaLnBrk="1" hangingPunct="1">
              <a:lnSpc>
                <a:spcPct val="80000"/>
              </a:lnSpc>
            </a:pPr>
            <a:r>
              <a:rPr lang="en-US" altLang="en-US" sz="800" u="sng" smtClean="0"/>
              <a:t>“</a:t>
            </a:r>
            <a:r>
              <a:rPr lang="en-US" sz="800" u="sng" smtClean="0"/>
              <a:t>Form close and secure adult and peer relationships</a:t>
            </a:r>
            <a:r>
              <a:rPr lang="en-US" altLang="en-US" sz="800" u="sng" smtClean="0"/>
              <a:t>”</a:t>
            </a:r>
            <a:r>
              <a:rPr lang="en-US" altLang="ja-JP" sz="800" smtClean="0"/>
              <a:t> – Young children require nurturing relationships with adult caregivers for healthy social emotional development.  When adults are loving, responsive and consistent in their care, very young children learn that they are valued and that their world is primarily satisfying and predictable.  They learn through these relationships how to interact with their peers.  In the first few years they require a lot of support in managing peer relationships.</a:t>
            </a:r>
          </a:p>
          <a:p>
            <a:pPr eaLnBrk="1" hangingPunct="1">
              <a:lnSpc>
                <a:spcPct val="80000"/>
              </a:lnSpc>
            </a:pPr>
            <a:r>
              <a:rPr lang="en-US" altLang="en-US" sz="800" u="sng" smtClean="0"/>
              <a:t>“</a:t>
            </a:r>
            <a:r>
              <a:rPr lang="en-US" sz="800" u="sng" smtClean="0"/>
              <a:t>Experience, regulate, and express emotions in socially and culturally appropriate ways</a:t>
            </a:r>
            <a:r>
              <a:rPr lang="en-US" altLang="en-US" sz="800" smtClean="0"/>
              <a:t>”</a:t>
            </a:r>
            <a:r>
              <a:rPr lang="en-US" sz="800" smtClean="0"/>
              <a:t> – Joy, sadness, and frustration are just some of the emotions that all children experience during their first years.  Infants and toddlers watch important adults to figure out how they should feel and act in certain situations.  With adult help, they increasingly learn how to control or regulate their emotions so that they don</a:t>
            </a:r>
            <a:r>
              <a:rPr lang="en-US" altLang="en-US" sz="800" smtClean="0"/>
              <a:t>’</a:t>
            </a:r>
            <a:r>
              <a:rPr lang="en-US" sz="800" smtClean="0"/>
              <a:t>t get overwhelmed by them.  The family</a:t>
            </a:r>
            <a:r>
              <a:rPr lang="en-US" altLang="en-US" sz="800" smtClean="0"/>
              <a:t>’</a:t>
            </a:r>
            <a:r>
              <a:rPr lang="en-US" sz="800" smtClean="0"/>
              <a:t>s culture affects the way in which parents interact with their very young children as their values, beliefs, goals, expectations, and resources are expressed in their child-rearing practices.</a:t>
            </a:r>
          </a:p>
          <a:p>
            <a:pPr eaLnBrk="1" hangingPunct="1">
              <a:lnSpc>
                <a:spcPct val="80000"/>
              </a:lnSpc>
            </a:pPr>
            <a:r>
              <a:rPr lang="en-US" altLang="en-US" sz="800" u="sng" smtClean="0"/>
              <a:t>“</a:t>
            </a:r>
            <a:r>
              <a:rPr lang="en-US" sz="800" u="sng" smtClean="0"/>
              <a:t>All in the context of family, community, and culture</a:t>
            </a:r>
            <a:r>
              <a:rPr lang="en-US" altLang="en-US" sz="800" u="sng" smtClean="0"/>
              <a:t>”</a:t>
            </a:r>
            <a:r>
              <a:rPr lang="en-US" altLang="ja-JP" sz="800" smtClean="0"/>
              <a:t> – Young children first learn about relationships and feelings as part of a family.  As was just mentioned, culture influences the relationship between children and caregiving adults.  Communities, too, play a role in shaping how adults and children interact and how they are supported (or not) through public policies and the availability of resources.</a:t>
            </a:r>
          </a:p>
          <a:p>
            <a:pPr eaLnBrk="1" hangingPunct="1">
              <a:lnSpc>
                <a:spcPct val="80000"/>
              </a:lnSpc>
            </a:pPr>
            <a:r>
              <a:rPr lang="en-US" sz="800" smtClean="0"/>
              <a:t>The primary focus will be on developing relationships.  One of our most important roles in supporting positive social emotional development with young children is to establish nurturing and trusting relationships.  It is through these relationships that infants and toddlers learn about their world and their place in it.  They learn that the world is safe and responsive to their needs.  They learn to form satisfying relationships with others, to communicate, to face challenges, and to experience and regulate their emotions.</a:t>
            </a:r>
          </a:p>
          <a:p>
            <a:pPr eaLnBrk="1" hangingPunct="1">
              <a:lnSpc>
                <a:spcPct val="80000"/>
              </a:lnSpc>
            </a:pPr>
            <a:r>
              <a:rPr lang="en-US" sz="800" smtClean="0"/>
              <a:t>Since relationships are constantly adjusting to changes in development, we need to understand the course of social emotional development.  Building positive relationships with both children and parents is essential for a child</a:t>
            </a:r>
            <a:r>
              <a:rPr lang="en-US" altLang="en-US" sz="800" smtClean="0"/>
              <a:t>’</a:t>
            </a:r>
            <a:r>
              <a:rPr lang="en-US" sz="800" smtClean="0"/>
              <a:t>s healthy development.  Young children observe our relationships and what they observe shapes their expectations for how people treat each other.  Relationships are established with each individual child and family and, therefore, look somewhat different with each.  Those of us who provide care to young children and their families build our skills in carefully observing the social emotional cues provided to us by the children in order to respond to them with interactions that build responsive, nurturing relationships.</a:t>
            </a:r>
          </a:p>
          <a:p>
            <a:pPr eaLnBrk="1" hangingPunct="1">
              <a:lnSpc>
                <a:spcPct val="80000"/>
              </a:lnSpc>
            </a:pPr>
            <a:endParaRPr lang="en-US" sz="800" smtClean="0"/>
          </a:p>
        </p:txBody>
      </p:sp>
      <p:sp>
        <p:nvSpPr>
          <p:cNvPr id="79876" name="Slide Number Placeholder 3"/>
          <p:cNvSpPr>
            <a:spLocks noGrp="1"/>
          </p:cNvSpPr>
          <p:nvPr>
            <p:ph type="sldNum" sz="quarter" idx="5"/>
          </p:nvPr>
        </p:nvSpPr>
        <p:spPr bwMode="auto">
          <a:noFill/>
          <a:ln>
            <a:miter lim="800000"/>
            <a:headEnd/>
            <a:tailEnd/>
          </a:ln>
        </p:spPr>
        <p:txBody>
          <a:bodyPr/>
          <a:lstStyle/>
          <a:p>
            <a:fld id="{CA9D084F-0935-4D0A-855B-4A9245FF5E37}"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100" b="1" smtClean="0">
                <a:latin typeface="Arial" pitchFamily="34" charset="0"/>
              </a:rPr>
              <a:t>Source:  Jane Knitzer, NCCP</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smtClean="0">
                <a:latin typeface="Arial" pitchFamily="34" charset="0"/>
              </a:rPr>
              <a:t>If time permits complete this activity as well. </a:t>
            </a:r>
          </a:p>
          <a:p>
            <a:pPr eaLnBrk="1" hangingPunct="1">
              <a:lnSpc>
                <a:spcPct val="90000"/>
              </a:lnSpc>
              <a:spcBef>
                <a:spcPct val="0"/>
              </a:spcBef>
            </a:pPr>
            <a:endParaRPr lang="en-US" sz="1100" smtClean="0">
              <a:latin typeface="Arial" pitchFamily="34" charset="0"/>
            </a:endParaRPr>
          </a:p>
          <a:p>
            <a:pPr eaLnBrk="1" hangingPunct="1">
              <a:lnSpc>
                <a:spcPct val="90000"/>
              </a:lnSpc>
              <a:spcBef>
                <a:spcPct val="0"/>
              </a:spcBef>
            </a:pPr>
            <a:r>
              <a:rPr lang="en-US" sz="1100" b="1" smtClean="0">
                <a:latin typeface="Arial" pitchFamily="34" charset="0"/>
              </a:rPr>
              <a:t>Share with participants that this definition  plays out in many ways. Ask participants to work together to write down things/strategies/activities/ideas that they do to promote children</a:t>
            </a:r>
            <a:r>
              <a:rPr lang="en-US" altLang="en-US" sz="1100" b="1" smtClean="0">
                <a:latin typeface="Arial" pitchFamily="34" charset="0"/>
              </a:rPr>
              <a:t>’</a:t>
            </a:r>
            <a:r>
              <a:rPr lang="en-US" sz="1100" b="1" smtClean="0">
                <a:latin typeface="Arial" pitchFamily="34" charset="0"/>
              </a:rPr>
              <a:t>s social and emotional development in each of the four areas (i.e., manage emotions, relate to adults, relate to peers, and feel good about self.) If needed you can provide an example in each area. This activity gives them a chance to acknowledge the great work they are doing and to hear new ideas from other participants and yourself. </a:t>
            </a:r>
          </a:p>
          <a:p>
            <a:pPr eaLnBrk="1" hangingPunct="1">
              <a:lnSpc>
                <a:spcPct val="90000"/>
              </a:lnSpc>
              <a:spcBef>
                <a:spcPct val="0"/>
              </a:spcBef>
            </a:pPr>
            <a:endParaRPr lang="en-US" sz="1100" b="1" smtClean="0">
              <a:latin typeface="Arial" pitchFamily="34" charset="0"/>
            </a:endParaRPr>
          </a:p>
          <a:p>
            <a:pPr eaLnBrk="1" hangingPunct="1">
              <a:lnSpc>
                <a:spcPct val="90000"/>
              </a:lnSpc>
            </a:pPr>
            <a:r>
              <a:rPr lang="en-US" sz="1100" b="1" smtClean="0">
                <a:latin typeface="Arial" pitchFamily="34" charset="0"/>
              </a:rPr>
              <a:t>Have them talk in pairs or small groups, jot down their ideas, and then report out. You could have one piece of large chart paper for each area, OR just have each group share 2 of their favorite ideas, etc.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There are many variations of all of the activities. When you are making decisions about how to do an activity take into consideration how much time you have, the understanding level of your participants (you may be aware that your group REALLY needs to spend time on a certain topic), and the engagement of your participants in the topic at hand. </a:t>
            </a:r>
          </a:p>
          <a:p>
            <a:pPr eaLnBrk="1" hangingPunct="1">
              <a:lnSpc>
                <a:spcPct val="90000"/>
              </a:lnSpc>
            </a:pPr>
            <a:endParaRPr lang="en-US" sz="1100" b="1" smtClean="0">
              <a:latin typeface="Arial" pitchFamily="34" charset="0"/>
            </a:endParaRPr>
          </a:p>
          <a:p>
            <a:pPr eaLnBrk="1" hangingPunct="1">
              <a:lnSpc>
                <a:spcPct val="90000"/>
              </a:lnSpc>
            </a:pPr>
            <a:r>
              <a:rPr lang="en-US" sz="1100" b="1" smtClean="0">
                <a:latin typeface="Arial" pitchFamily="34" charset="0"/>
              </a:rPr>
              <a:t>Return to this activity or the wall charts at the end of the day--- do participants have more ideas/strategies to add to the list? </a:t>
            </a:r>
          </a:p>
        </p:txBody>
      </p:sp>
      <p:sp>
        <p:nvSpPr>
          <p:cNvPr id="80900" name="Slide Number Placeholder 3"/>
          <p:cNvSpPr>
            <a:spLocks noGrp="1"/>
          </p:cNvSpPr>
          <p:nvPr>
            <p:ph type="sldNum" sz="quarter" idx="5"/>
          </p:nvPr>
        </p:nvSpPr>
        <p:spPr bwMode="auto">
          <a:noFill/>
          <a:ln>
            <a:miter lim="800000"/>
            <a:headEnd/>
            <a:tailEnd/>
          </a:ln>
        </p:spPr>
        <p:txBody>
          <a:bodyPr/>
          <a:lstStyle/>
          <a:p>
            <a:fld id="{376A2BC8-6141-45AD-BDC5-ECBB0960B894}" type="slidenum">
              <a:rPr lang="en-US" smtClean="0">
                <a:latin typeface="Arial" pitchFamily="34" charset="0"/>
              </a:rPr>
              <a:pPr/>
              <a:t>8</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Slide Number Placeholder 3"/>
          <p:cNvSpPr>
            <a:spLocks noGrp="1"/>
          </p:cNvSpPr>
          <p:nvPr>
            <p:ph type="sldNum" sz="quarter" idx="5"/>
          </p:nvPr>
        </p:nvSpPr>
        <p:spPr bwMode="auto">
          <a:noFill/>
          <a:ln>
            <a:miter lim="800000"/>
            <a:headEnd/>
            <a:tailEnd/>
          </a:ln>
        </p:spPr>
        <p:txBody>
          <a:bodyPr/>
          <a:lstStyle/>
          <a:p>
            <a:fld id="{BE98CBFB-D0A0-4F21-A0C1-2D511D17E5B9}" type="slidenum">
              <a:rPr lang="en-US" smtClean="0">
                <a:latin typeface="Arial" pitchFamily="34" charset="0"/>
              </a:rPr>
              <a:pPr/>
              <a:t>9</a:t>
            </a:fld>
            <a:endParaRPr lang="en-US" smtClean="0">
              <a:latin typeface="Arial" pitchFamily="34" charset="0"/>
            </a:endParaRPr>
          </a:p>
        </p:txBody>
      </p:sp>
      <p:sp>
        <p:nvSpPr>
          <p:cNvPr id="81924" name="Notes Placeholder 4"/>
          <p:cNvSpPr>
            <a:spLocks noGrp="1"/>
          </p:cNvSpPr>
          <p:nvPr/>
        </p:nvSpPr>
        <p:spPr bwMode="auto">
          <a:xfrm>
            <a:off x="685800" y="4343400"/>
            <a:ext cx="5486400" cy="4114800"/>
          </a:xfrm>
          <a:prstGeom prst="rect">
            <a:avLst/>
          </a:prstGeom>
          <a:noFill/>
          <a:ln w="9525">
            <a:noFill/>
            <a:miter lim="800000"/>
            <a:headEnd/>
            <a:tailEnd/>
          </a:ln>
        </p:spPr>
        <p:txBody>
          <a:bodyPr lIns="91431" tIns="45716" rIns="91431" bIns="45716"/>
          <a:lstStyle/>
          <a:p>
            <a:pPr>
              <a:spcBef>
                <a:spcPct val="30000"/>
              </a:spcBef>
            </a:pPr>
            <a:endParaRPr lang="en-US" sz="1200"/>
          </a:p>
        </p:txBody>
      </p:sp>
      <p:sp>
        <p:nvSpPr>
          <p:cNvPr id="81925"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b="1" smtClean="0">
                <a:latin typeface="Arial" pitchFamily="34" charset="0"/>
              </a:rPr>
              <a:t>Refer participants to Handout IT1.7 where all of the social and emotional milestones for children ages birth to three are listed. Point out a few highlights related to each of the main areas listed. For example, you may want to point out that through our relationships with young children often form attachment and trust (first column). When children have positive attachment relationships, children develop a sense of self-awareness and identity (second column) and are more likely to explore their environment and develop independence (third column). In other words, all of these areas are linked. All of these skills, especially the third column (exploration autonomy/independence) are critical to later success in school and life. </a:t>
            </a:r>
          </a:p>
          <a:p>
            <a:r>
              <a:rPr lang="en-US" b="1" smtClean="0">
                <a:latin typeface="Arial" pitchFamily="34" charset="0"/>
              </a:rPr>
              <a:t>To help participants think about what this actually looks like in their setting, ask them to pair up with another person (preferably someone they don</a:t>
            </a:r>
            <a:r>
              <a:rPr lang="en-US" altLang="en-US" b="1" smtClean="0">
                <a:latin typeface="Arial" pitchFamily="34" charset="0"/>
              </a:rPr>
              <a:t>’</a:t>
            </a:r>
            <a:r>
              <a:rPr lang="en-US" b="1" smtClean="0">
                <a:latin typeface="Arial" pitchFamily="34" charset="0"/>
              </a:rPr>
              <a:t>t know) and talk about what this looks like in </a:t>
            </a:r>
            <a:r>
              <a:rPr lang="en-US" altLang="en-US" b="1" smtClean="0">
                <a:latin typeface="Arial" pitchFamily="34" charset="0"/>
              </a:rPr>
              <a:t>“</a:t>
            </a:r>
            <a:r>
              <a:rPr lang="en-US" b="1" smtClean="0">
                <a:latin typeface="Arial" pitchFamily="34" charset="0"/>
              </a:rPr>
              <a:t>real life.</a:t>
            </a:r>
            <a:r>
              <a:rPr lang="en-US" altLang="en-US" b="1" smtClean="0">
                <a:latin typeface="Arial" pitchFamily="34" charset="0"/>
              </a:rPr>
              <a:t>”</a:t>
            </a:r>
            <a:r>
              <a:rPr lang="en-US" b="1" smtClean="0">
                <a:latin typeface="Arial" pitchFamily="34" charset="0"/>
              </a:rPr>
              <a:t> You may choose to have them pair with a person to talk about a specific age group (i.e., birth to 15 months; 12 months to 2 ½ years, etc) or one of the topics (i.e., attachment; self awareness; exploration).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20768D-F429-47E6-8297-E267998B9663}" type="datetimeFigureOut">
              <a:rPr lang="en-US"/>
              <a:pPr>
                <a:defRPr/>
              </a:pPr>
              <a:t>4/5/12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CFCE36-4415-41CD-90CC-D6F5780BE6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C27B29-CED6-4BA2-9EB7-A075C772029B}" type="datetimeFigureOut">
              <a:rPr lang="en-US"/>
              <a:pPr>
                <a:defRPr/>
              </a:pPr>
              <a:t>4/5/12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A74BD4-A481-4995-866D-6A179159CB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52600"/>
            <a:ext cx="6019800" cy="4373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D5FA70-F9EE-4821-A1E8-D9F63ECADB71}" type="datetimeFigureOut">
              <a:rPr lang="en-US"/>
              <a:pPr>
                <a:defRPr/>
              </a:pPr>
              <a:t>4/5/12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AEC9AA-D0C5-447D-BD8A-E772E8A35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52400"/>
            <a:ext cx="80772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1A1903-F54B-440E-9AF0-50683F030D7F}" type="datetimeFigureOut">
              <a:rPr lang="en-US"/>
              <a:pPr>
                <a:defRPr/>
              </a:pPr>
              <a:t>4/5/12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E686C2-BD7D-401A-B0EE-2B8BF7272DD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8EC0B-13BA-453A-A6F9-7FBAC0149714}" type="datetimeFigureOut">
              <a:rPr lang="en-US"/>
              <a:pPr>
                <a:defRPr/>
              </a:pPr>
              <a:t>4/5/12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6DD02E-C69C-496B-AD37-FC34B536FA2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CE9901-68A6-4C9D-9842-11C900AE34B2}" type="datetimeFigureOut">
              <a:rPr lang="en-US"/>
              <a:pPr>
                <a:defRPr/>
              </a:pPr>
              <a:t>4/5/12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325C51-C23E-4480-B8A0-DE0952A5B43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558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19400"/>
            <a:ext cx="4040188"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2558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19400"/>
            <a:ext cx="4041775" cy="3306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FE5AD2B-BE95-4E0B-8863-97F5818CD015}" type="datetimeFigureOut">
              <a:rPr lang="en-US"/>
              <a:pPr>
                <a:defRPr/>
              </a:pPr>
              <a:t>4/5/12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BB274C-CEC8-4C46-9B6C-633FB18296B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4B4760-DD5C-42D1-943E-985A0D4C0D3B}" type="datetimeFigureOut">
              <a:rPr lang="en-US"/>
              <a:pPr>
                <a:defRPr/>
              </a:pPr>
              <a:t>4/5/12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3C3692-230B-46B8-802E-8B012DA42B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0016E7-EBD5-48AA-AE2E-02BE7699E456}" type="datetimeFigureOut">
              <a:rPr lang="en-US"/>
              <a:pPr>
                <a:defRPr/>
              </a:pPr>
              <a:t>4/5/12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20B183-F6C7-4B7B-86D0-20982AFD167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3008313" cy="8572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667000"/>
            <a:ext cx="3008313" cy="3459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4534A8-BEAB-44ED-BB54-1408C5032B01}" type="datetimeFigureOut">
              <a:rPr lang="en-US"/>
              <a:pPr>
                <a:defRPr/>
              </a:pPr>
              <a:t>4/5/12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1EEA73-D8F7-40C2-B2BA-30343BF50E6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33400"/>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752599"/>
            <a:ext cx="5486400" cy="33528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791200"/>
            <a:ext cx="54864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A21670-C3AC-4E09-BE10-F07B4AA69921}" type="datetimeFigureOut">
              <a:rPr lang="en-US"/>
              <a:pPr>
                <a:defRPr/>
              </a:pPr>
              <a:t>4/5/12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42F680-1365-4412-B940-07CF318015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4" descr="DOD USDA Footer.jpg"/>
          <p:cNvPicPr>
            <a:picLocks noChangeAspect="1"/>
          </p:cNvPicPr>
          <p:nvPr/>
        </p:nvPicPr>
        <p:blipFill>
          <a:blip r:embed="rId15" cstate="print"/>
          <a:srcRect/>
          <a:stretch>
            <a:fillRect/>
          </a:stretch>
        </p:blipFill>
        <p:spPr bwMode="auto">
          <a:xfrm>
            <a:off x="0" y="0"/>
            <a:ext cx="9144000" cy="835025"/>
          </a:xfrm>
          <a:prstGeom prst="rect">
            <a:avLst/>
          </a:prstGeom>
          <a:noFill/>
          <a:ln w="9525">
            <a:noFill/>
            <a:miter lim="800000"/>
            <a:headEnd/>
            <a:tailEnd/>
          </a:ln>
        </p:spPr>
      </p:pic>
      <p:sp>
        <p:nvSpPr>
          <p:cNvPr id="1027" name="Text Placeholder 2"/>
          <p:cNvSpPr>
            <a:spLocks noGrp="1"/>
          </p:cNvSpPr>
          <p:nvPr>
            <p:ph type="body" idx="1"/>
          </p:nvPr>
        </p:nvSpPr>
        <p:spPr bwMode="auto">
          <a:xfrm>
            <a:off x="457200" y="1600200"/>
            <a:ext cx="8229600" cy="315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itle Placeholder 1"/>
          <p:cNvSpPr>
            <a:spLocks noGrp="1"/>
          </p:cNvSpPr>
          <p:nvPr>
            <p:ph type="title"/>
          </p:nvPr>
        </p:nvSpPr>
        <p:spPr bwMode="auto">
          <a:xfrm>
            <a:off x="457200" y="230188"/>
            <a:ext cx="8229600" cy="10652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457200" y="49085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09E103DD-2C15-41B5-B184-30ECA448CFD6}" type="datetimeFigureOut">
              <a:rPr lang="en-US"/>
              <a:pPr>
                <a:defRPr/>
              </a:pPr>
              <a:t>4/5/12</a:t>
            </a:fld>
            <a:endParaRPr lang="en-US"/>
          </a:p>
        </p:txBody>
      </p:sp>
      <p:sp>
        <p:nvSpPr>
          <p:cNvPr id="5" name="Footer Placeholder 4"/>
          <p:cNvSpPr>
            <a:spLocks noGrp="1"/>
          </p:cNvSpPr>
          <p:nvPr>
            <p:ph type="ftr" sz="quarter" idx="3"/>
          </p:nvPr>
        </p:nvSpPr>
        <p:spPr>
          <a:xfrm>
            <a:off x="3124200" y="49085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9085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E8A2CB6-757C-40E4-9384-C7BA00F8FFEA}" type="slidenum">
              <a:rPr lang="en-US"/>
              <a:pPr>
                <a:defRPr/>
              </a:pPr>
              <a:t>‹#›</a:t>
            </a:fld>
            <a:endParaRPr lang="en-US"/>
          </a:p>
        </p:txBody>
      </p:sp>
      <p:pic>
        <p:nvPicPr>
          <p:cNvPr id="1032" name="Picture 15" descr="Current-DOD-USDA-Header.jpg"/>
          <p:cNvPicPr>
            <a:picLocks noChangeAspect="1"/>
          </p:cNvPicPr>
          <p:nvPr userDrawn="1"/>
        </p:nvPicPr>
        <p:blipFill>
          <a:blip r:embed="rId16" cstate="print"/>
          <a:srcRect b="20911"/>
          <a:stretch>
            <a:fillRect/>
          </a:stretch>
        </p:blipFill>
        <p:spPr bwMode="auto">
          <a:xfrm>
            <a:off x="0" y="5181600"/>
            <a:ext cx="9144000" cy="1752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5.xml"/><Relationship Id="rId5" Type="http://schemas.openxmlformats.org/officeDocument/2006/relationships/image" Target="../media/image10.png"/><Relationship Id="rId1" Type="http://schemas.microsoft.com/office/2007/relationships/media" Target="file://localhost/Users/tdurden/Dropbox/rock%20solid%20foundations/Rock%20Solid%20Foundations%20Building%20Positive%20Relationships/1-1.mpg" TargetMode="External"/><Relationship Id="rId2" Type="http://schemas.openxmlformats.org/officeDocument/2006/relationships/video" Target="file://localhost/Users/tdurden/Dropbox/rock%20solid%20foundations/Rock%20Solid%20Foundations%20Building%20Positive%20Relationships/1-1.m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17.wmf"/><Relationship Id="rId6" Type="http://schemas.openxmlformats.org/officeDocument/2006/relationships/image" Target="../media/image18.png"/><Relationship Id="rId1" Type="http://schemas.microsoft.com/office/2007/relationships/media" Target="file://localhost/Users/tdurden/Dropbox/rock%20solid%20foundations/Rock%20Solid%20Foundations%20Building%20Positive%20Relationships/1-4.mpg" TargetMode="External"/><Relationship Id="rId2" Type="http://schemas.openxmlformats.org/officeDocument/2006/relationships/video" Target="file://localhost/Users/tdurden/Dropbox/rock%20solid%20foundations/Rock%20Solid%20Foundations%20Building%20Positive%20Relationships/1-4.mp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17.wmf"/><Relationship Id="rId6" Type="http://schemas.openxmlformats.org/officeDocument/2006/relationships/image" Target="../media/image20.png"/><Relationship Id="rId1" Type="http://schemas.microsoft.com/office/2007/relationships/media" Target="file://localhost/Users/tdurden/Dropbox/rock%20solid%20foundations/Rock%20Solid%20Foundations%20Building%20Positive%20Relationships/V1_1.mpeg" TargetMode="External"/><Relationship Id="rId2" Type="http://schemas.openxmlformats.org/officeDocument/2006/relationships/video" Target="file://localhost/Users/tdurden/Dropbox/rock%20solid%20foundations/Rock%20Solid%20Foundations%20Building%20Positive%20Relationships/V1_1.mpe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5.jpeg"/><Relationship Id="rId6" Type="http://schemas.openxmlformats.org/officeDocument/2006/relationships/image" Target="../media/image6.png"/><Relationship Id="rId1" Type="http://schemas.microsoft.com/office/2007/relationships/media" Target="../media/media1.wmv"/><Relationship Id="rId2" Type="http://schemas.openxmlformats.org/officeDocument/2006/relationships/video" Target="../media/media1.wm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6.xml"/><Relationship Id="rId5" Type="http://schemas.openxmlformats.org/officeDocument/2006/relationships/image" Target="../media/image37.jpeg"/><Relationship Id="rId6" Type="http://schemas.openxmlformats.org/officeDocument/2006/relationships/image" Target="../media/image17.wmf"/><Relationship Id="rId1" Type="http://schemas.microsoft.com/office/2007/relationships/media" Target="file:///C:\Documents%20and%20Settings\griffiak\Desktop\Mod%201\1-2.mpg" TargetMode="External"/><Relationship Id="rId2" Type="http://schemas.openxmlformats.org/officeDocument/2006/relationships/video" Target="file:///C:\Documents%20and%20Settings\griffiak\Desktop\Mod%201\1-2.mp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8.xml"/><Relationship Id="rId5" Type="http://schemas.openxmlformats.org/officeDocument/2006/relationships/image" Target="../media/image38.jpeg"/><Relationship Id="rId6" Type="http://schemas.openxmlformats.org/officeDocument/2006/relationships/image" Target="../media/image17.wmf"/><Relationship Id="rId1" Type="http://schemas.microsoft.com/office/2007/relationships/media" Target="file:///C:\Documents%20and%20Settings\griffiak\Desktop\Mod%201\1-3.mpg" TargetMode="External"/><Relationship Id="rId2" Type="http://schemas.openxmlformats.org/officeDocument/2006/relationships/video" Target="file:///C:\Documents%20and%20Settings\griffiak\Desktop\Mod%201\1-3.mp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microsoft.com/office/2007/relationships/media" Target="file://localhost/Users/tdurden/Dropbox/rock%20solid%20foundations/Rock%20Solid%20Foundations%20Building%20Positive%20Relationships/2-6.mpeg" TargetMode="External"/><Relationship Id="rId4" Type="http://schemas.openxmlformats.org/officeDocument/2006/relationships/video" Target="file://localhost/Users/tdurden/Dropbox/rock%20solid%20foundations/Rock%20Solid%20Foundations%20Building%20Positive%20Relationships/2-6.mpeg" TargetMode="External"/><Relationship Id="rId5" Type="http://schemas.openxmlformats.org/officeDocument/2006/relationships/slideLayout" Target="../slideLayouts/slideLayout1.xml"/><Relationship Id="rId6" Type="http://schemas.openxmlformats.org/officeDocument/2006/relationships/notesSlide" Target="../notesSlides/notesSlide56.xml"/><Relationship Id="rId7" Type="http://schemas.openxmlformats.org/officeDocument/2006/relationships/image" Target="../media/image46.png"/><Relationship Id="rId8" Type="http://schemas.openxmlformats.org/officeDocument/2006/relationships/image" Target="../media/image47.png"/><Relationship Id="rId1" Type="http://schemas.microsoft.com/office/2007/relationships/media" Target="file://localhost/Users/tdurden/Dropbox/rock%20solid%20foundations/Infant%202-6-1.m4v" TargetMode="External"/><Relationship Id="rId2" Type="http://schemas.openxmlformats.org/officeDocument/2006/relationships/video" Target="file://localhost/Users/tdurden/Dropbox/rock%20solid%20foundations/Infant%202-6-1.m4v"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57.xml"/><Relationship Id="rId5" Type="http://schemas.openxmlformats.org/officeDocument/2006/relationships/image" Target="../media/image17.wmf"/><Relationship Id="rId6" Type="http://schemas.openxmlformats.org/officeDocument/2006/relationships/image" Target="../media/image48.png"/><Relationship Id="rId1" Type="http://schemas.microsoft.com/office/2007/relationships/media" Target="file://localhost/Users/tdurden/Dropbox/rock%20solid%20foundations/Rock%20Solid%20Foundations%20Building%20Positive%20Relationships/1-5.mpeg" TargetMode="External"/><Relationship Id="rId2" Type="http://schemas.openxmlformats.org/officeDocument/2006/relationships/video" Target="file://localhost/Users/tdurden/Dropbox/rock%20solid%20foundations/Rock%20Solid%20Foundations%20Building%20Positive%20Relationships/1-5.mpe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hyperlink" Target="http://www.extension.unl.edu/web/child/cyttap" TargetMode="External"/><Relationship Id="rId4" Type="http://schemas.openxmlformats.org/officeDocument/2006/relationships/hyperlink" Target="http://betterkidcare.psu.edu/" TargetMode="External"/><Relationship Id="rId5" Type="http://schemas.openxmlformats.org/officeDocument/2006/relationships/hyperlink" Target="http://csefel.vanderbilt.edu/" TargetMode="External"/><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5"/>
          <p:cNvSpPr>
            <a:spLocks noGrp="1" noChangeArrowheads="1"/>
          </p:cNvSpPr>
          <p:nvPr>
            <p:ph type="title"/>
          </p:nvPr>
        </p:nvSpPr>
        <p:spPr>
          <a:xfrm>
            <a:off x="1054100" y="2419350"/>
            <a:ext cx="7391400" cy="1828800"/>
          </a:xfrm>
        </p:spPr>
        <p:txBody>
          <a:bodyPr rtlCol="0">
            <a:normAutofit fontScale="90000"/>
          </a:bodyPr>
          <a:lstStyle/>
          <a:p>
            <a:pPr eaLnBrk="1" fontAlgn="auto" hangingPunct="1">
              <a:spcAft>
                <a:spcPts val="0"/>
              </a:spcAft>
              <a:defRPr/>
            </a:pPr>
            <a:r>
              <a:rPr lang="en-US" sz="3600" b="1" i="1" dirty="0" smtClean="0">
                <a:solidFill>
                  <a:schemeClr val="accent2"/>
                </a:solidFill>
                <a:ea typeface="+mj-ea"/>
                <a:cs typeface="+mj-cs"/>
              </a:rPr>
              <a:t>Rock Solid Foundations: Promoting the Social &amp; Emotional Competence of </a:t>
            </a:r>
            <a:br>
              <a:rPr lang="en-US" sz="3600" b="1" i="1" dirty="0" smtClean="0">
                <a:solidFill>
                  <a:schemeClr val="accent2"/>
                </a:solidFill>
                <a:ea typeface="+mj-ea"/>
                <a:cs typeface="+mj-cs"/>
              </a:rPr>
            </a:br>
            <a:r>
              <a:rPr lang="en-US" sz="3600" b="1" i="1" dirty="0" smtClean="0">
                <a:solidFill>
                  <a:schemeClr val="accent2"/>
                </a:solidFill>
                <a:ea typeface="+mj-ea"/>
                <a:cs typeface="+mj-cs"/>
              </a:rPr>
              <a:t>Young </a:t>
            </a:r>
            <a:r>
              <a:rPr lang="en-US" sz="3600" b="1" i="1" dirty="0" smtClean="0">
                <a:solidFill>
                  <a:schemeClr val="accent2"/>
                </a:solidFill>
                <a:ea typeface="+mj-ea"/>
                <a:cs typeface="+mj-cs"/>
              </a:rPr>
              <a:t>Children</a:t>
            </a:r>
            <a:br>
              <a:rPr lang="en-US" sz="3600" b="1" i="1" dirty="0" smtClean="0">
                <a:solidFill>
                  <a:schemeClr val="accent2"/>
                </a:solidFill>
                <a:ea typeface="+mj-ea"/>
                <a:cs typeface="+mj-cs"/>
              </a:rPr>
            </a:br>
            <a:r>
              <a:rPr lang="en-US" sz="3600" b="1" i="1" dirty="0" smtClean="0">
                <a:solidFill>
                  <a:schemeClr val="accent2"/>
                </a:solidFill>
                <a:ea typeface="+mj-ea"/>
                <a:cs typeface="+mj-cs"/>
              </a:rPr>
              <a:t>Building Positive Relationships</a:t>
            </a:r>
            <a:endParaRPr lang="en-US" sz="3600" b="1" i="1" dirty="0" smtClean="0">
              <a:solidFill>
                <a:schemeClr val="accent2"/>
              </a:solidFill>
              <a:ea typeface="+mj-ea"/>
              <a:cs typeface="+mj-cs"/>
            </a:endParaRPr>
          </a:p>
        </p:txBody>
      </p:sp>
      <p:sp>
        <p:nvSpPr>
          <p:cNvPr id="4099" name="Rectangle 6"/>
          <p:cNvSpPr>
            <a:spLocks noGrp="1" noChangeArrowheads="1"/>
          </p:cNvSpPr>
          <p:nvPr>
            <p:ph type="body" idx="1"/>
          </p:nvPr>
        </p:nvSpPr>
        <p:spPr>
          <a:xfrm>
            <a:off x="-3521075" y="1676400"/>
            <a:ext cx="6630988" cy="5029200"/>
          </a:xfrm>
        </p:spPr>
        <p:txBody>
          <a:bodyPr/>
          <a:lstStyle/>
          <a:p>
            <a:pPr eaLnBrk="1" hangingPunct="1">
              <a:buFontTx/>
              <a:buNone/>
            </a:pPr>
            <a:r>
              <a:rPr lang="en-US" b="1" i="1" smtClean="0">
                <a:solidFill>
                  <a:schemeClr val="accent2"/>
                </a:solidFill>
              </a:rPr>
              <a:t>   </a:t>
            </a:r>
          </a:p>
        </p:txBody>
      </p:sp>
      <p:pic>
        <p:nvPicPr>
          <p:cNvPr id="4100" name="Picture 4" descr="CSEFEL_Pics"/>
          <p:cNvPicPr>
            <a:picLocks noChangeAspect="1" noChangeArrowheads="1"/>
          </p:cNvPicPr>
          <p:nvPr/>
        </p:nvPicPr>
        <p:blipFill>
          <a:blip r:embed="rId3" cstate="print"/>
          <a:srcRect l="24461" t="978" r="24080" b="78406"/>
          <a:stretch>
            <a:fillRect/>
          </a:stretch>
        </p:blipFill>
        <p:spPr bwMode="auto">
          <a:xfrm>
            <a:off x="2206625" y="195263"/>
            <a:ext cx="4706938" cy="14144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p:cNvSpPr>
          <p:nvPr/>
        </p:nvSpPr>
        <p:spPr bwMode="auto">
          <a:xfrm>
            <a:off x="609600" y="381000"/>
            <a:ext cx="8077200" cy="838200"/>
          </a:xfrm>
          <a:prstGeom prst="rect">
            <a:avLst/>
          </a:prstGeom>
          <a:noFill/>
          <a:ln w="9525">
            <a:noFill/>
            <a:miter lim="800000"/>
            <a:headEnd/>
            <a:tailEnd/>
          </a:ln>
        </p:spPr>
        <p:txBody>
          <a:bodyPr anchor="ctr"/>
          <a:lstStyle/>
          <a:p>
            <a:pPr algn="ctr"/>
            <a:r>
              <a:rPr lang="en-US">
                <a:solidFill>
                  <a:schemeClr val="tx2"/>
                </a:solidFill>
              </a:rPr>
              <a:t>The Developmental Continuum from 12 months </a:t>
            </a:r>
            <a:br>
              <a:rPr lang="en-US">
                <a:solidFill>
                  <a:schemeClr val="tx2"/>
                </a:solidFill>
              </a:rPr>
            </a:br>
            <a:r>
              <a:rPr lang="en-US">
                <a:solidFill>
                  <a:schemeClr val="tx2"/>
                </a:solidFill>
              </a:rPr>
              <a:t>to 2 ½ years: Social and Emotional Indicators (cont</a:t>
            </a:r>
            <a:r>
              <a:rPr lang="en-US" altLang="en-US">
                <a:solidFill>
                  <a:schemeClr val="tx2"/>
                </a:solidFill>
              </a:rPr>
              <a:t>’</a:t>
            </a:r>
            <a:r>
              <a:rPr lang="en-US">
                <a:solidFill>
                  <a:schemeClr val="tx2"/>
                </a:solidFill>
              </a:rPr>
              <a:t>d)</a:t>
            </a:r>
          </a:p>
        </p:txBody>
      </p:sp>
      <p:graphicFrame>
        <p:nvGraphicFramePr>
          <p:cNvPr id="27671" name="Group 23"/>
          <p:cNvGraphicFramePr>
            <a:graphicFrameLocks noGrp="1"/>
          </p:cNvGraphicFramePr>
          <p:nvPr/>
        </p:nvGraphicFramePr>
        <p:xfrm>
          <a:off x="0" y="1295400"/>
          <a:ext cx="9144000" cy="6019800"/>
        </p:xfrm>
        <a:graphic>
          <a:graphicData uri="http://schemas.openxmlformats.org/drawingml/2006/table">
            <a:tbl>
              <a:tblPr/>
              <a:tblGrid>
                <a:gridCol w="1412875"/>
                <a:gridCol w="2578100"/>
                <a:gridCol w="2270125"/>
                <a:gridCol w="2882900"/>
              </a:tblGrid>
              <a:tr h="109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Age Range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ＭＳ Ｐゴシック" pitchFamily="1" charset="-128"/>
                          <a:cs typeface="Arial" pitchFamily="34" charset="0"/>
                        </a:rPr>
                        <a:t>Attachment Trust/Security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ＭＳ Ｐゴシック" pitchFamily="1" charset="-128"/>
                          <a:cs typeface="Arial" pitchFamily="34" charset="0"/>
                        </a:rPr>
                        <a:t>Self-Awareness/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ＭＳ Ｐゴシック" pitchFamily="1" charset="-128"/>
                          <a:cs typeface="Arial" pitchFamily="34" charset="0"/>
                        </a:rPr>
                        <a:t>Identity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ＭＳ Ｐゴシック" pitchFamily="1" charset="-128"/>
                          <a:cs typeface="Arial" pitchFamily="34"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Arial" pitchFamily="34" charset="0"/>
                        <a:ea typeface="ＭＳ Ｐゴシック" pitchFamily="1"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28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Toddler (12 mos. to 2 1/2 years)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Relates to others by exploring things with them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Pulls up, stands holding furniture, then walks alone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Goes through a phase of clinging to primary caregiver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Experiences periods of intense feelings when separating or reuniting with a parent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Sees others as a barrier to immediate gratification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1" i="0" u="none" strike="noStrike" cap="none" normalizeH="0" baseline="0" dirty="0" smtClean="0">
                        <a:ln>
                          <a:noFill/>
                        </a:ln>
                        <a:solidFill>
                          <a:srgbClr val="000000"/>
                        </a:solidFill>
                        <a:effectLst/>
                        <a:latin typeface="Arial" pitchFamily="34" charset="0"/>
                        <a:ea typeface="ＭＳ Ｐゴシック" pitchFamily="1" charset="-128"/>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Knows can make things happen but is not sure of responsibility for actions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Becomes bossy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Uses the words me, you,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and I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Says "No" to adults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Explores everything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Is sensitive to others' judging behavior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Keeps looking for a toy that is hidden from view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Understands many more words than can say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Has wide mood swings (for example, from stubborn to cooperative)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Wants to do things by self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3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00948">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Adapted with permission from J. Ronald </a:t>
                      </a:r>
                      <a:r>
                        <a:rPr kumimoji="0" lang="en-US" sz="1000" b="0" i="1" u="none" strike="noStrike" cap="none" normalizeH="0" baseline="0" dirty="0" err="1" smtClean="0">
                          <a:ln>
                            <a:noFill/>
                          </a:ln>
                          <a:solidFill>
                            <a:srgbClr val="000000"/>
                          </a:solidFill>
                          <a:effectLst/>
                          <a:latin typeface="Arial" pitchFamily="34" charset="0"/>
                          <a:ea typeface="ＭＳ Ｐゴシック" pitchFamily="1" charset="-128"/>
                          <a:cs typeface="Arial" pitchFamily="34" charset="0"/>
                        </a:rPr>
                        <a:t>Lally</a:t>
                      </a:r>
                      <a:r>
                        <a:rPr kumimoji="0" lang="en-US" sz="1000" b="0" i="1"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 Abbey Griffin, et al., Caring for Infants and Toddlers in Groups: Developmentally Appropriate Practice (Washington, DC: ZERO TO THREE/The National Center, 1995), pp. 78-79.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334" name="Slide Number Placeholder 4"/>
          <p:cNvSpPr>
            <a:spLocks noGrp="1"/>
          </p:cNvSpPr>
          <p:nvPr>
            <p:ph type="sldNum" sz="quarter" idx="12"/>
          </p:nvPr>
        </p:nvSpPr>
        <p:spPr bwMode="auto">
          <a:xfrm>
            <a:off x="6705600" y="6172200"/>
            <a:ext cx="2133600" cy="365125"/>
          </a:xfrm>
          <a:noFill/>
          <a:ln>
            <a:miter lim="800000"/>
            <a:headEnd/>
            <a:tailEnd/>
          </a:ln>
        </p:spPr>
        <p:txBody>
          <a:bodyPr/>
          <a:lstStyle/>
          <a:p>
            <a:fld id="{E4E99307-4194-4749-AB48-11F1F3BA3507}" type="slidenum">
              <a:rPr lang="en-US" smtClean="0"/>
              <a:pPr/>
              <a:t>10</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p:cNvSpPr>
          <p:nvPr/>
        </p:nvSpPr>
        <p:spPr bwMode="auto">
          <a:xfrm>
            <a:off x="685800" y="304800"/>
            <a:ext cx="7772400" cy="792163"/>
          </a:xfrm>
          <a:prstGeom prst="rect">
            <a:avLst/>
          </a:prstGeom>
          <a:noFill/>
          <a:ln w="9525">
            <a:noFill/>
            <a:miter lim="800000"/>
            <a:headEnd/>
            <a:tailEnd/>
          </a:ln>
        </p:spPr>
        <p:txBody>
          <a:bodyPr anchor="ctr"/>
          <a:lstStyle/>
          <a:p>
            <a:pPr algn="ctr"/>
            <a:r>
              <a:rPr lang="en-US">
                <a:solidFill>
                  <a:schemeClr val="tx2"/>
                </a:solidFill>
              </a:rPr>
              <a:t>The Developmental Continuum from Age 2 ½ - 3 ½ :</a:t>
            </a:r>
            <a:br>
              <a:rPr lang="en-US">
                <a:solidFill>
                  <a:schemeClr val="tx2"/>
                </a:solidFill>
              </a:rPr>
            </a:br>
            <a:r>
              <a:rPr lang="en-US">
                <a:solidFill>
                  <a:schemeClr val="tx2"/>
                </a:solidFill>
              </a:rPr>
              <a:t> Social and Emotional Indicators  (cont</a:t>
            </a:r>
            <a:r>
              <a:rPr lang="en-US" altLang="en-US">
                <a:solidFill>
                  <a:schemeClr val="tx2"/>
                </a:solidFill>
              </a:rPr>
              <a:t>’</a:t>
            </a:r>
            <a:r>
              <a:rPr lang="en-US">
                <a:solidFill>
                  <a:schemeClr val="tx2"/>
                </a:solidFill>
              </a:rPr>
              <a:t>d)</a:t>
            </a:r>
          </a:p>
        </p:txBody>
      </p:sp>
      <p:graphicFrame>
        <p:nvGraphicFramePr>
          <p:cNvPr id="28695" name="Group 23"/>
          <p:cNvGraphicFramePr>
            <a:graphicFrameLocks noGrp="1"/>
          </p:cNvGraphicFramePr>
          <p:nvPr/>
        </p:nvGraphicFramePr>
        <p:xfrm>
          <a:off x="0" y="1143000"/>
          <a:ext cx="9144000" cy="6246813"/>
        </p:xfrm>
        <a:graphic>
          <a:graphicData uri="http://schemas.openxmlformats.org/drawingml/2006/table">
            <a:tbl>
              <a:tblPr/>
              <a:tblGrid>
                <a:gridCol w="1412875"/>
                <a:gridCol w="2578100"/>
                <a:gridCol w="2187575"/>
                <a:gridCol w="2965450"/>
              </a:tblGrid>
              <a:tr h="955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Age 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Attachment Trust/Security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Self-Awareness/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Identity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76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cs typeface="Arial" pitchFamily="34" charset="0"/>
                        </a:rPr>
                        <a:t>Preschool  (2½ to 3½ years) </a:t>
                      </a:r>
                      <a:endParaRPr kumimoji="0" lang="en-US" sz="18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Is capable of dramatic play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Has better control over all aspects of self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Needs to practice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Needs adult coaching to get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along well with others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Shows feelings with words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and in symbolic play </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Is more aware that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have  feelings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Can plan ahead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Is capable of self-evaluation (for example, good, bad, pretty, ugly)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Tries to control self (for example, emotions and toileting)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Is learning to take turns in conversations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Knows a lot about communicating in the style of own culture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Can play well with others if the setting is right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Uses names of self and others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Can tell others about what happened that day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Has much larger vocabulary to express ideas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Shows concern for others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Classifies, labels, and sorts objects and experiences into groups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14363">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Adapted with permission from J. Ronald Lally, Abbey Griffin, et al., Caring for Infants and Toddlers in Groups: Developmentally Appropriate Practice (Washington, DC: ZERO TO THREE/The National Center, 1995), pp. 78-79.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4358" name="Slide Number Placeholder 4"/>
          <p:cNvSpPr>
            <a:spLocks noGrp="1"/>
          </p:cNvSpPr>
          <p:nvPr>
            <p:ph type="sldNum" sz="quarter" idx="12"/>
          </p:nvPr>
        </p:nvSpPr>
        <p:spPr bwMode="auto">
          <a:xfrm>
            <a:off x="6705600" y="5638800"/>
            <a:ext cx="2133600" cy="365125"/>
          </a:xfrm>
          <a:noFill/>
          <a:ln>
            <a:miter lim="800000"/>
            <a:headEnd/>
            <a:tailEnd/>
          </a:ln>
        </p:spPr>
        <p:txBody>
          <a:bodyPr/>
          <a:lstStyle/>
          <a:p>
            <a:fld id="{AE1E660A-B096-4F7C-A68A-820776FFD6A3}" type="slidenum">
              <a:rPr lang="en-US" smtClean="0"/>
              <a:pPr/>
              <a:t>11</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990600"/>
          </a:xfrm>
        </p:spPr>
        <p:txBody>
          <a:bodyPr>
            <a:normAutofit fontScale="90000"/>
          </a:bodyPr>
          <a:lstStyle/>
          <a:p>
            <a:pPr eaLnBrk="1" hangingPunct="1">
              <a:defRPr/>
            </a:pPr>
            <a:r>
              <a:rPr lang="en-US" sz="3400" dirty="0" smtClean="0">
                <a:ea typeface="ＭＳ Ｐゴシック" charset="0"/>
              </a:rPr>
              <a:t>Developmentally Appropriate Behavior </a:t>
            </a:r>
            <a:br>
              <a:rPr lang="en-US" sz="3400" dirty="0" smtClean="0">
                <a:ea typeface="ＭＳ Ｐゴシック" charset="0"/>
              </a:rPr>
            </a:br>
            <a:r>
              <a:rPr lang="en-US" sz="3400" dirty="0" smtClean="0">
                <a:ea typeface="ＭＳ Ｐゴシック" charset="0"/>
              </a:rPr>
              <a:t>for Young Children</a:t>
            </a:r>
          </a:p>
        </p:txBody>
      </p:sp>
      <p:sp>
        <p:nvSpPr>
          <p:cNvPr id="15363" name="Rectangle 3"/>
          <p:cNvSpPr>
            <a:spLocks noGrp="1" noChangeArrowheads="1"/>
          </p:cNvSpPr>
          <p:nvPr>
            <p:ph type="body" sz="half" idx="1"/>
          </p:nvPr>
        </p:nvSpPr>
        <p:spPr>
          <a:xfrm>
            <a:off x="914400" y="1066800"/>
            <a:ext cx="7239000" cy="457200"/>
          </a:xfrm>
        </p:spPr>
        <p:txBody>
          <a:bodyPr/>
          <a:lstStyle/>
          <a:p>
            <a:pPr algn="ctr" eaLnBrk="1" hangingPunct="1">
              <a:lnSpc>
                <a:spcPct val="90000"/>
              </a:lnSpc>
              <a:buFontTx/>
              <a:buNone/>
            </a:pPr>
            <a:r>
              <a:rPr lang="en-US" sz="2600" smtClean="0"/>
              <a:t>Typical Social and Emotional Development</a:t>
            </a:r>
          </a:p>
        </p:txBody>
      </p:sp>
      <p:graphicFrame>
        <p:nvGraphicFramePr>
          <p:cNvPr id="510980" name="Group 4"/>
          <p:cNvGraphicFramePr>
            <a:graphicFrameLocks noGrp="1"/>
          </p:cNvGraphicFramePr>
          <p:nvPr>
            <p:ph sz="half" idx="2"/>
          </p:nvPr>
        </p:nvGraphicFramePr>
        <p:xfrm>
          <a:off x="381000" y="1600200"/>
          <a:ext cx="8458200" cy="3505200"/>
        </p:xfrm>
        <a:graphic>
          <a:graphicData uri="http://schemas.openxmlformats.org/drawingml/2006/table">
            <a:tbl>
              <a:tblPr/>
              <a:tblGrid>
                <a:gridCol w="762000"/>
                <a:gridCol w="7696200"/>
              </a:tblGrid>
              <a:tr h="961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2.6</a:t>
                      </a:r>
                      <a:r>
                        <a:rPr kumimoji="0" lang="en-US" sz="1800" b="0"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Emotional Understanding: </a:t>
                      </a:r>
                      <a:r>
                        <a:rPr kumimoji="0" lang="en-US" sz="1800" b="0" i="0" u="none" strike="noStrike" cap="none" normalizeH="0" baseline="0" dirty="0" smtClean="0">
                          <a:ln>
                            <a:noFill/>
                          </a:ln>
                          <a:solidFill>
                            <a:schemeClr val="tx1"/>
                          </a:solidFill>
                          <a:effectLst/>
                          <a:latin typeface="Arial" charset="0"/>
                        </a:rPr>
                        <a:t>Begins to understand others and their emotions, empathy emerges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55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Social Development: </a:t>
                      </a:r>
                      <a:r>
                        <a:rPr kumimoji="0" lang="en-US" sz="1800" b="0" i="0" u="none" strike="noStrike" cap="none" normalizeH="0" baseline="0" dirty="0" smtClean="0">
                          <a:ln>
                            <a:noFill/>
                          </a:ln>
                          <a:solidFill>
                            <a:schemeClr val="tx1"/>
                          </a:solidFill>
                          <a:effectLst/>
                          <a:latin typeface="Arial" charset="0"/>
                        </a:rPr>
                        <a:t>Language development supports more interactions with others, begin to understand the absence of familiar adults</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27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Emotional Understanding: </a:t>
                      </a:r>
                      <a:r>
                        <a:rPr kumimoji="0" lang="en-US" sz="1800" b="0" i="0" u="none" strike="noStrike" cap="none" normalizeH="0" baseline="0" dirty="0" smtClean="0">
                          <a:ln>
                            <a:noFill/>
                          </a:ln>
                          <a:solidFill>
                            <a:schemeClr val="tx1"/>
                          </a:solidFill>
                          <a:effectLst/>
                          <a:latin typeface="Arial" charset="0"/>
                        </a:rPr>
                        <a:t>Understand the cause and effect of their interactions with peers and adults</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55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Social Development: </a:t>
                      </a:r>
                      <a:r>
                        <a:rPr kumimoji="0" lang="en-US" sz="1800" b="0" i="0" u="none" strike="noStrike" cap="none" normalizeH="0" baseline="0" dirty="0" smtClean="0">
                          <a:ln>
                            <a:noFill/>
                          </a:ln>
                          <a:solidFill>
                            <a:schemeClr val="tx1"/>
                          </a:solidFill>
                          <a:effectLst/>
                          <a:latin typeface="Arial" charset="0"/>
                        </a:rPr>
                        <a:t>Play is more inclusive of peers, dramatic play becomes more sophisticated</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76200"/>
            <a:ext cx="8229600" cy="990600"/>
          </a:xfrm>
        </p:spPr>
        <p:txBody>
          <a:bodyPr>
            <a:normAutofit fontScale="90000"/>
          </a:bodyPr>
          <a:lstStyle/>
          <a:p>
            <a:pPr eaLnBrk="1" hangingPunct="1">
              <a:defRPr/>
            </a:pPr>
            <a:r>
              <a:rPr lang="en-US" sz="3400" dirty="0" smtClean="0">
                <a:ea typeface="ＭＳ Ｐゴシック" charset="0"/>
              </a:rPr>
              <a:t>Developmentally Appropriate Behavior </a:t>
            </a:r>
            <a:br>
              <a:rPr lang="en-US" sz="3400" dirty="0" smtClean="0">
                <a:ea typeface="ＭＳ Ｐゴシック" charset="0"/>
              </a:rPr>
            </a:br>
            <a:r>
              <a:rPr lang="en-US" sz="3400" dirty="0" smtClean="0">
                <a:ea typeface="ＭＳ Ｐゴシック" charset="0"/>
              </a:rPr>
              <a:t>for Young Children</a:t>
            </a:r>
          </a:p>
        </p:txBody>
      </p:sp>
      <p:sp>
        <p:nvSpPr>
          <p:cNvPr id="16387" name="Rectangle 3"/>
          <p:cNvSpPr>
            <a:spLocks noGrp="1" noChangeArrowheads="1"/>
          </p:cNvSpPr>
          <p:nvPr>
            <p:ph type="body" sz="half" idx="1"/>
          </p:nvPr>
        </p:nvSpPr>
        <p:spPr>
          <a:xfrm>
            <a:off x="914400" y="1143000"/>
            <a:ext cx="7239000" cy="457200"/>
          </a:xfrm>
        </p:spPr>
        <p:txBody>
          <a:bodyPr/>
          <a:lstStyle/>
          <a:p>
            <a:pPr algn="ctr" eaLnBrk="1" hangingPunct="1">
              <a:lnSpc>
                <a:spcPct val="90000"/>
              </a:lnSpc>
              <a:buFontTx/>
              <a:buNone/>
            </a:pPr>
            <a:r>
              <a:rPr lang="en-US" sz="2600" smtClean="0"/>
              <a:t>Typical Social and Emotional Development</a:t>
            </a:r>
          </a:p>
        </p:txBody>
      </p:sp>
      <p:graphicFrame>
        <p:nvGraphicFramePr>
          <p:cNvPr id="512004" name="Group 4"/>
          <p:cNvGraphicFramePr>
            <a:graphicFrameLocks noGrp="1"/>
          </p:cNvGraphicFramePr>
          <p:nvPr>
            <p:ph sz="half" idx="2"/>
          </p:nvPr>
        </p:nvGraphicFramePr>
        <p:xfrm>
          <a:off x="381000" y="1600200"/>
          <a:ext cx="8458200" cy="3581400"/>
        </p:xfrm>
        <a:graphic>
          <a:graphicData uri="http://schemas.openxmlformats.org/drawingml/2006/table">
            <a:tbl>
              <a:tblPr/>
              <a:tblGrid>
                <a:gridCol w="762000"/>
                <a:gridCol w="7696200"/>
              </a:tblGrid>
              <a:tr h="9504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a:t>
                      </a:r>
                      <a:r>
                        <a:rPr kumimoji="0" lang="en-US" sz="1800" b="0" i="0" u="none" strike="noStrike" cap="none" normalizeH="0" baseline="0" dirty="0" smtClean="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Emotional Understanding: </a:t>
                      </a:r>
                      <a:r>
                        <a:rPr kumimoji="0" lang="en-US" sz="1800" b="0" i="0" u="none" strike="noStrike" cap="none" normalizeH="0" baseline="0" dirty="0" smtClean="0">
                          <a:ln>
                            <a:noFill/>
                          </a:ln>
                          <a:solidFill>
                            <a:schemeClr val="tx1"/>
                          </a:solidFill>
                          <a:effectLst/>
                          <a:latin typeface="Arial" charset="0"/>
                        </a:rPr>
                        <a:t>Understand the feelings and desires of others, separate from their own feelings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3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Social Development:  </a:t>
                      </a:r>
                      <a:r>
                        <a:rPr kumimoji="0" lang="en-US" sz="1800" b="0" i="0" u="none" strike="noStrike" cap="none" normalizeH="0" baseline="0" dirty="0" smtClean="0">
                          <a:ln>
                            <a:noFill/>
                          </a:ln>
                          <a:solidFill>
                            <a:schemeClr val="tx1"/>
                          </a:solidFill>
                          <a:effectLst/>
                          <a:latin typeface="Arial" charset="0"/>
                        </a:rPr>
                        <a:t>Empathy becomes reflexive, children can begin to solve problems independently</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36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AGE5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Emotional Understanding: </a:t>
                      </a:r>
                      <a:r>
                        <a:rPr kumimoji="0" lang="en-US" sz="1800" b="0" i="0" u="none" strike="noStrike" cap="none" normalizeH="0" baseline="0" dirty="0" smtClean="0">
                          <a:ln>
                            <a:noFill/>
                          </a:ln>
                          <a:solidFill>
                            <a:schemeClr val="tx1"/>
                          </a:solidFill>
                          <a:effectLst/>
                          <a:latin typeface="Arial" charset="0"/>
                        </a:rPr>
                        <a:t>Understands how to follow and break rules</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3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Social Development: </a:t>
                      </a:r>
                      <a:r>
                        <a:rPr kumimoji="0" lang="en-US" sz="1800" b="0" i="0" u="none" strike="noStrike" cap="none" normalizeH="0" baseline="0" dirty="0" smtClean="0">
                          <a:ln>
                            <a:noFill/>
                          </a:ln>
                          <a:solidFill>
                            <a:schemeClr val="tx1"/>
                          </a:solidFill>
                          <a:effectLst/>
                          <a:latin typeface="Arial" charset="0"/>
                        </a:rPr>
                        <a:t>Children can negotiate conflicts, and can respond appropriately to acts of aggression</a:t>
                      </a: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bwMode="auto">
          <a:noFill/>
          <a:ln>
            <a:miter lim="800000"/>
            <a:headEnd/>
            <a:tailEnd/>
          </a:ln>
        </p:spPr>
        <p:txBody>
          <a:bodyPr/>
          <a:lstStyle/>
          <a:p>
            <a:fld id="{D6BE6BDB-3F22-4165-BEA1-7E6A0B68D604}" type="slidenum">
              <a:rPr lang="en-US" smtClean="0">
                <a:latin typeface="Arial" pitchFamily="34" charset="0"/>
              </a:rPr>
              <a:pPr/>
              <a:t>14</a:t>
            </a:fld>
            <a:endParaRPr lang="en-US" smtClean="0">
              <a:latin typeface="Arial" pitchFamily="34" charset="0"/>
            </a:endParaRPr>
          </a:p>
        </p:txBody>
      </p:sp>
      <p:pic>
        <p:nvPicPr>
          <p:cNvPr id="17411" name="Picture 2"/>
          <p:cNvPicPr>
            <a:picLocks noChangeAspect="1" noChangeArrowheads="1"/>
          </p:cNvPicPr>
          <p:nvPr/>
        </p:nvPicPr>
        <p:blipFill>
          <a:blip r:embed="rId3" cstate="print"/>
          <a:srcRect l="3209" t="11829" r="2139"/>
          <a:stretch>
            <a:fillRect/>
          </a:stretch>
        </p:blipFill>
        <p:spPr bwMode="auto">
          <a:xfrm>
            <a:off x="4383088" y="430213"/>
            <a:ext cx="4760912" cy="4611687"/>
          </a:xfrm>
          <a:prstGeom prst="rect">
            <a:avLst/>
          </a:prstGeom>
          <a:noFill/>
          <a:ln w="9525">
            <a:noFill/>
            <a:miter lim="800000"/>
            <a:headEnd/>
            <a:tailEnd/>
          </a:ln>
        </p:spPr>
      </p:pic>
      <p:sp>
        <p:nvSpPr>
          <p:cNvPr id="17412" name="TextBox 5"/>
          <p:cNvSpPr txBox="1">
            <a:spLocks noChangeArrowheads="1"/>
          </p:cNvSpPr>
          <p:nvPr/>
        </p:nvSpPr>
        <p:spPr bwMode="auto">
          <a:xfrm>
            <a:off x="-161925" y="793750"/>
            <a:ext cx="5334000" cy="2862263"/>
          </a:xfrm>
          <a:prstGeom prst="rect">
            <a:avLst/>
          </a:prstGeom>
          <a:noFill/>
          <a:ln w="9525">
            <a:noFill/>
            <a:miter lim="800000"/>
            <a:headEnd/>
            <a:tailEnd/>
          </a:ln>
        </p:spPr>
        <p:txBody>
          <a:bodyPr>
            <a:spAutoFit/>
          </a:bodyPr>
          <a:lstStyle/>
          <a:p>
            <a:pPr algn="ctr"/>
            <a:r>
              <a:rPr lang="en-US" sz="3600" b="1" i="1"/>
              <a:t>Building on</a:t>
            </a:r>
          </a:p>
          <a:p>
            <a:pPr algn="ctr"/>
            <a:r>
              <a:rPr lang="en-US" sz="3600" b="1" i="1"/>
              <a:t>a Foundation of </a:t>
            </a:r>
          </a:p>
          <a:p>
            <a:pPr algn="ctr"/>
            <a:r>
              <a:rPr lang="en-US" sz="3600" b="1" i="1"/>
              <a:t>Positive Relationships  with Children, Families,</a:t>
            </a:r>
          </a:p>
          <a:p>
            <a:pPr algn="ctr"/>
            <a:r>
              <a:rPr lang="en-US" sz="3600" b="1" i="1"/>
              <a:t>and Colleagues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2"/>
          <p:cNvSpPr>
            <a:spLocks noGrp="1"/>
          </p:cNvSpPr>
          <p:nvPr>
            <p:ph type="sldNum" sz="quarter" idx="4294967295"/>
          </p:nvPr>
        </p:nvSpPr>
        <p:spPr bwMode="auto">
          <a:xfrm>
            <a:off x="6813550" y="6740525"/>
            <a:ext cx="2133600" cy="365125"/>
          </a:xfrm>
          <a:noFill/>
          <a:ln>
            <a:miter lim="800000"/>
            <a:headEnd/>
            <a:tailEnd/>
          </a:ln>
        </p:spPr>
        <p:txBody>
          <a:bodyPr/>
          <a:lstStyle/>
          <a:p>
            <a:fld id="{C7A95B05-A032-4E5F-82A3-B0C3FBE1089A}" type="slidenum">
              <a:rPr lang="en-US" smtClean="0"/>
              <a:pPr/>
              <a:t>15</a:t>
            </a:fld>
            <a:endParaRPr lang="en-US" smtClean="0"/>
          </a:p>
        </p:txBody>
      </p:sp>
      <p:pic>
        <p:nvPicPr>
          <p:cNvPr id="9" name="1-1.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685800" y="-76200"/>
            <a:ext cx="10505439" cy="716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685800" y="152400"/>
            <a:ext cx="7772400" cy="1219200"/>
          </a:xfrm>
        </p:spPr>
        <p:txBody>
          <a:bodyPr/>
          <a:lstStyle/>
          <a:p>
            <a:pPr eaLnBrk="1" hangingPunct="1"/>
            <a:r>
              <a:rPr lang="en-US" sz="4000" b="1" smtClean="0"/>
              <a:t>Relationships vs. Interactions</a:t>
            </a:r>
          </a:p>
        </p:txBody>
      </p:sp>
      <p:sp>
        <p:nvSpPr>
          <p:cNvPr id="17412" name="Rectangle 4"/>
          <p:cNvSpPr>
            <a:spLocks noGrp="1" noChangeArrowheads="1"/>
          </p:cNvSpPr>
          <p:nvPr>
            <p:ph idx="1"/>
          </p:nvPr>
        </p:nvSpPr>
        <p:spPr>
          <a:xfrm>
            <a:off x="381000" y="1219200"/>
            <a:ext cx="8458200" cy="3810000"/>
          </a:xfrm>
        </p:spPr>
        <p:txBody>
          <a:bodyPr>
            <a:normAutofit fontScale="40000" lnSpcReduction="20000"/>
          </a:bodyPr>
          <a:lstStyle/>
          <a:p>
            <a:pPr eaLnBrk="1" hangingPunct="1">
              <a:lnSpc>
                <a:spcPct val="90000"/>
              </a:lnSpc>
              <a:buFontTx/>
              <a:buNone/>
              <a:defRPr/>
            </a:pPr>
            <a:endParaRPr lang="en-US" sz="5800" dirty="0" smtClean="0">
              <a:ea typeface="ＭＳ Ｐゴシック" charset="0"/>
            </a:endParaRPr>
          </a:p>
          <a:p>
            <a:pPr eaLnBrk="1" hangingPunct="1">
              <a:lnSpc>
                <a:spcPct val="150000"/>
              </a:lnSpc>
              <a:buFontTx/>
              <a:buNone/>
              <a:defRPr/>
            </a:pPr>
            <a:r>
              <a:rPr lang="en-US" sz="8400" dirty="0" smtClean="0">
                <a:ea typeface="ＭＳ Ｐゴシック" charset="0"/>
              </a:rPr>
              <a:t>Define interactions</a:t>
            </a:r>
          </a:p>
          <a:p>
            <a:pPr eaLnBrk="1" hangingPunct="1">
              <a:lnSpc>
                <a:spcPct val="150000"/>
              </a:lnSpc>
              <a:buFontTx/>
              <a:buNone/>
              <a:defRPr/>
            </a:pPr>
            <a:endParaRPr lang="en-US" sz="3600" dirty="0" smtClean="0">
              <a:ea typeface="ＭＳ Ｐゴシック" charset="0"/>
            </a:endParaRPr>
          </a:p>
          <a:p>
            <a:pPr eaLnBrk="1" hangingPunct="1">
              <a:lnSpc>
                <a:spcPct val="150000"/>
              </a:lnSpc>
              <a:buFontTx/>
              <a:buNone/>
              <a:defRPr/>
            </a:pPr>
            <a:r>
              <a:rPr lang="en-US" sz="8400" dirty="0" smtClean="0">
                <a:ea typeface="ＭＳ Ｐゴシック" charset="0"/>
              </a:rPr>
              <a:t>Define relationships</a:t>
            </a:r>
          </a:p>
          <a:p>
            <a:pPr eaLnBrk="1" hangingPunct="1">
              <a:lnSpc>
                <a:spcPct val="150000"/>
              </a:lnSpc>
              <a:buFontTx/>
              <a:buNone/>
              <a:defRPr/>
            </a:pPr>
            <a:endParaRPr lang="en-US" sz="3600" dirty="0" smtClean="0">
              <a:ea typeface="ＭＳ Ｐゴシック" charset="0"/>
            </a:endParaRPr>
          </a:p>
          <a:p>
            <a:pPr eaLnBrk="1" hangingPunct="1">
              <a:lnSpc>
                <a:spcPct val="150000"/>
              </a:lnSpc>
              <a:buFontTx/>
              <a:buNone/>
              <a:defRPr/>
            </a:pPr>
            <a:r>
              <a:rPr lang="en-US" sz="8500" dirty="0" smtClean="0">
                <a:ea typeface="ＭＳ Ｐゴシック" charset="0"/>
              </a:rPr>
              <a:t>How are they different?</a:t>
            </a:r>
          </a:p>
          <a:p>
            <a:pPr eaLnBrk="1" hangingPunct="1">
              <a:lnSpc>
                <a:spcPct val="90000"/>
              </a:lnSpc>
              <a:buFont typeface="Arial" charset="0"/>
              <a:buChar char="•"/>
              <a:defRPr/>
            </a:pPr>
            <a:endParaRPr lang="en-US" dirty="0" smtClean="0">
              <a:ea typeface="ＭＳ Ｐゴシック" charset="0"/>
            </a:endParaRPr>
          </a:p>
        </p:txBody>
      </p:sp>
      <p:sp>
        <p:nvSpPr>
          <p:cNvPr id="19460" name="Slide Number Placeholder 5"/>
          <p:cNvSpPr>
            <a:spLocks noGrp="1"/>
          </p:cNvSpPr>
          <p:nvPr>
            <p:ph type="sldNum" sz="quarter" idx="12"/>
          </p:nvPr>
        </p:nvSpPr>
        <p:spPr bwMode="auto">
          <a:noFill/>
          <a:ln>
            <a:miter lim="800000"/>
            <a:headEnd/>
            <a:tailEnd/>
          </a:ln>
        </p:spPr>
        <p:txBody>
          <a:bodyPr/>
          <a:lstStyle/>
          <a:p>
            <a:fld id="{B130B011-9F30-4B69-B10F-76396076CED5}" type="slidenum">
              <a:rPr lang="en-US" smtClean="0"/>
              <a:pPr/>
              <a:t>16</a:t>
            </a:fld>
            <a:endParaRPr lang="en-US" smtClean="0"/>
          </a:p>
        </p:txBody>
      </p:sp>
      <p:pic>
        <p:nvPicPr>
          <p:cNvPr id="19461" name="Picture 5" descr="C:\Documents and Settings\aquesen\Local Settings\Temporary Internet Files\Content.IE5\O3DHKM6D\MP900227623[1].jpg"/>
          <p:cNvPicPr>
            <a:picLocks noChangeAspect="1" noChangeArrowheads="1"/>
          </p:cNvPicPr>
          <p:nvPr/>
        </p:nvPicPr>
        <p:blipFill>
          <a:blip r:embed="rId3" cstate="print"/>
          <a:srcRect/>
          <a:stretch>
            <a:fillRect/>
          </a:stretch>
        </p:blipFill>
        <p:spPr bwMode="auto">
          <a:xfrm>
            <a:off x="5257800" y="1828800"/>
            <a:ext cx="3657600" cy="27892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relationships 2"/>
          <p:cNvPicPr>
            <a:picLocks noGrp="1" noChangeAspect="1" noChangeArrowheads="1"/>
          </p:cNvPicPr>
          <p:nvPr>
            <p:ph/>
          </p:nvPr>
        </p:nvPicPr>
        <p:blipFill>
          <a:blip r:embed="rId3" cstate="print"/>
          <a:srcRect t="13924" b="6750"/>
          <a:stretch>
            <a:fillRect/>
          </a:stretch>
        </p:blipFill>
        <p:spPr>
          <a:xfrm>
            <a:off x="1676400" y="1600200"/>
            <a:ext cx="6019800" cy="3581400"/>
          </a:xfrm>
        </p:spPr>
      </p:pic>
      <p:sp>
        <p:nvSpPr>
          <p:cNvPr id="20483" name="Slide Number Placeholder 4"/>
          <p:cNvSpPr>
            <a:spLocks noGrp="1"/>
          </p:cNvSpPr>
          <p:nvPr>
            <p:ph type="sldNum" sz="quarter" idx="4294967295"/>
          </p:nvPr>
        </p:nvSpPr>
        <p:spPr bwMode="auto">
          <a:noFill/>
          <a:ln>
            <a:miter lim="800000"/>
            <a:headEnd/>
            <a:tailEnd/>
          </a:ln>
        </p:spPr>
        <p:txBody>
          <a:bodyPr/>
          <a:lstStyle/>
          <a:p>
            <a:fld id="{3B4851B0-6D76-43CB-9061-815296B6A522}" type="slidenum">
              <a:rPr lang="en-US" smtClean="0"/>
              <a:pPr/>
              <a:t>17</a:t>
            </a:fld>
            <a:endParaRPr lang="en-US" smtClean="0"/>
          </a:p>
        </p:txBody>
      </p:sp>
      <p:sp>
        <p:nvSpPr>
          <p:cNvPr id="20484" name="Title 1"/>
          <p:cNvSpPr>
            <a:spLocks noGrp="1"/>
          </p:cNvSpPr>
          <p:nvPr>
            <p:ph type="title" idx="4294967295"/>
          </p:nvPr>
        </p:nvSpPr>
        <p:spPr>
          <a:xfrm>
            <a:off x="0" y="609600"/>
            <a:ext cx="7772400" cy="1143000"/>
          </a:xfrm>
        </p:spPr>
        <p:txBody>
          <a:bodyPr/>
          <a:lstStyle/>
          <a:p>
            <a:pPr eaLnBrk="1" hangingPunct="1"/>
            <a:r>
              <a:rPr lang="en-US" sz="4000" smtClean="0"/>
              <a:t> </a:t>
            </a:r>
          </a:p>
        </p:txBody>
      </p:sp>
      <p:sp>
        <p:nvSpPr>
          <p:cNvPr id="20485" name="TextBox 4"/>
          <p:cNvSpPr txBox="1">
            <a:spLocks noChangeArrowheads="1"/>
          </p:cNvSpPr>
          <p:nvPr/>
        </p:nvSpPr>
        <p:spPr bwMode="auto">
          <a:xfrm>
            <a:off x="1295400" y="84138"/>
            <a:ext cx="6705600" cy="1570037"/>
          </a:xfrm>
          <a:prstGeom prst="rect">
            <a:avLst/>
          </a:prstGeom>
          <a:solidFill>
            <a:schemeClr val="bg1"/>
          </a:solidFill>
          <a:ln w="9525">
            <a:noFill/>
            <a:miter lim="800000"/>
            <a:headEnd/>
            <a:tailEnd/>
          </a:ln>
        </p:spPr>
        <p:txBody>
          <a:bodyPr>
            <a:spAutoFit/>
          </a:bodyPr>
          <a:lstStyle/>
          <a:p>
            <a:r>
              <a:rPr lang="en-US" sz="3200"/>
              <a:t>What is the child doing that tells us that s/he is inviting or participating in a relationship?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arthur and ted"/>
          <p:cNvPicPr>
            <a:picLocks noGrp="1" noChangeAspect="1" noChangeArrowheads="1"/>
          </p:cNvPicPr>
          <p:nvPr>
            <p:ph/>
          </p:nvPr>
        </p:nvPicPr>
        <p:blipFill>
          <a:blip r:embed="rId3" cstate="print"/>
          <a:srcRect/>
          <a:stretch>
            <a:fillRect/>
          </a:stretch>
        </p:blipFill>
        <p:spPr>
          <a:xfrm>
            <a:off x="1066800" y="111125"/>
            <a:ext cx="7466013" cy="4994275"/>
          </a:xfrm>
        </p:spPr>
      </p:pic>
      <p:sp>
        <p:nvSpPr>
          <p:cNvPr id="21507" name="Slide Number Placeholder 3"/>
          <p:cNvSpPr>
            <a:spLocks noGrp="1"/>
          </p:cNvSpPr>
          <p:nvPr>
            <p:ph type="sldNum" sz="quarter" idx="4294967295"/>
          </p:nvPr>
        </p:nvSpPr>
        <p:spPr bwMode="auto">
          <a:noFill/>
          <a:ln>
            <a:miter lim="800000"/>
            <a:headEnd/>
            <a:tailEnd/>
          </a:ln>
        </p:spPr>
        <p:txBody>
          <a:bodyPr/>
          <a:lstStyle/>
          <a:p>
            <a:fld id="{5D71A830-A60E-4DC0-9AE1-1F00A9A06870}" type="slidenum">
              <a:rPr lang="en-US" smtClean="0"/>
              <a:pPr/>
              <a:t>18</a:t>
            </a:fld>
            <a:endParaRPr lang="en-US" smtClean="0"/>
          </a:p>
        </p:txBody>
      </p:sp>
      <p:sp>
        <p:nvSpPr>
          <p:cNvPr id="21508" name="Title 1"/>
          <p:cNvSpPr>
            <a:spLocks noGrp="1"/>
          </p:cNvSpPr>
          <p:nvPr>
            <p:ph type="title" idx="4294967295"/>
          </p:nvPr>
        </p:nvSpPr>
        <p:spPr>
          <a:xfrm>
            <a:off x="0" y="609600"/>
            <a:ext cx="7772400" cy="1143000"/>
          </a:xfrm>
        </p:spPr>
        <p:txBody>
          <a:bodyPr/>
          <a:lstStyle/>
          <a:p>
            <a:pPr eaLnBrk="1" hangingPunct="1"/>
            <a:r>
              <a:rPr lang="en-US" sz="4000" smtClean="0"/>
              <a:t>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bwMode="auto">
          <a:noFill/>
          <a:ln>
            <a:miter lim="800000"/>
            <a:headEnd/>
            <a:tailEnd/>
          </a:ln>
        </p:spPr>
        <p:txBody>
          <a:bodyPr/>
          <a:lstStyle/>
          <a:p>
            <a:fld id="{3AFE950C-04FE-4FC3-AC3C-32E0B28CB1BD}" type="slidenum">
              <a:rPr lang="en-US" smtClean="0"/>
              <a:pPr/>
              <a:t>19</a:t>
            </a:fld>
            <a:endParaRPr lang="en-US" smtClean="0"/>
          </a:p>
        </p:txBody>
      </p:sp>
      <p:sp>
        <p:nvSpPr>
          <p:cNvPr id="22531" name="Title 1"/>
          <p:cNvSpPr>
            <a:spLocks noGrp="1"/>
          </p:cNvSpPr>
          <p:nvPr>
            <p:ph type="title" idx="4294967295"/>
          </p:nvPr>
        </p:nvSpPr>
        <p:spPr>
          <a:xfrm>
            <a:off x="0" y="609600"/>
            <a:ext cx="7772400" cy="1143000"/>
          </a:xfrm>
        </p:spPr>
        <p:txBody>
          <a:bodyPr/>
          <a:lstStyle/>
          <a:p>
            <a:pPr eaLnBrk="1" hangingPunct="1"/>
            <a:r>
              <a:rPr lang="en-US" sz="4000" smtClean="0"/>
              <a:t> </a:t>
            </a:r>
          </a:p>
        </p:txBody>
      </p:sp>
      <p:sp>
        <p:nvSpPr>
          <p:cNvPr id="22532" name="Content Placeholder 2"/>
          <p:cNvSpPr>
            <a:spLocks noGrp="1"/>
          </p:cNvSpPr>
          <p:nvPr>
            <p:ph idx="4294967295"/>
          </p:nvPr>
        </p:nvSpPr>
        <p:spPr>
          <a:xfrm>
            <a:off x="0" y="1981200"/>
            <a:ext cx="7772400" cy="4114800"/>
          </a:xfrm>
        </p:spPr>
        <p:txBody>
          <a:bodyPr/>
          <a:lstStyle/>
          <a:p>
            <a:pPr algn="ctr" eaLnBrk="1" hangingPunct="1">
              <a:buFontTx/>
              <a:buNone/>
            </a:pPr>
            <a:r>
              <a:rPr lang="en-US" smtClean="0"/>
              <a:t> </a:t>
            </a:r>
          </a:p>
        </p:txBody>
      </p:sp>
      <p:pic>
        <p:nvPicPr>
          <p:cNvPr id="22533" name="Picture 5" descr="relationships 1"/>
          <p:cNvPicPr>
            <a:picLocks noChangeAspect="1" noChangeArrowheads="1"/>
          </p:cNvPicPr>
          <p:nvPr/>
        </p:nvPicPr>
        <p:blipFill>
          <a:blip r:embed="rId3" cstate="print"/>
          <a:srcRect/>
          <a:stretch>
            <a:fillRect/>
          </a:stretch>
        </p:blipFill>
        <p:spPr bwMode="auto">
          <a:xfrm>
            <a:off x="1295400" y="152400"/>
            <a:ext cx="6248400" cy="49990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p:txBody>
          <a:bodyPr/>
          <a:lstStyle/>
          <a:p>
            <a:pPr eaLnBrk="1" hangingPunct="1"/>
            <a:r>
              <a:rPr lang="en-US" sz="4200" smtClean="0"/>
              <a:t>Introductions</a:t>
            </a:r>
          </a:p>
        </p:txBody>
      </p:sp>
      <p:sp>
        <p:nvSpPr>
          <p:cNvPr id="4101" name="Rectangle 4"/>
          <p:cNvSpPr>
            <a:spLocks noGrp="1" noChangeArrowheads="1"/>
          </p:cNvSpPr>
          <p:nvPr>
            <p:ph type="body" idx="1"/>
          </p:nvPr>
        </p:nvSpPr>
        <p:spPr>
          <a:xfrm>
            <a:off x="685800" y="1676400"/>
            <a:ext cx="4343400" cy="4419600"/>
          </a:xfrm>
        </p:spPr>
        <p:txBody>
          <a:bodyPr rtlCol="0">
            <a:normAutofit/>
          </a:bodyPr>
          <a:lstStyle/>
          <a:p>
            <a:pPr marL="590550" indent="-533400" eaLnBrk="1" fontAlgn="auto" hangingPunct="1">
              <a:lnSpc>
                <a:spcPct val="120000"/>
              </a:lnSpc>
              <a:spcAft>
                <a:spcPts val="0"/>
              </a:spcAft>
              <a:buFontTx/>
              <a:buAutoNum type="arabicPeriod"/>
              <a:defRPr/>
            </a:pPr>
            <a:r>
              <a:rPr lang="en-US" sz="2800" dirty="0" smtClean="0">
                <a:ea typeface="+mn-ea"/>
                <a:cs typeface="+mn-cs"/>
              </a:rPr>
              <a:t>Your name, program.</a:t>
            </a:r>
          </a:p>
          <a:p>
            <a:pPr marL="590550" indent="-533400" eaLnBrk="1" fontAlgn="auto" hangingPunct="1">
              <a:lnSpc>
                <a:spcPct val="120000"/>
              </a:lnSpc>
              <a:spcAft>
                <a:spcPts val="0"/>
              </a:spcAft>
              <a:buFontTx/>
              <a:buAutoNum type="arabicPeriod"/>
              <a:defRPr/>
            </a:pPr>
            <a:r>
              <a:rPr lang="en-US" sz="2800" dirty="0" smtClean="0">
                <a:ea typeface="+mn-ea"/>
                <a:cs typeface="+mn-cs"/>
              </a:rPr>
              <a:t>What is your role?</a:t>
            </a:r>
          </a:p>
          <a:p>
            <a:pPr marL="590550" indent="-533400" eaLnBrk="1" fontAlgn="auto" hangingPunct="1">
              <a:lnSpc>
                <a:spcPct val="120000"/>
              </a:lnSpc>
              <a:spcAft>
                <a:spcPts val="0"/>
              </a:spcAft>
              <a:buFontTx/>
              <a:buAutoNum type="arabicPeriod"/>
              <a:defRPr/>
            </a:pPr>
            <a:r>
              <a:rPr lang="en-US" sz="2800" dirty="0" smtClean="0">
                <a:ea typeface="+mn-ea"/>
                <a:cs typeface="+mn-cs"/>
              </a:rPr>
              <a:t>What will you do with                                       the information you                                                                                                 will learn today?</a:t>
            </a:r>
          </a:p>
          <a:p>
            <a:pPr eaLnBrk="1" fontAlgn="auto" hangingPunct="1">
              <a:spcAft>
                <a:spcPts val="0"/>
              </a:spcAft>
              <a:buFontTx/>
              <a:buNone/>
              <a:defRPr/>
            </a:pPr>
            <a:endParaRPr lang="en-US" dirty="0" smtClean="0">
              <a:ea typeface="+mn-ea"/>
              <a:cs typeface="+mn-cs"/>
            </a:endParaRPr>
          </a:p>
          <a:p>
            <a:pPr eaLnBrk="1" fontAlgn="auto" hangingPunct="1">
              <a:spcAft>
                <a:spcPts val="0"/>
              </a:spcAft>
              <a:defRPr/>
            </a:pPr>
            <a:endParaRPr lang="en-US" dirty="0" smtClean="0">
              <a:ea typeface="+mn-ea"/>
              <a:cs typeface="+mn-cs"/>
            </a:endParaRPr>
          </a:p>
        </p:txBody>
      </p:sp>
      <p:pic>
        <p:nvPicPr>
          <p:cNvPr id="5124" name="Picture 1" descr="C:\Documents and Settings\Administrator\Local Settings\Temporary Internet Files\Content.IE5\JB3QHOKD\MC900189608[1].jpg"/>
          <p:cNvPicPr>
            <a:picLocks noChangeAspect="1" noChangeArrowheads="1"/>
          </p:cNvPicPr>
          <p:nvPr/>
        </p:nvPicPr>
        <p:blipFill>
          <a:blip r:embed="rId3" cstate="print"/>
          <a:srcRect/>
          <a:stretch>
            <a:fillRect/>
          </a:stretch>
        </p:blipFill>
        <p:spPr bwMode="auto">
          <a:xfrm>
            <a:off x="5078413" y="1676400"/>
            <a:ext cx="3821112" cy="2998788"/>
          </a:xfrm>
          <a:prstGeom prst="rect">
            <a:avLst/>
          </a:prstGeom>
          <a:noFill/>
          <a:ln w="9525">
            <a:noFill/>
            <a:miter lim="800000"/>
            <a:headEnd/>
            <a:tailEnd/>
          </a:ln>
        </p:spPr>
      </p:pic>
      <p:sp>
        <p:nvSpPr>
          <p:cNvPr id="5125" name="Slide Number Placeholder 7"/>
          <p:cNvSpPr>
            <a:spLocks noGrp="1"/>
          </p:cNvSpPr>
          <p:nvPr>
            <p:ph type="sldNum" sz="quarter" idx="12"/>
          </p:nvPr>
        </p:nvSpPr>
        <p:spPr bwMode="auto">
          <a:noFill/>
          <a:ln>
            <a:miter lim="800000"/>
            <a:headEnd/>
            <a:tailEnd/>
          </a:ln>
        </p:spPr>
        <p:txBody>
          <a:bodyPr/>
          <a:lstStyle/>
          <a:p>
            <a:fld id="{24EC3603-A99B-4B87-8961-E49313145540}" type="slidenum">
              <a:rPr lang="en-US" smtClean="0"/>
              <a:pPr/>
              <a:t>2</a:t>
            </a:fld>
            <a:endParaRPr lang="en-US" smtClean="0"/>
          </a:p>
        </p:txBody>
      </p:sp>
      <p:sp>
        <p:nvSpPr>
          <p:cNvPr id="5126" name="TextBox 5"/>
          <p:cNvSpPr txBox="1">
            <a:spLocks noChangeArrowheads="1"/>
          </p:cNvSpPr>
          <p:nvPr/>
        </p:nvSpPr>
        <p:spPr bwMode="auto">
          <a:xfrm>
            <a:off x="5715000" y="2590800"/>
            <a:ext cx="2955925" cy="1200150"/>
          </a:xfrm>
          <a:prstGeom prst="rect">
            <a:avLst/>
          </a:prstGeom>
          <a:noFill/>
          <a:ln w="9525">
            <a:noFill/>
            <a:miter lim="800000"/>
            <a:headEnd/>
            <a:tailEnd/>
          </a:ln>
        </p:spPr>
        <p:txBody>
          <a:bodyPr wrap="none">
            <a:spAutoFit/>
          </a:bodyPr>
          <a:lstStyle/>
          <a:p>
            <a:r>
              <a:rPr lang="en-US" sz="2400" b="1"/>
              <a:t>INSERT PICTURE OF </a:t>
            </a:r>
          </a:p>
          <a:p>
            <a:r>
              <a:rPr lang="en-US" sz="2400" b="1"/>
              <a:t>STATE WHERE DOING </a:t>
            </a:r>
          </a:p>
          <a:p>
            <a:r>
              <a:rPr lang="en-US" sz="2400" b="1"/>
              <a:t>TRAINING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C:\Documents and Settings\Administrator\Local Settings\Temporary Internet Files\Content.IE5\DFMTSDGZ\MC900135227[1].wmf"/>
          <p:cNvPicPr>
            <a:picLocks noChangeAspect="1" noChangeArrowheads="1"/>
          </p:cNvPicPr>
          <p:nvPr/>
        </p:nvPicPr>
        <p:blipFill>
          <a:blip r:embed="rId3" cstate="print"/>
          <a:srcRect/>
          <a:stretch>
            <a:fillRect/>
          </a:stretch>
        </p:blipFill>
        <p:spPr bwMode="auto">
          <a:xfrm>
            <a:off x="1981200" y="1524000"/>
            <a:ext cx="5562600" cy="3506788"/>
          </a:xfrm>
          <a:prstGeom prst="rect">
            <a:avLst/>
          </a:prstGeom>
          <a:noFill/>
          <a:ln w="9525">
            <a:noFill/>
            <a:miter lim="800000"/>
            <a:headEnd/>
            <a:tailEnd/>
          </a:ln>
        </p:spPr>
      </p:pic>
      <p:sp>
        <p:nvSpPr>
          <p:cNvPr id="23555" name="Rectangle 1027"/>
          <p:cNvSpPr>
            <a:spLocks noGrp="1" noChangeArrowheads="1"/>
          </p:cNvSpPr>
          <p:nvPr>
            <p:ph type="title"/>
          </p:nvPr>
        </p:nvSpPr>
        <p:spPr>
          <a:xfrm>
            <a:off x="457200" y="76200"/>
            <a:ext cx="8229600" cy="1065213"/>
          </a:xfrm>
        </p:spPr>
        <p:txBody>
          <a:bodyPr/>
          <a:lstStyle/>
          <a:p>
            <a:pPr eaLnBrk="1" hangingPunct="1"/>
            <a:r>
              <a:rPr lang="en-US" smtClean="0"/>
              <a:t>Activity</a:t>
            </a:r>
          </a:p>
        </p:txBody>
      </p:sp>
      <p:sp>
        <p:nvSpPr>
          <p:cNvPr id="23556" name="Rectangle 1028"/>
          <p:cNvSpPr>
            <a:spLocks noGrp="1" noChangeArrowheads="1"/>
          </p:cNvSpPr>
          <p:nvPr>
            <p:ph idx="1"/>
          </p:nvPr>
        </p:nvSpPr>
        <p:spPr>
          <a:xfrm>
            <a:off x="0" y="838200"/>
            <a:ext cx="8458200" cy="3581400"/>
          </a:xfrm>
        </p:spPr>
        <p:txBody>
          <a:bodyPr/>
          <a:lstStyle/>
          <a:p>
            <a:pPr>
              <a:spcBef>
                <a:spcPct val="0"/>
              </a:spcBef>
              <a:buFontTx/>
              <a:buNone/>
            </a:pPr>
            <a:r>
              <a:rPr lang="en-US" sz="4000" i="1" smtClean="0"/>
              <a:t>             Complete Reflective Inventory</a:t>
            </a:r>
          </a:p>
          <a:p>
            <a:pPr eaLnBrk="1" hangingPunct="1"/>
            <a:endParaRPr lang="en-US" b="1" smtClean="0"/>
          </a:p>
        </p:txBody>
      </p:sp>
      <p:sp>
        <p:nvSpPr>
          <p:cNvPr id="23557" name="Slide Number Placeholder 5"/>
          <p:cNvSpPr>
            <a:spLocks noGrp="1"/>
          </p:cNvSpPr>
          <p:nvPr>
            <p:ph type="sldNum" sz="quarter" idx="12"/>
          </p:nvPr>
        </p:nvSpPr>
        <p:spPr bwMode="auto">
          <a:noFill/>
          <a:ln>
            <a:miter lim="800000"/>
            <a:headEnd/>
            <a:tailEnd/>
          </a:ln>
        </p:spPr>
        <p:txBody>
          <a:bodyPr/>
          <a:lstStyle/>
          <a:p>
            <a:fld id="{9E9FE846-2CD9-4130-849C-16D2227CFD08}" type="slidenum">
              <a:rPr lang="en-US" smtClean="0"/>
              <a:pPr/>
              <a:t>20</a:t>
            </a:fld>
            <a:endParaRPr lang="en-US" smtClean="0"/>
          </a:p>
        </p:txBody>
      </p:sp>
      <p:sp>
        <p:nvSpPr>
          <p:cNvPr id="23558" name="TextBox 3"/>
          <p:cNvSpPr txBox="1">
            <a:spLocks noChangeArrowheads="1"/>
          </p:cNvSpPr>
          <p:nvPr/>
        </p:nvSpPr>
        <p:spPr bwMode="auto">
          <a:xfrm>
            <a:off x="152400" y="4724400"/>
            <a:ext cx="1828800" cy="369888"/>
          </a:xfrm>
          <a:prstGeom prst="rect">
            <a:avLst/>
          </a:prstGeom>
          <a:noFill/>
          <a:ln w="9525">
            <a:solidFill>
              <a:schemeClr val="tx1"/>
            </a:solidFill>
            <a:miter lim="800000"/>
            <a:headEnd/>
            <a:tailEnd/>
          </a:ln>
        </p:spPr>
        <p:txBody>
          <a:bodyPr>
            <a:spAutoFit/>
          </a:bodyPr>
          <a:lstStyle/>
          <a:p>
            <a:r>
              <a:rPr lang="en-US" b="1"/>
              <a:t>HANDOUT I/T1.3</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0" y="381000"/>
            <a:ext cx="9144000" cy="1143000"/>
          </a:xfrm>
        </p:spPr>
        <p:txBody>
          <a:bodyPr>
            <a:normAutofit fontScale="90000"/>
          </a:bodyPr>
          <a:lstStyle/>
          <a:p>
            <a:pPr eaLnBrk="1" hangingPunct="1">
              <a:defRPr/>
            </a:pPr>
            <a:r>
              <a:rPr lang="en-US" sz="4000" dirty="0" smtClean="0">
                <a:ea typeface="ＭＳ Ｐゴシック" charset="0"/>
              </a:rPr>
              <a:t>Three Major Elements of Social Emotional Wellness (Infants/Toddlers)</a:t>
            </a:r>
          </a:p>
        </p:txBody>
      </p:sp>
      <p:sp>
        <p:nvSpPr>
          <p:cNvPr id="24579" name="Rectangle 4"/>
          <p:cNvSpPr>
            <a:spLocks noGrp="1" noChangeArrowheads="1"/>
          </p:cNvSpPr>
          <p:nvPr>
            <p:ph idx="1"/>
          </p:nvPr>
        </p:nvSpPr>
        <p:spPr>
          <a:xfrm>
            <a:off x="0" y="1828800"/>
            <a:ext cx="8839200" cy="3352800"/>
          </a:xfrm>
          <a:solidFill>
            <a:schemeClr val="bg1"/>
          </a:solidFill>
        </p:spPr>
        <p:txBody>
          <a:bodyPr/>
          <a:lstStyle/>
          <a:p>
            <a:pPr marL="1200150" lvl="1" indent="-742950" eaLnBrk="1" hangingPunct="1">
              <a:buFont typeface="Calibri" pitchFamily="34" charset="0"/>
              <a:buAutoNum type="arabicPeriod"/>
            </a:pPr>
            <a:r>
              <a:rPr lang="en-US" sz="3200" smtClean="0"/>
              <a:t>Forming close and secure relationships (attachment)</a:t>
            </a:r>
          </a:p>
          <a:p>
            <a:pPr marL="1200150" lvl="1" indent="-742950" eaLnBrk="1" hangingPunct="1">
              <a:buFont typeface="Calibri" pitchFamily="34" charset="0"/>
              <a:buAutoNum type="arabicPeriod"/>
            </a:pPr>
            <a:r>
              <a:rPr lang="en-US" sz="3200" smtClean="0"/>
              <a:t>Experiencing, expressing, and regulating emotions</a:t>
            </a:r>
          </a:p>
          <a:p>
            <a:pPr marL="1200150" lvl="1" indent="-742950" eaLnBrk="1" hangingPunct="1">
              <a:buFont typeface="Calibri" pitchFamily="34" charset="0"/>
              <a:buAutoNum type="arabicPeriod"/>
            </a:pPr>
            <a:r>
              <a:rPr lang="en-US" sz="3200" smtClean="0"/>
              <a:t>Exploring the environment and learning</a:t>
            </a:r>
          </a:p>
          <a:p>
            <a:pPr eaLnBrk="1" hangingPunct="1"/>
            <a:endParaRPr lang="en-US" smtClean="0"/>
          </a:p>
        </p:txBody>
      </p:sp>
      <p:sp>
        <p:nvSpPr>
          <p:cNvPr id="24580" name="Slide Number Placeholder 4"/>
          <p:cNvSpPr>
            <a:spLocks noGrp="1"/>
          </p:cNvSpPr>
          <p:nvPr>
            <p:ph type="sldNum" sz="quarter" idx="12"/>
          </p:nvPr>
        </p:nvSpPr>
        <p:spPr bwMode="auto">
          <a:xfrm>
            <a:off x="6705600" y="6492875"/>
            <a:ext cx="2133600" cy="365125"/>
          </a:xfrm>
          <a:noFill/>
          <a:ln>
            <a:miter lim="800000"/>
            <a:headEnd/>
            <a:tailEnd/>
          </a:ln>
        </p:spPr>
        <p:txBody>
          <a:bodyPr/>
          <a:lstStyle/>
          <a:p>
            <a:fld id="{79E56E3D-40BB-4259-9755-7B6A8A8BE101}" type="slidenum">
              <a:rPr lang="en-US" smtClean="0"/>
              <a:pPr/>
              <a:t>21</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2_CSEFEL_Pics"/>
          <p:cNvPicPr>
            <a:picLocks noChangeAspect="1" noChangeArrowheads="1"/>
          </p:cNvPicPr>
          <p:nvPr/>
        </p:nvPicPr>
        <p:blipFill>
          <a:blip r:embed="rId3" cstate="print"/>
          <a:srcRect l="12589" t="78020" r="13441" b="2557"/>
          <a:stretch>
            <a:fillRect/>
          </a:stretch>
        </p:blipFill>
        <p:spPr bwMode="auto">
          <a:xfrm>
            <a:off x="1066800" y="3576638"/>
            <a:ext cx="7032625" cy="1385887"/>
          </a:xfrm>
          <a:prstGeom prst="rect">
            <a:avLst/>
          </a:prstGeom>
          <a:noFill/>
          <a:ln w="9525">
            <a:noFill/>
            <a:miter lim="800000"/>
            <a:headEnd/>
            <a:tailEnd/>
          </a:ln>
        </p:spPr>
      </p:pic>
      <p:sp>
        <p:nvSpPr>
          <p:cNvPr id="23555" name="Rectangle 3"/>
          <p:cNvSpPr>
            <a:spLocks noGrp="1" noChangeArrowheads="1"/>
          </p:cNvSpPr>
          <p:nvPr>
            <p:ph type="title"/>
          </p:nvPr>
        </p:nvSpPr>
        <p:spPr>
          <a:xfrm>
            <a:off x="609600" y="295275"/>
            <a:ext cx="7772400" cy="1143000"/>
          </a:xfrm>
        </p:spPr>
        <p:txBody>
          <a:bodyPr>
            <a:normAutofit fontScale="90000"/>
          </a:bodyPr>
          <a:lstStyle/>
          <a:p>
            <a:pPr eaLnBrk="1" hangingPunct="1">
              <a:defRPr/>
            </a:pPr>
            <a:r>
              <a:rPr lang="en-US" b="1" dirty="0" smtClean="0">
                <a:ea typeface="ＭＳ Ｐゴシック" charset="0"/>
              </a:rPr>
              <a:t>Forming Close &amp; Secure Relationships: Attachment</a:t>
            </a:r>
          </a:p>
        </p:txBody>
      </p:sp>
      <p:sp>
        <p:nvSpPr>
          <p:cNvPr id="25604" name="Rectangle 4"/>
          <p:cNvSpPr>
            <a:spLocks noGrp="1" noChangeArrowheads="1"/>
          </p:cNvSpPr>
          <p:nvPr>
            <p:ph idx="1"/>
          </p:nvPr>
        </p:nvSpPr>
        <p:spPr>
          <a:xfrm>
            <a:off x="457200" y="1438275"/>
            <a:ext cx="8001000" cy="3733800"/>
          </a:xfrm>
        </p:spPr>
        <p:txBody>
          <a:bodyPr/>
          <a:lstStyle/>
          <a:p>
            <a:pPr algn="ctr" eaLnBrk="1" hangingPunct="1">
              <a:buFontTx/>
              <a:buNone/>
            </a:pPr>
            <a:r>
              <a:rPr lang="en-US" sz="3600" smtClean="0"/>
              <a:t>Attachment is a pattern of interaction that develops over time as the infant or toddler and caregiver engage</a:t>
            </a:r>
          </a:p>
          <a:p>
            <a:pPr eaLnBrk="1" hangingPunct="1"/>
            <a:endParaRPr lang="en-US" smtClean="0"/>
          </a:p>
        </p:txBody>
      </p:sp>
      <p:sp>
        <p:nvSpPr>
          <p:cNvPr id="25605" name="Slide Number Placeholder 5"/>
          <p:cNvSpPr>
            <a:spLocks noGrp="1"/>
          </p:cNvSpPr>
          <p:nvPr>
            <p:ph type="sldNum" sz="quarter" idx="12"/>
          </p:nvPr>
        </p:nvSpPr>
        <p:spPr bwMode="auto">
          <a:noFill/>
          <a:ln>
            <a:miter lim="800000"/>
            <a:headEnd/>
            <a:tailEnd/>
          </a:ln>
        </p:spPr>
        <p:txBody>
          <a:bodyPr/>
          <a:lstStyle/>
          <a:p>
            <a:fld id="{0E111757-460D-4EAF-8215-D5C4CF2AA017}" type="slidenum">
              <a:rPr lang="en-US" smtClean="0"/>
              <a:pPr/>
              <a:t>22</a:t>
            </a:fld>
            <a:endParaRPr lang="en-US" smtClean="0"/>
          </a:p>
        </p:txBody>
      </p:sp>
      <p:sp>
        <p:nvSpPr>
          <p:cNvPr id="25606" name="TextBox 4"/>
          <p:cNvSpPr txBox="1">
            <a:spLocks noChangeArrowheads="1"/>
          </p:cNvSpPr>
          <p:nvPr/>
        </p:nvSpPr>
        <p:spPr bwMode="auto">
          <a:xfrm>
            <a:off x="3416300" y="3416300"/>
            <a:ext cx="2298700" cy="1828800"/>
          </a:xfrm>
          <a:prstGeom prst="rect">
            <a:avLst/>
          </a:prstGeom>
          <a:solidFill>
            <a:schemeClr val="bg1"/>
          </a:solidFill>
          <a:ln w="9525">
            <a:solidFill>
              <a:schemeClr val="tx1"/>
            </a:solidFill>
            <a:miter lim="800000"/>
            <a:headEnd/>
            <a:tailEnd/>
          </a:ln>
        </p:spPr>
        <p:txBody>
          <a:bodyPr>
            <a:spAutoFit/>
          </a:bodyPr>
          <a:lstStyle/>
          <a:p>
            <a:pPr algn="ctr"/>
            <a:r>
              <a:rPr lang="en-US" sz="2000"/>
              <a:t>Chart:                       How do you promote and support secure attachments with children?</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p:txBody>
          <a:bodyPr/>
          <a:lstStyle/>
          <a:p>
            <a:endParaRPr lang="en-US" smtClean="0"/>
          </a:p>
        </p:txBody>
      </p:sp>
      <p:sp>
        <p:nvSpPr>
          <p:cNvPr id="26627" name="Slide Number Placeholder 2"/>
          <p:cNvSpPr>
            <a:spLocks noGrp="1"/>
          </p:cNvSpPr>
          <p:nvPr>
            <p:ph type="sldNum" sz="quarter" idx="12"/>
          </p:nvPr>
        </p:nvSpPr>
        <p:spPr bwMode="auto">
          <a:noFill/>
          <a:ln>
            <a:miter lim="800000"/>
            <a:headEnd/>
            <a:tailEnd/>
          </a:ln>
        </p:spPr>
        <p:txBody>
          <a:bodyPr/>
          <a:lstStyle/>
          <a:p>
            <a:fld id="{2B960422-39BF-4088-8187-693A6D9F73AC}" type="slidenum">
              <a:rPr lang="en-US" smtClean="0"/>
              <a:pPr/>
              <a:t>23</a:t>
            </a:fld>
            <a:endParaRPr lang="en-US" smtClean="0"/>
          </a:p>
        </p:txBody>
      </p:sp>
      <p:pic>
        <p:nvPicPr>
          <p:cNvPr id="26628" name="Picture 5" descr="MCEN00922_0000[1]"/>
          <p:cNvPicPr>
            <a:picLocks noChangeAspect="1" noChangeArrowheads="1"/>
          </p:cNvPicPr>
          <p:nvPr/>
        </p:nvPicPr>
        <p:blipFill>
          <a:blip r:embed="rId5" cstate="print"/>
          <a:srcRect/>
          <a:stretch>
            <a:fillRect/>
          </a:stretch>
        </p:blipFill>
        <p:spPr bwMode="auto">
          <a:xfrm>
            <a:off x="8362950" y="190500"/>
            <a:ext cx="450850" cy="501650"/>
          </a:xfrm>
          <a:prstGeom prst="rect">
            <a:avLst/>
          </a:prstGeom>
          <a:noFill/>
          <a:ln w="9525">
            <a:noFill/>
            <a:miter lim="800000"/>
            <a:headEnd/>
            <a:tailEnd/>
          </a:ln>
        </p:spPr>
      </p:pic>
      <p:sp>
        <p:nvSpPr>
          <p:cNvPr id="26629" name="TextBox 4"/>
          <p:cNvSpPr txBox="1">
            <a:spLocks noChangeArrowheads="1"/>
          </p:cNvSpPr>
          <p:nvPr/>
        </p:nvSpPr>
        <p:spPr bwMode="auto">
          <a:xfrm>
            <a:off x="5943600" y="6096000"/>
            <a:ext cx="627063" cy="461963"/>
          </a:xfrm>
          <a:prstGeom prst="rect">
            <a:avLst/>
          </a:prstGeom>
          <a:noFill/>
          <a:ln w="9525">
            <a:noFill/>
            <a:miter lim="800000"/>
            <a:headEnd/>
            <a:tailEnd/>
          </a:ln>
        </p:spPr>
        <p:txBody>
          <a:bodyPr wrap="none">
            <a:spAutoFit/>
          </a:bodyPr>
          <a:lstStyle/>
          <a:p>
            <a:r>
              <a:rPr lang="en-US"/>
              <a:t> </a:t>
            </a:r>
            <a:r>
              <a:rPr lang="en-US" b="1"/>
              <a:t>I/T</a:t>
            </a:r>
          </a:p>
        </p:txBody>
      </p:sp>
      <p:pic>
        <p:nvPicPr>
          <p:cNvPr id="8" name="1-4.mpg" descr="/Users/tdurden/Dropbox/rock solid foundations/1-4.mp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6" cstate="print"/>
          <a:srcRect/>
          <a:stretch>
            <a:fillRect/>
          </a:stretch>
        </p:blipFill>
        <p:spPr>
          <a:xfrm>
            <a:off x="0" y="0"/>
            <a:ext cx="9144000" cy="6934200"/>
          </a:xfrm>
        </p:spPr>
      </p:pic>
      <p:sp>
        <p:nvSpPr>
          <p:cNvPr id="26631" name="TextBox 6"/>
          <p:cNvSpPr txBox="1">
            <a:spLocks noChangeArrowheads="1"/>
          </p:cNvSpPr>
          <p:nvPr/>
        </p:nvSpPr>
        <p:spPr bwMode="auto">
          <a:xfrm>
            <a:off x="6019800" y="5791200"/>
            <a:ext cx="457200" cy="369888"/>
          </a:xfrm>
          <a:prstGeom prst="rect">
            <a:avLst/>
          </a:prstGeom>
          <a:noFill/>
          <a:ln w="9525">
            <a:noFill/>
            <a:miter lim="800000"/>
            <a:headEnd/>
            <a:tailEnd/>
          </a:ln>
        </p:spPr>
        <p:txBody>
          <a:bodyPr>
            <a:spAutoFit/>
          </a:bodyPr>
          <a:lstStyle/>
          <a:p>
            <a:r>
              <a:rPr lang="en-US" b="1"/>
              <a:t>I/T</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a:xfrm>
            <a:off x="685800" y="381000"/>
            <a:ext cx="7772400" cy="1143000"/>
          </a:xfrm>
        </p:spPr>
        <p:txBody>
          <a:bodyPr/>
          <a:lstStyle/>
          <a:p>
            <a:pPr eaLnBrk="1" hangingPunct="1"/>
            <a:r>
              <a:rPr lang="en-US" smtClean="0"/>
              <a:t>Activity</a:t>
            </a:r>
          </a:p>
        </p:txBody>
      </p:sp>
      <p:sp>
        <p:nvSpPr>
          <p:cNvPr id="27651" name="Rectangle 4"/>
          <p:cNvSpPr>
            <a:spLocks noGrp="1" noChangeArrowheads="1"/>
          </p:cNvSpPr>
          <p:nvPr>
            <p:ph idx="1"/>
          </p:nvPr>
        </p:nvSpPr>
        <p:spPr>
          <a:xfrm>
            <a:off x="0" y="1295400"/>
            <a:ext cx="8686800" cy="5562600"/>
          </a:xfrm>
        </p:spPr>
        <p:txBody>
          <a:bodyPr/>
          <a:lstStyle/>
          <a:p>
            <a:pPr algn="ctr" eaLnBrk="1" hangingPunct="1">
              <a:lnSpc>
                <a:spcPct val="90000"/>
              </a:lnSpc>
              <a:buFontTx/>
              <a:buNone/>
            </a:pPr>
            <a:r>
              <a:rPr lang="en-US" sz="4000" i="1" smtClean="0"/>
              <a:t>     </a:t>
            </a:r>
            <a:r>
              <a:rPr lang="en-US" sz="5400" i="1" smtClean="0"/>
              <a:t>Attachment Relationships</a:t>
            </a:r>
            <a:r>
              <a:rPr lang="en-US" sz="5400" smtClean="0"/>
              <a:t> </a:t>
            </a:r>
            <a:endParaRPr lang="en-US" sz="4400" smtClean="0"/>
          </a:p>
        </p:txBody>
      </p:sp>
      <p:sp>
        <p:nvSpPr>
          <p:cNvPr id="27652" name="Slide Number Placeholder 6"/>
          <p:cNvSpPr>
            <a:spLocks noGrp="1"/>
          </p:cNvSpPr>
          <p:nvPr>
            <p:ph type="sldNum" sz="quarter" idx="12"/>
          </p:nvPr>
        </p:nvSpPr>
        <p:spPr bwMode="auto">
          <a:xfrm>
            <a:off x="6705600" y="6481763"/>
            <a:ext cx="2133600" cy="365125"/>
          </a:xfrm>
          <a:noFill/>
          <a:ln>
            <a:miter lim="800000"/>
            <a:headEnd/>
            <a:tailEnd/>
          </a:ln>
        </p:spPr>
        <p:txBody>
          <a:bodyPr/>
          <a:lstStyle/>
          <a:p>
            <a:fld id="{EAF39D2A-D85C-4890-A008-5D28EE56250D}" type="slidenum">
              <a:rPr lang="en-US" smtClean="0"/>
              <a:pPr/>
              <a:t>24</a:t>
            </a:fld>
            <a:endParaRPr lang="en-US" smtClean="0"/>
          </a:p>
        </p:txBody>
      </p:sp>
      <p:sp>
        <p:nvSpPr>
          <p:cNvPr id="27653" name="TextBox 4"/>
          <p:cNvSpPr txBox="1">
            <a:spLocks noChangeArrowheads="1"/>
          </p:cNvSpPr>
          <p:nvPr/>
        </p:nvSpPr>
        <p:spPr bwMode="auto">
          <a:xfrm>
            <a:off x="7175500" y="4778375"/>
            <a:ext cx="1779588" cy="369888"/>
          </a:xfrm>
          <a:prstGeom prst="rect">
            <a:avLst/>
          </a:prstGeom>
          <a:noFill/>
          <a:ln w="9525">
            <a:solidFill>
              <a:schemeClr val="tx1"/>
            </a:solidFill>
            <a:miter lim="800000"/>
            <a:headEnd/>
            <a:tailEnd/>
          </a:ln>
        </p:spPr>
        <p:txBody>
          <a:bodyPr>
            <a:spAutoFit/>
          </a:bodyPr>
          <a:lstStyle/>
          <a:p>
            <a:r>
              <a:rPr lang="en-US"/>
              <a:t>HANDOUT I/T1.6</a:t>
            </a:r>
          </a:p>
        </p:txBody>
      </p:sp>
      <p:pic>
        <p:nvPicPr>
          <p:cNvPr id="27654" name="Picture 2" descr="P1000270.jpg"/>
          <p:cNvPicPr>
            <a:picLocks noChangeAspect="1"/>
          </p:cNvPicPr>
          <p:nvPr/>
        </p:nvPicPr>
        <p:blipFill>
          <a:blip r:embed="rId3" cstate="print"/>
          <a:srcRect b="11765"/>
          <a:stretch>
            <a:fillRect/>
          </a:stretch>
        </p:blipFill>
        <p:spPr bwMode="auto">
          <a:xfrm>
            <a:off x="3124200" y="2286000"/>
            <a:ext cx="2819400" cy="2895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0"/>
            <a:ext cx="9144000" cy="1371600"/>
          </a:xfrm>
          <a:prstGeom prst="rect">
            <a:avLst/>
          </a:prstGeom>
          <a:solidFill>
            <a:schemeClr val="bg1"/>
          </a:solidFill>
          <a:ln w="9525">
            <a:noFill/>
            <a:miter lim="800000"/>
            <a:headEnd/>
            <a:tailEnd/>
          </a:ln>
        </p:spPr>
        <p:txBody>
          <a:bodyPr anchor="ctr"/>
          <a:lstStyle/>
          <a:p>
            <a:pPr algn="ctr"/>
            <a:r>
              <a:rPr lang="en-US" sz="3400" b="1">
                <a:solidFill>
                  <a:schemeClr val="accent2"/>
                </a:solidFill>
              </a:rPr>
              <a:t>Building Relationships with Children</a:t>
            </a:r>
          </a:p>
          <a:p>
            <a:pPr algn="ctr"/>
            <a:r>
              <a:rPr lang="en-US" sz="2800"/>
              <a:t>Why is it important?</a:t>
            </a:r>
          </a:p>
        </p:txBody>
      </p:sp>
      <p:sp>
        <p:nvSpPr>
          <p:cNvPr id="28675" name="Rectangle 3"/>
          <p:cNvSpPr>
            <a:spLocks noChangeArrowheads="1"/>
          </p:cNvSpPr>
          <p:nvPr/>
        </p:nvSpPr>
        <p:spPr bwMode="auto">
          <a:xfrm>
            <a:off x="228600" y="1371600"/>
            <a:ext cx="8915400" cy="3832225"/>
          </a:xfrm>
          <a:prstGeom prst="rect">
            <a:avLst/>
          </a:prstGeom>
          <a:solidFill>
            <a:schemeClr val="bg1">
              <a:alpha val="34901"/>
            </a:schemeClr>
          </a:solidFill>
          <a:ln w="9525">
            <a:noFill/>
            <a:miter lim="800000"/>
            <a:headEnd/>
            <a:tailEnd/>
          </a:ln>
        </p:spPr>
        <p:txBody>
          <a:bodyPr/>
          <a:lstStyle/>
          <a:p>
            <a:pPr marL="342900" indent="-342900">
              <a:lnSpc>
                <a:spcPct val="90000"/>
              </a:lnSpc>
              <a:spcBef>
                <a:spcPct val="5000"/>
              </a:spcBef>
              <a:buFontTx/>
              <a:buAutoNum type="arabicPeriod"/>
            </a:pPr>
            <a:r>
              <a:rPr lang="en-US" sz="2600"/>
              <a:t>The relationships that we build with children, families, and colleagues are at the </a:t>
            </a:r>
            <a:r>
              <a:rPr lang="en-US" sz="2600" u="sng"/>
              <a:t>foundation of everything </a:t>
            </a:r>
            <a:r>
              <a:rPr lang="en-US" sz="2600"/>
              <a:t>we do.  It is important to build these relationships early on rather than waiting until there is a problem. </a:t>
            </a:r>
          </a:p>
          <a:p>
            <a:pPr marL="342900" indent="-342900">
              <a:lnSpc>
                <a:spcPct val="60000"/>
              </a:lnSpc>
              <a:spcBef>
                <a:spcPct val="5000"/>
              </a:spcBef>
              <a:buFontTx/>
              <a:buAutoNum type="arabicPeriod"/>
            </a:pPr>
            <a:endParaRPr lang="en-US" sz="2600"/>
          </a:p>
          <a:p>
            <a:pPr marL="342900" indent="-342900">
              <a:lnSpc>
                <a:spcPct val="90000"/>
              </a:lnSpc>
              <a:spcBef>
                <a:spcPct val="5000"/>
              </a:spcBef>
              <a:buFontTx/>
              <a:buAutoNum type="arabicPeriod"/>
            </a:pPr>
            <a:r>
              <a:rPr lang="en-US" sz="2600"/>
              <a:t>Children learn and develop in the context of relationships      that </a:t>
            </a:r>
            <a:r>
              <a:rPr lang="en-US" sz="2600" u="sng"/>
              <a:t>are responsive, consistent, and nurturing.</a:t>
            </a:r>
          </a:p>
          <a:p>
            <a:pPr marL="342900" indent="-342900">
              <a:lnSpc>
                <a:spcPct val="40000"/>
              </a:lnSpc>
              <a:spcBef>
                <a:spcPct val="5000"/>
              </a:spcBef>
              <a:buFontTx/>
              <a:buAutoNum type="arabicPeriod"/>
            </a:pPr>
            <a:endParaRPr lang="en-US" sz="2600"/>
          </a:p>
          <a:p>
            <a:pPr marL="342900" indent="-342900">
              <a:lnSpc>
                <a:spcPct val="90000"/>
              </a:lnSpc>
              <a:spcBef>
                <a:spcPct val="5000"/>
              </a:spcBef>
              <a:buFontTx/>
              <a:buAutoNum type="arabicPeriod"/>
            </a:pPr>
            <a:r>
              <a:rPr lang="en-US" sz="2600"/>
              <a:t>Children with the most challenging behaviors especially      need these relationships, and yet their behaviors often </a:t>
            </a:r>
            <a:r>
              <a:rPr lang="en-US" sz="2600" u="sng"/>
              <a:t>prevent them </a:t>
            </a:r>
            <a:r>
              <a:rPr lang="en-US" sz="2600"/>
              <a:t>from benefiting from those relationships.</a:t>
            </a:r>
          </a:p>
          <a:p>
            <a:pPr marL="342900" indent="-342900">
              <a:lnSpc>
                <a:spcPct val="90000"/>
              </a:lnSpc>
              <a:spcBef>
                <a:spcPct val="5000"/>
              </a:spcBef>
              <a:buFontTx/>
              <a:buAutoNum type="arabicPeriod"/>
            </a:pPr>
            <a:endParaRPr lang="en-US" sz="2800"/>
          </a:p>
        </p:txBody>
      </p:sp>
      <p:sp>
        <p:nvSpPr>
          <p:cNvPr id="28676" name="Slide Number Placeholder 4"/>
          <p:cNvSpPr>
            <a:spLocks noGrp="1"/>
          </p:cNvSpPr>
          <p:nvPr>
            <p:ph type="sldNum" sz="quarter" idx="12"/>
          </p:nvPr>
        </p:nvSpPr>
        <p:spPr bwMode="auto">
          <a:noFill/>
          <a:ln>
            <a:miter lim="800000"/>
            <a:headEnd/>
            <a:tailEnd/>
          </a:ln>
        </p:spPr>
        <p:txBody>
          <a:bodyPr/>
          <a:lstStyle/>
          <a:p>
            <a:fld id="{A64B9E62-8EC4-4B87-A370-37861102DB70}" type="slidenum">
              <a:rPr lang="en-US" smtClean="0"/>
              <a:pPr/>
              <a:t>25</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25413"/>
            <a:ext cx="9144000" cy="1066800"/>
          </a:xfrm>
          <a:prstGeom prst="rect">
            <a:avLst/>
          </a:prstGeom>
          <a:solidFill>
            <a:schemeClr val="bg1"/>
          </a:solidFill>
          <a:ln w="9525">
            <a:noFill/>
            <a:miter lim="800000"/>
            <a:headEnd/>
            <a:tailEnd/>
          </a:ln>
        </p:spPr>
        <p:txBody>
          <a:bodyPr anchor="ctr"/>
          <a:lstStyle/>
          <a:p>
            <a:pPr algn="ctr"/>
            <a:r>
              <a:rPr lang="en-US" sz="3400" b="1">
                <a:solidFill>
                  <a:schemeClr val="accent2"/>
                </a:solidFill>
              </a:rPr>
              <a:t>Building Relationships with Children</a:t>
            </a:r>
          </a:p>
          <a:p>
            <a:pPr algn="ctr"/>
            <a:r>
              <a:rPr lang="en-US" sz="2800"/>
              <a:t>Why is it important?</a:t>
            </a:r>
          </a:p>
        </p:txBody>
      </p:sp>
      <p:sp>
        <p:nvSpPr>
          <p:cNvPr id="29699" name="Rectangle 3"/>
          <p:cNvSpPr>
            <a:spLocks noChangeArrowheads="1"/>
          </p:cNvSpPr>
          <p:nvPr/>
        </p:nvSpPr>
        <p:spPr bwMode="auto">
          <a:xfrm>
            <a:off x="304800" y="1000125"/>
            <a:ext cx="8534400" cy="4244975"/>
          </a:xfrm>
          <a:prstGeom prst="rect">
            <a:avLst/>
          </a:prstGeom>
          <a:solidFill>
            <a:schemeClr val="bg1">
              <a:alpha val="34901"/>
            </a:schemeClr>
          </a:solidFill>
          <a:ln w="9525">
            <a:noFill/>
            <a:miter lim="800000"/>
            <a:headEnd/>
            <a:tailEnd/>
          </a:ln>
        </p:spPr>
        <p:txBody>
          <a:bodyPr/>
          <a:lstStyle/>
          <a:p>
            <a:pPr marL="342900" indent="-342900">
              <a:lnSpc>
                <a:spcPct val="90000"/>
              </a:lnSpc>
              <a:spcBef>
                <a:spcPct val="5000"/>
              </a:spcBef>
            </a:pPr>
            <a:endParaRPr lang="en-US" b="1"/>
          </a:p>
          <a:p>
            <a:pPr marL="342900" indent="-342900">
              <a:lnSpc>
                <a:spcPct val="90000"/>
              </a:lnSpc>
              <a:spcBef>
                <a:spcPct val="5000"/>
              </a:spcBef>
              <a:buFontTx/>
              <a:buAutoNum type="arabicPeriod" startAt="4"/>
            </a:pPr>
            <a:r>
              <a:rPr lang="en-US" sz="2800"/>
              <a:t>Adults</a:t>
            </a:r>
            <a:r>
              <a:rPr lang="en-US" altLang="en-US" sz="2800"/>
              <a:t>’</a:t>
            </a:r>
            <a:r>
              <a:rPr lang="en-US" sz="2800"/>
              <a:t> time and attention are very important to children, and we need to be sure that we are giving them that </a:t>
            </a:r>
            <a:r>
              <a:rPr lang="en-US" sz="2800" u="sng"/>
              <a:t>time and attention at times other than when they are engaging in challenging behavior. </a:t>
            </a:r>
          </a:p>
          <a:p>
            <a:pPr marL="342900" indent="-342900">
              <a:lnSpc>
                <a:spcPct val="90000"/>
              </a:lnSpc>
              <a:spcBef>
                <a:spcPct val="5000"/>
              </a:spcBef>
              <a:buFontTx/>
              <a:buAutoNum type="arabicPeriod" startAt="4"/>
            </a:pPr>
            <a:endParaRPr lang="en-US" sz="2800"/>
          </a:p>
          <a:p>
            <a:pPr marL="342900" indent="-342900">
              <a:lnSpc>
                <a:spcPct val="90000"/>
              </a:lnSpc>
              <a:spcBef>
                <a:spcPct val="5000"/>
              </a:spcBef>
              <a:buFontTx/>
              <a:buAutoNum type="arabicPeriod" startAt="4"/>
            </a:pPr>
            <a:r>
              <a:rPr lang="en-US" sz="2800"/>
              <a:t>Parents and other colleagues (such as mental health providers and therapists) are critical partners in building children</a:t>
            </a:r>
            <a:r>
              <a:rPr lang="en-US" altLang="en-US" sz="2800"/>
              <a:t>’</a:t>
            </a:r>
            <a:r>
              <a:rPr lang="en-US" sz="2800"/>
              <a:t>s social emotional competence. We should </a:t>
            </a:r>
            <a:r>
              <a:rPr lang="en-US" sz="2800" u="sng"/>
              <a:t>all work together to ensure children</a:t>
            </a:r>
            <a:r>
              <a:rPr lang="en-US" altLang="en-US" sz="2800" u="sng"/>
              <a:t>’</a:t>
            </a:r>
            <a:r>
              <a:rPr lang="en-US" sz="2800" u="sng"/>
              <a:t>s success </a:t>
            </a:r>
            <a:r>
              <a:rPr lang="en-US" sz="2800"/>
              <a:t>and prevent challenging behavior.</a:t>
            </a:r>
          </a:p>
        </p:txBody>
      </p:sp>
      <p:sp>
        <p:nvSpPr>
          <p:cNvPr id="29700" name="Slide Number Placeholder 4"/>
          <p:cNvSpPr>
            <a:spLocks noGrp="1"/>
          </p:cNvSpPr>
          <p:nvPr>
            <p:ph type="sldNum" sz="quarter" idx="12"/>
          </p:nvPr>
        </p:nvSpPr>
        <p:spPr bwMode="auto">
          <a:noFill/>
          <a:ln>
            <a:miter lim="800000"/>
            <a:headEnd/>
            <a:tailEnd/>
          </a:ln>
        </p:spPr>
        <p:txBody>
          <a:bodyPr/>
          <a:lstStyle/>
          <a:p>
            <a:fld id="{F3E3DF49-3A8C-4CA5-86B0-D6D1A7DD48DA}" type="slidenum">
              <a:rPr lang="en-US" smtClean="0"/>
              <a:pPr/>
              <a:t>26</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457200" y="-152400"/>
            <a:ext cx="8229600" cy="1065213"/>
          </a:xfrm>
        </p:spPr>
        <p:txBody>
          <a:bodyPr/>
          <a:lstStyle/>
          <a:p>
            <a:pPr eaLnBrk="1" hangingPunct="1"/>
            <a:r>
              <a:rPr lang="en-US" sz="3400" smtClean="0"/>
              <a:t> Adult Child Conversations</a:t>
            </a:r>
          </a:p>
        </p:txBody>
      </p:sp>
      <p:sp>
        <p:nvSpPr>
          <p:cNvPr id="30723" name="Slide Number Placeholder 6"/>
          <p:cNvSpPr>
            <a:spLocks noGrp="1"/>
          </p:cNvSpPr>
          <p:nvPr>
            <p:ph type="sldNum" sz="quarter" idx="12"/>
          </p:nvPr>
        </p:nvSpPr>
        <p:spPr bwMode="auto">
          <a:noFill/>
          <a:ln>
            <a:miter lim="800000"/>
            <a:headEnd/>
            <a:tailEnd/>
          </a:ln>
        </p:spPr>
        <p:txBody>
          <a:bodyPr/>
          <a:lstStyle/>
          <a:p>
            <a:fld id="{724B5171-42A0-40DF-8243-ECAAD5A02DE0}" type="slidenum">
              <a:rPr lang="en-US" smtClean="0"/>
              <a:pPr/>
              <a:t>27</a:t>
            </a:fld>
            <a:endParaRPr lang="en-US" smtClean="0"/>
          </a:p>
        </p:txBody>
      </p:sp>
      <p:pic>
        <p:nvPicPr>
          <p:cNvPr id="30724" name="Picture 5" descr="MCEN00922_0000[1]"/>
          <p:cNvPicPr>
            <a:picLocks noChangeAspect="1" noChangeArrowheads="1"/>
          </p:cNvPicPr>
          <p:nvPr/>
        </p:nvPicPr>
        <p:blipFill>
          <a:blip r:embed="rId5" cstate="print"/>
          <a:srcRect/>
          <a:stretch>
            <a:fillRect/>
          </a:stretch>
        </p:blipFill>
        <p:spPr bwMode="auto">
          <a:xfrm>
            <a:off x="8362950" y="190500"/>
            <a:ext cx="450850" cy="501650"/>
          </a:xfrm>
          <a:prstGeom prst="rect">
            <a:avLst/>
          </a:prstGeom>
          <a:noFill/>
          <a:ln w="9525">
            <a:noFill/>
            <a:miter lim="800000"/>
            <a:headEnd/>
            <a:tailEnd/>
          </a:ln>
        </p:spPr>
      </p:pic>
      <p:sp>
        <p:nvSpPr>
          <p:cNvPr id="30725" name="Text Box 6"/>
          <p:cNvSpPr txBox="1">
            <a:spLocks noChangeArrowheads="1"/>
          </p:cNvSpPr>
          <p:nvPr/>
        </p:nvSpPr>
        <p:spPr bwMode="auto">
          <a:xfrm>
            <a:off x="0" y="609600"/>
            <a:ext cx="9144000" cy="369888"/>
          </a:xfrm>
          <a:prstGeom prst="rect">
            <a:avLst/>
          </a:prstGeom>
          <a:noFill/>
          <a:ln w="9525">
            <a:noFill/>
            <a:miter lim="800000"/>
            <a:headEnd/>
            <a:tailEnd/>
          </a:ln>
        </p:spPr>
        <p:txBody>
          <a:bodyPr>
            <a:spAutoFit/>
          </a:bodyPr>
          <a:lstStyle/>
          <a:p>
            <a:pPr algn="ctr"/>
            <a:r>
              <a:rPr lang="en-US"/>
              <a:t> What does this teacher do to build a relationship with this child? </a:t>
            </a:r>
          </a:p>
        </p:txBody>
      </p:sp>
      <p:sp>
        <p:nvSpPr>
          <p:cNvPr id="30726" name="TextBox 5"/>
          <p:cNvSpPr txBox="1">
            <a:spLocks noChangeArrowheads="1"/>
          </p:cNvSpPr>
          <p:nvPr/>
        </p:nvSpPr>
        <p:spPr bwMode="auto">
          <a:xfrm>
            <a:off x="946150" y="5621338"/>
            <a:ext cx="595313" cy="368300"/>
          </a:xfrm>
          <a:prstGeom prst="rect">
            <a:avLst/>
          </a:prstGeom>
          <a:noFill/>
          <a:ln w="9525">
            <a:noFill/>
            <a:miter lim="800000"/>
            <a:headEnd/>
            <a:tailEnd/>
          </a:ln>
        </p:spPr>
        <p:txBody>
          <a:bodyPr>
            <a:spAutoFit/>
          </a:bodyPr>
          <a:lstStyle/>
          <a:p>
            <a:r>
              <a:rPr lang="en-US" b="1"/>
              <a:t>PS</a:t>
            </a:r>
          </a:p>
        </p:txBody>
      </p:sp>
      <p:pic>
        <p:nvPicPr>
          <p:cNvPr id="9" name="V1_1.mpeg" descr="/Volumes/STORE N GO/CSEFEL/Rock Solid ToT Blended 1/V1_1.mpe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6" cstate="print"/>
          <a:srcRect/>
          <a:stretch>
            <a:fillRect/>
          </a:stretch>
        </p:blipFill>
        <p:spPr>
          <a:xfrm>
            <a:off x="0" y="990600"/>
            <a:ext cx="9144000" cy="5867400"/>
          </a:xfrm>
        </p:spPr>
      </p:pic>
      <p:sp>
        <p:nvSpPr>
          <p:cNvPr id="30728" name="TextBox 9"/>
          <p:cNvSpPr txBox="1">
            <a:spLocks noChangeArrowheads="1"/>
          </p:cNvSpPr>
          <p:nvPr/>
        </p:nvSpPr>
        <p:spPr bwMode="auto">
          <a:xfrm>
            <a:off x="990600" y="5562600"/>
            <a:ext cx="457200" cy="369888"/>
          </a:xfrm>
          <a:prstGeom prst="rect">
            <a:avLst/>
          </a:prstGeom>
          <a:noFill/>
          <a:ln w="9525">
            <a:noFill/>
            <a:miter lim="800000"/>
            <a:headEnd/>
            <a:tailEnd/>
          </a:ln>
        </p:spPr>
        <p:txBody>
          <a:bodyPr>
            <a:spAutoFit/>
          </a:bodyPr>
          <a:lstStyle/>
          <a:p>
            <a:r>
              <a:rPr lang="en-US" b="1"/>
              <a:t>PS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00"/>
          <p:cNvSpPr txBox="1">
            <a:spLocks noChangeArrowheads="1"/>
          </p:cNvSpPr>
          <p:nvPr/>
        </p:nvSpPr>
        <p:spPr bwMode="auto">
          <a:xfrm>
            <a:off x="0" y="-44450"/>
            <a:ext cx="9144000" cy="6765925"/>
          </a:xfrm>
          <a:prstGeom prst="rect">
            <a:avLst/>
          </a:prstGeom>
          <a:solidFill>
            <a:schemeClr val="bg1"/>
          </a:solidFill>
          <a:ln w="9525">
            <a:noFill/>
            <a:miter lim="800000"/>
            <a:headEnd/>
            <a:tailEnd/>
          </a:ln>
        </p:spPr>
        <p:txBody>
          <a:bodyPr>
            <a:spAutoFit/>
          </a:bodyPr>
          <a:lstStyle/>
          <a:p>
            <a:endParaRPr lang="en-US"/>
          </a:p>
        </p:txBody>
      </p:sp>
      <p:sp>
        <p:nvSpPr>
          <p:cNvPr id="31747" name="Rectangle 2"/>
          <p:cNvSpPr>
            <a:spLocks noGrp="1" noChangeArrowheads="1"/>
          </p:cNvSpPr>
          <p:nvPr>
            <p:ph type="title"/>
          </p:nvPr>
        </p:nvSpPr>
        <p:spPr>
          <a:xfrm>
            <a:off x="457200" y="0"/>
            <a:ext cx="8229600" cy="1143000"/>
          </a:xfrm>
        </p:spPr>
        <p:txBody>
          <a:bodyPr/>
          <a:lstStyle/>
          <a:p>
            <a:pPr eaLnBrk="1" hangingPunct="1"/>
            <a:r>
              <a:rPr lang="en-US" sz="3600" smtClean="0"/>
              <a:t>Activity: </a:t>
            </a:r>
            <a:br>
              <a:rPr lang="en-US" sz="3600" smtClean="0"/>
            </a:br>
            <a:r>
              <a:rPr lang="en-US" sz="3600" smtClean="0"/>
              <a:t>Connections with Children</a:t>
            </a:r>
          </a:p>
        </p:txBody>
      </p:sp>
      <p:pic>
        <p:nvPicPr>
          <p:cNvPr id="31748" name="Picture 197" descr="Picture1"/>
          <p:cNvPicPr>
            <a:picLocks noGrp="1" noChangeAspect="1" noChangeArrowheads="1"/>
          </p:cNvPicPr>
          <p:nvPr>
            <p:ph sz="half" idx="1"/>
          </p:nvPr>
        </p:nvPicPr>
        <p:blipFill>
          <a:blip r:embed="rId3" cstate="print"/>
          <a:srcRect/>
          <a:stretch>
            <a:fillRect/>
          </a:stretch>
        </p:blipFill>
        <p:spPr>
          <a:xfrm>
            <a:off x="914400" y="1600200"/>
            <a:ext cx="3200400" cy="4114800"/>
          </a:xfrm>
        </p:spPr>
      </p:pic>
      <p:sp>
        <p:nvSpPr>
          <p:cNvPr id="31749" name="Text Box 95"/>
          <p:cNvSpPr txBox="1">
            <a:spLocks noChangeArrowheads="1"/>
          </p:cNvSpPr>
          <p:nvPr/>
        </p:nvSpPr>
        <p:spPr bwMode="auto">
          <a:xfrm>
            <a:off x="1371600" y="1143000"/>
            <a:ext cx="2116138" cy="457200"/>
          </a:xfrm>
          <a:prstGeom prst="rect">
            <a:avLst/>
          </a:prstGeom>
          <a:noFill/>
          <a:ln w="9525">
            <a:noFill/>
            <a:miter lim="800000"/>
            <a:headEnd/>
            <a:tailEnd/>
          </a:ln>
        </p:spPr>
        <p:txBody>
          <a:bodyPr>
            <a:spAutoFit/>
          </a:bodyPr>
          <a:lstStyle/>
          <a:p>
            <a:r>
              <a:rPr lang="en-US" sz="2400"/>
              <a:t>CONNECTED</a:t>
            </a:r>
          </a:p>
        </p:txBody>
      </p:sp>
      <p:sp>
        <p:nvSpPr>
          <p:cNvPr id="31750" name="Text Box 96"/>
          <p:cNvSpPr txBox="1">
            <a:spLocks noChangeArrowheads="1"/>
          </p:cNvSpPr>
          <p:nvPr/>
        </p:nvSpPr>
        <p:spPr bwMode="auto">
          <a:xfrm>
            <a:off x="5410200" y="1143000"/>
            <a:ext cx="2624138" cy="457200"/>
          </a:xfrm>
          <a:prstGeom prst="rect">
            <a:avLst/>
          </a:prstGeom>
          <a:noFill/>
          <a:ln w="9525">
            <a:noFill/>
            <a:miter lim="800000"/>
            <a:headEnd/>
            <a:tailEnd/>
          </a:ln>
        </p:spPr>
        <p:txBody>
          <a:bodyPr wrap="none">
            <a:spAutoFit/>
          </a:bodyPr>
          <a:lstStyle/>
          <a:p>
            <a:r>
              <a:rPr lang="en-US" sz="2400"/>
              <a:t>DISCONNECTED</a:t>
            </a:r>
          </a:p>
        </p:txBody>
      </p:sp>
      <p:grpSp>
        <p:nvGrpSpPr>
          <p:cNvPr id="31751" name="Group 103"/>
          <p:cNvGrpSpPr>
            <a:grpSpLocks/>
          </p:cNvGrpSpPr>
          <p:nvPr/>
        </p:nvGrpSpPr>
        <p:grpSpPr bwMode="auto">
          <a:xfrm>
            <a:off x="5029200" y="1600200"/>
            <a:ext cx="3200400" cy="4114800"/>
            <a:chOff x="3264" y="1200"/>
            <a:chExt cx="2016" cy="2592"/>
          </a:xfrm>
        </p:grpSpPr>
        <p:sp>
          <p:nvSpPr>
            <p:cNvPr id="31756" name="AutoShape 104"/>
            <p:cNvSpPr>
              <a:spLocks noChangeAspect="1" noChangeArrowheads="1" noTextEdit="1"/>
            </p:cNvSpPr>
            <p:nvPr/>
          </p:nvSpPr>
          <p:spPr bwMode="auto">
            <a:xfrm>
              <a:off x="3264" y="1200"/>
              <a:ext cx="2016" cy="2592"/>
            </a:xfrm>
            <a:prstGeom prst="rect">
              <a:avLst/>
            </a:prstGeom>
            <a:noFill/>
            <a:ln w="9525">
              <a:noFill/>
              <a:miter lim="800000"/>
              <a:headEnd/>
              <a:tailEnd/>
            </a:ln>
          </p:spPr>
          <p:txBody>
            <a:bodyPr/>
            <a:lstStyle/>
            <a:p>
              <a:endParaRPr lang="en-US"/>
            </a:p>
          </p:txBody>
        </p:sp>
        <p:sp>
          <p:nvSpPr>
            <p:cNvPr id="31757" name="Rectangle 105"/>
            <p:cNvSpPr>
              <a:spLocks noChangeArrowheads="1"/>
            </p:cNvSpPr>
            <p:nvPr/>
          </p:nvSpPr>
          <p:spPr bwMode="auto">
            <a:xfrm>
              <a:off x="3264" y="1200"/>
              <a:ext cx="2016" cy="2592"/>
            </a:xfrm>
            <a:prstGeom prst="rect">
              <a:avLst/>
            </a:prstGeom>
            <a:solidFill>
              <a:srgbClr val="8EDBA8"/>
            </a:solidFill>
            <a:ln w="9525">
              <a:noFill/>
              <a:miter lim="800000"/>
              <a:headEnd/>
              <a:tailEnd/>
            </a:ln>
          </p:spPr>
          <p:txBody>
            <a:bodyPr/>
            <a:lstStyle/>
            <a:p>
              <a:endParaRPr lang="en-US"/>
            </a:p>
          </p:txBody>
        </p:sp>
        <p:sp>
          <p:nvSpPr>
            <p:cNvPr id="31758" name="Freeform 106"/>
            <p:cNvSpPr>
              <a:spLocks/>
            </p:cNvSpPr>
            <p:nvPr/>
          </p:nvSpPr>
          <p:spPr bwMode="auto">
            <a:xfrm>
              <a:off x="3353" y="1285"/>
              <a:ext cx="1865" cy="2433"/>
            </a:xfrm>
            <a:custGeom>
              <a:avLst/>
              <a:gdLst>
                <a:gd name="T0" fmla="*/ 537 w 1550"/>
                <a:gd name="T1" fmla="*/ 0 h 2026"/>
                <a:gd name="T2" fmla="*/ 1629 w 1550"/>
                <a:gd name="T3" fmla="*/ 1 h 2026"/>
                <a:gd name="T4" fmla="*/ 2708 w 1550"/>
                <a:gd name="T5" fmla="*/ 35 h 2026"/>
                <a:gd name="T6" fmla="*/ 3775 w 1550"/>
                <a:gd name="T7" fmla="*/ 35 h 2026"/>
                <a:gd name="T8" fmla="*/ 4857 w 1550"/>
                <a:gd name="T9" fmla="*/ 42 h 2026"/>
                <a:gd name="T10" fmla="*/ 5937 w 1550"/>
                <a:gd name="T11" fmla="*/ 42 h 2026"/>
                <a:gd name="T12" fmla="*/ 6988 w 1550"/>
                <a:gd name="T13" fmla="*/ 50 h 2026"/>
                <a:gd name="T14" fmla="*/ 8063 w 1550"/>
                <a:gd name="T15" fmla="*/ 50 h 2026"/>
                <a:gd name="T16" fmla="*/ 9106 w 1550"/>
                <a:gd name="T17" fmla="*/ 50 h 2026"/>
                <a:gd name="T18" fmla="*/ 10180 w 1550"/>
                <a:gd name="T19" fmla="*/ 50 h 2026"/>
                <a:gd name="T20" fmla="*/ 11229 w 1550"/>
                <a:gd name="T21" fmla="*/ 50 h 2026"/>
                <a:gd name="T22" fmla="*/ 12274 w 1550"/>
                <a:gd name="T23" fmla="*/ 50 h 2026"/>
                <a:gd name="T24" fmla="*/ 13317 w 1550"/>
                <a:gd name="T25" fmla="*/ 42 h 2026"/>
                <a:gd name="T26" fmla="*/ 14348 w 1550"/>
                <a:gd name="T27" fmla="*/ 42 h 2026"/>
                <a:gd name="T28" fmla="*/ 15375 w 1550"/>
                <a:gd name="T29" fmla="*/ 35 h 2026"/>
                <a:gd name="T30" fmla="*/ 16406 w 1550"/>
                <a:gd name="T31" fmla="*/ 1 h 2026"/>
                <a:gd name="T32" fmla="*/ 16832 w 1550"/>
                <a:gd name="T33" fmla="*/ 2726 h 2026"/>
                <a:gd name="T34" fmla="*/ 16774 w 1550"/>
                <a:gd name="T35" fmla="*/ 8178 h 2026"/>
                <a:gd name="T36" fmla="*/ 16881 w 1550"/>
                <a:gd name="T37" fmla="*/ 13623 h 2026"/>
                <a:gd name="T38" fmla="*/ 17063 w 1550"/>
                <a:gd name="T39" fmla="*/ 19094 h 2026"/>
                <a:gd name="T40" fmla="*/ 16647 w 1550"/>
                <a:gd name="T41" fmla="*/ 21839 h 2026"/>
                <a:gd name="T42" fmla="*/ 15584 w 1550"/>
                <a:gd name="T43" fmla="*/ 21819 h 2026"/>
                <a:gd name="T44" fmla="*/ 14511 w 1550"/>
                <a:gd name="T45" fmla="*/ 21817 h 2026"/>
                <a:gd name="T46" fmla="*/ 13456 w 1550"/>
                <a:gd name="T47" fmla="*/ 21800 h 2026"/>
                <a:gd name="T48" fmla="*/ 12397 w 1550"/>
                <a:gd name="T49" fmla="*/ 21800 h 2026"/>
                <a:gd name="T50" fmla="*/ 11339 w 1550"/>
                <a:gd name="T51" fmla="*/ 21790 h 2026"/>
                <a:gd name="T52" fmla="*/ 10285 w 1550"/>
                <a:gd name="T53" fmla="*/ 21790 h 2026"/>
                <a:gd name="T54" fmla="*/ 9231 w 1550"/>
                <a:gd name="T55" fmla="*/ 21771 h 2026"/>
                <a:gd name="T56" fmla="*/ 8170 w 1550"/>
                <a:gd name="T57" fmla="*/ 21790 h 2026"/>
                <a:gd name="T58" fmla="*/ 7126 w 1550"/>
                <a:gd name="T59" fmla="*/ 21790 h 2026"/>
                <a:gd name="T60" fmla="*/ 6068 w 1550"/>
                <a:gd name="T61" fmla="*/ 21800 h 2026"/>
                <a:gd name="T62" fmla="*/ 5031 w 1550"/>
                <a:gd name="T63" fmla="*/ 21800 h 2026"/>
                <a:gd name="T64" fmla="*/ 3983 w 1550"/>
                <a:gd name="T65" fmla="*/ 21819 h 2026"/>
                <a:gd name="T66" fmla="*/ 2937 w 1550"/>
                <a:gd name="T67" fmla="*/ 21839 h 2026"/>
                <a:gd name="T68" fmla="*/ 1887 w 1550"/>
                <a:gd name="T69" fmla="*/ 21854 h 2026"/>
                <a:gd name="T70" fmla="*/ 836 w 1550"/>
                <a:gd name="T71" fmla="*/ 21879 h 2026"/>
                <a:gd name="T72" fmla="*/ 214 w 1550"/>
                <a:gd name="T73" fmla="*/ 16489 h 2026"/>
                <a:gd name="T74" fmla="*/ 35 w 1550"/>
                <a:gd name="T75" fmla="*/ 5507 h 2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50"/>
                <a:gd name="T115" fmla="*/ 0 h 2026"/>
                <a:gd name="T116" fmla="*/ 1550 w 1550"/>
                <a:gd name="T117" fmla="*/ 2026 h 2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50" h="2026">
                  <a:moveTo>
                    <a:pt x="0" y="0"/>
                  </a:moveTo>
                  <a:lnTo>
                    <a:pt x="48" y="0"/>
                  </a:lnTo>
                  <a:lnTo>
                    <a:pt x="97" y="1"/>
                  </a:lnTo>
                  <a:lnTo>
                    <a:pt x="147" y="1"/>
                  </a:lnTo>
                  <a:lnTo>
                    <a:pt x="195" y="1"/>
                  </a:lnTo>
                  <a:lnTo>
                    <a:pt x="244" y="3"/>
                  </a:lnTo>
                  <a:lnTo>
                    <a:pt x="293" y="3"/>
                  </a:lnTo>
                  <a:lnTo>
                    <a:pt x="341" y="3"/>
                  </a:lnTo>
                  <a:lnTo>
                    <a:pt x="390" y="4"/>
                  </a:lnTo>
                  <a:lnTo>
                    <a:pt x="439" y="4"/>
                  </a:lnTo>
                  <a:lnTo>
                    <a:pt x="486" y="4"/>
                  </a:lnTo>
                  <a:lnTo>
                    <a:pt x="535" y="4"/>
                  </a:lnTo>
                  <a:lnTo>
                    <a:pt x="583" y="5"/>
                  </a:lnTo>
                  <a:lnTo>
                    <a:pt x="631" y="5"/>
                  </a:lnTo>
                  <a:lnTo>
                    <a:pt x="680" y="5"/>
                  </a:lnTo>
                  <a:lnTo>
                    <a:pt x="727" y="5"/>
                  </a:lnTo>
                  <a:lnTo>
                    <a:pt x="775" y="5"/>
                  </a:lnTo>
                  <a:lnTo>
                    <a:pt x="822" y="5"/>
                  </a:lnTo>
                  <a:lnTo>
                    <a:pt x="871" y="5"/>
                  </a:lnTo>
                  <a:lnTo>
                    <a:pt x="919" y="5"/>
                  </a:lnTo>
                  <a:lnTo>
                    <a:pt x="966" y="5"/>
                  </a:lnTo>
                  <a:lnTo>
                    <a:pt x="1013" y="5"/>
                  </a:lnTo>
                  <a:lnTo>
                    <a:pt x="1060" y="5"/>
                  </a:lnTo>
                  <a:lnTo>
                    <a:pt x="1108" y="5"/>
                  </a:lnTo>
                  <a:lnTo>
                    <a:pt x="1154" y="5"/>
                  </a:lnTo>
                  <a:lnTo>
                    <a:pt x="1202" y="4"/>
                  </a:lnTo>
                  <a:lnTo>
                    <a:pt x="1248" y="4"/>
                  </a:lnTo>
                  <a:lnTo>
                    <a:pt x="1295" y="4"/>
                  </a:lnTo>
                  <a:lnTo>
                    <a:pt x="1341" y="3"/>
                  </a:lnTo>
                  <a:lnTo>
                    <a:pt x="1388" y="3"/>
                  </a:lnTo>
                  <a:lnTo>
                    <a:pt x="1434" y="1"/>
                  </a:lnTo>
                  <a:lnTo>
                    <a:pt x="1480" y="1"/>
                  </a:lnTo>
                  <a:lnTo>
                    <a:pt x="1526" y="0"/>
                  </a:lnTo>
                  <a:lnTo>
                    <a:pt x="1519" y="252"/>
                  </a:lnTo>
                  <a:lnTo>
                    <a:pt x="1514" y="505"/>
                  </a:lnTo>
                  <a:lnTo>
                    <a:pt x="1514" y="757"/>
                  </a:lnTo>
                  <a:lnTo>
                    <a:pt x="1518" y="1009"/>
                  </a:lnTo>
                  <a:lnTo>
                    <a:pt x="1523" y="1261"/>
                  </a:lnTo>
                  <a:lnTo>
                    <a:pt x="1532" y="1514"/>
                  </a:lnTo>
                  <a:lnTo>
                    <a:pt x="1540" y="1768"/>
                  </a:lnTo>
                  <a:lnTo>
                    <a:pt x="1550" y="2022"/>
                  </a:lnTo>
                  <a:lnTo>
                    <a:pt x="1503" y="2021"/>
                  </a:lnTo>
                  <a:lnTo>
                    <a:pt x="1454" y="2021"/>
                  </a:lnTo>
                  <a:lnTo>
                    <a:pt x="1406" y="2020"/>
                  </a:lnTo>
                  <a:lnTo>
                    <a:pt x="1358" y="2020"/>
                  </a:lnTo>
                  <a:lnTo>
                    <a:pt x="1310" y="2019"/>
                  </a:lnTo>
                  <a:lnTo>
                    <a:pt x="1263" y="2019"/>
                  </a:lnTo>
                  <a:lnTo>
                    <a:pt x="1215" y="2018"/>
                  </a:lnTo>
                  <a:lnTo>
                    <a:pt x="1166" y="2018"/>
                  </a:lnTo>
                  <a:lnTo>
                    <a:pt x="1119" y="2018"/>
                  </a:lnTo>
                  <a:lnTo>
                    <a:pt x="1071" y="2017"/>
                  </a:lnTo>
                  <a:lnTo>
                    <a:pt x="1024" y="2017"/>
                  </a:lnTo>
                  <a:lnTo>
                    <a:pt x="976" y="2017"/>
                  </a:lnTo>
                  <a:lnTo>
                    <a:pt x="928" y="2017"/>
                  </a:lnTo>
                  <a:lnTo>
                    <a:pt x="881" y="2017"/>
                  </a:lnTo>
                  <a:lnTo>
                    <a:pt x="833" y="2016"/>
                  </a:lnTo>
                  <a:lnTo>
                    <a:pt x="786" y="2016"/>
                  </a:lnTo>
                  <a:lnTo>
                    <a:pt x="738" y="2017"/>
                  </a:lnTo>
                  <a:lnTo>
                    <a:pt x="691" y="2017"/>
                  </a:lnTo>
                  <a:lnTo>
                    <a:pt x="643" y="2017"/>
                  </a:lnTo>
                  <a:lnTo>
                    <a:pt x="595" y="2017"/>
                  </a:lnTo>
                  <a:lnTo>
                    <a:pt x="548" y="2018"/>
                  </a:lnTo>
                  <a:lnTo>
                    <a:pt x="500" y="2018"/>
                  </a:lnTo>
                  <a:lnTo>
                    <a:pt x="454" y="2018"/>
                  </a:lnTo>
                  <a:lnTo>
                    <a:pt x="406" y="2019"/>
                  </a:lnTo>
                  <a:lnTo>
                    <a:pt x="359" y="2020"/>
                  </a:lnTo>
                  <a:lnTo>
                    <a:pt x="312" y="2020"/>
                  </a:lnTo>
                  <a:lnTo>
                    <a:pt x="264" y="2021"/>
                  </a:lnTo>
                  <a:lnTo>
                    <a:pt x="217" y="2022"/>
                  </a:lnTo>
                  <a:lnTo>
                    <a:pt x="170" y="2023"/>
                  </a:lnTo>
                  <a:lnTo>
                    <a:pt x="123" y="2024"/>
                  </a:lnTo>
                  <a:lnTo>
                    <a:pt x="76" y="2025"/>
                  </a:lnTo>
                  <a:lnTo>
                    <a:pt x="29" y="2026"/>
                  </a:lnTo>
                  <a:lnTo>
                    <a:pt x="19" y="1526"/>
                  </a:lnTo>
                  <a:lnTo>
                    <a:pt x="9" y="1019"/>
                  </a:lnTo>
                  <a:lnTo>
                    <a:pt x="3" y="510"/>
                  </a:lnTo>
                  <a:lnTo>
                    <a:pt x="0" y="0"/>
                  </a:lnTo>
                  <a:close/>
                </a:path>
              </a:pathLst>
            </a:custGeom>
            <a:solidFill>
              <a:srgbClr val="000000"/>
            </a:solidFill>
            <a:ln w="9525">
              <a:noFill/>
              <a:round/>
              <a:headEnd/>
              <a:tailEnd/>
            </a:ln>
          </p:spPr>
          <p:txBody>
            <a:bodyPr/>
            <a:lstStyle/>
            <a:p>
              <a:endParaRPr lang="en-US"/>
            </a:p>
          </p:txBody>
        </p:sp>
        <p:sp>
          <p:nvSpPr>
            <p:cNvPr id="31759" name="Freeform 107"/>
            <p:cNvSpPr>
              <a:spLocks/>
            </p:cNvSpPr>
            <p:nvPr/>
          </p:nvSpPr>
          <p:spPr bwMode="auto">
            <a:xfrm>
              <a:off x="3447" y="1348"/>
              <a:ext cx="1726" cy="1746"/>
            </a:xfrm>
            <a:custGeom>
              <a:avLst/>
              <a:gdLst>
                <a:gd name="T0" fmla="*/ 42 w 1434"/>
                <a:gd name="T1" fmla="*/ 2399 h 1454"/>
                <a:gd name="T2" fmla="*/ 0 w 1434"/>
                <a:gd name="T3" fmla="*/ 12983 h 1454"/>
                <a:gd name="T4" fmla="*/ 148 w 1434"/>
                <a:gd name="T5" fmla="*/ 15543 h 1454"/>
                <a:gd name="T6" fmla="*/ 323 w 1434"/>
                <a:gd name="T7" fmla="*/ 15582 h 1454"/>
                <a:gd name="T8" fmla="*/ 607 w 1434"/>
                <a:gd name="T9" fmla="*/ 15590 h 1454"/>
                <a:gd name="T10" fmla="*/ 991 w 1434"/>
                <a:gd name="T11" fmla="*/ 15614 h 1454"/>
                <a:gd name="T12" fmla="*/ 1466 w 1434"/>
                <a:gd name="T13" fmla="*/ 15622 h 1454"/>
                <a:gd name="T14" fmla="*/ 2033 w 1434"/>
                <a:gd name="T15" fmla="*/ 15622 h 1454"/>
                <a:gd name="T16" fmla="*/ 2677 w 1434"/>
                <a:gd name="T17" fmla="*/ 15622 h 1454"/>
                <a:gd name="T18" fmla="*/ 3358 w 1434"/>
                <a:gd name="T19" fmla="*/ 15614 h 1454"/>
                <a:gd name="T20" fmla="*/ 4104 w 1434"/>
                <a:gd name="T21" fmla="*/ 15590 h 1454"/>
                <a:gd name="T22" fmla="*/ 4866 w 1434"/>
                <a:gd name="T23" fmla="*/ 15582 h 1454"/>
                <a:gd name="T24" fmla="*/ 5671 w 1434"/>
                <a:gd name="T25" fmla="*/ 15574 h 1454"/>
                <a:gd name="T26" fmla="*/ 6484 w 1434"/>
                <a:gd name="T27" fmla="*/ 15543 h 1454"/>
                <a:gd name="T28" fmla="*/ 7284 w 1434"/>
                <a:gd name="T29" fmla="*/ 15539 h 1454"/>
                <a:gd name="T30" fmla="*/ 8076 w 1434"/>
                <a:gd name="T31" fmla="*/ 15529 h 1454"/>
                <a:gd name="T32" fmla="*/ 8856 w 1434"/>
                <a:gd name="T33" fmla="*/ 15529 h 1454"/>
                <a:gd name="T34" fmla="*/ 9589 w 1434"/>
                <a:gd name="T35" fmla="*/ 15529 h 1454"/>
                <a:gd name="T36" fmla="*/ 10622 w 1434"/>
                <a:gd name="T37" fmla="*/ 15539 h 1454"/>
                <a:gd name="T38" fmla="*/ 11882 w 1434"/>
                <a:gd name="T39" fmla="*/ 15545 h 1454"/>
                <a:gd name="T40" fmla="*/ 12980 w 1434"/>
                <a:gd name="T41" fmla="*/ 15582 h 1454"/>
                <a:gd name="T42" fmla="*/ 13946 w 1434"/>
                <a:gd name="T43" fmla="*/ 15614 h 1454"/>
                <a:gd name="T44" fmla="*/ 14718 w 1434"/>
                <a:gd name="T45" fmla="*/ 15626 h 1454"/>
                <a:gd name="T46" fmla="*/ 15309 w 1434"/>
                <a:gd name="T47" fmla="*/ 15658 h 1454"/>
                <a:gd name="T48" fmla="*/ 15728 w 1434"/>
                <a:gd name="T49" fmla="*/ 15688 h 1454"/>
                <a:gd name="T50" fmla="*/ 15943 w 1434"/>
                <a:gd name="T51" fmla="*/ 15701 h 1454"/>
                <a:gd name="T52" fmla="*/ 15920 w 1434"/>
                <a:gd name="T53" fmla="*/ 14682 h 1454"/>
                <a:gd name="T54" fmla="*/ 15832 w 1434"/>
                <a:gd name="T55" fmla="*/ 9237 h 1454"/>
                <a:gd name="T56" fmla="*/ 15920 w 1434"/>
                <a:gd name="T57" fmla="*/ 4389 h 1454"/>
                <a:gd name="T58" fmla="*/ 15782 w 1434"/>
                <a:gd name="T59" fmla="*/ 666 h 1454"/>
                <a:gd name="T60" fmla="*/ 15728 w 1434"/>
                <a:gd name="T61" fmla="*/ 42 h 1454"/>
                <a:gd name="T62" fmla="*/ 15488 w 1434"/>
                <a:gd name="T63" fmla="*/ 42 h 1454"/>
                <a:gd name="T64" fmla="*/ 15078 w 1434"/>
                <a:gd name="T65" fmla="*/ 42 h 1454"/>
                <a:gd name="T66" fmla="*/ 14486 w 1434"/>
                <a:gd name="T67" fmla="*/ 50 h 1454"/>
                <a:gd name="T68" fmla="*/ 13755 w 1434"/>
                <a:gd name="T69" fmla="*/ 50 h 1454"/>
                <a:gd name="T70" fmla="*/ 12913 w 1434"/>
                <a:gd name="T71" fmla="*/ 60 h 1454"/>
                <a:gd name="T72" fmla="*/ 11971 w 1434"/>
                <a:gd name="T73" fmla="*/ 60 h 1454"/>
                <a:gd name="T74" fmla="*/ 10979 w 1434"/>
                <a:gd name="T75" fmla="*/ 72 h 1454"/>
                <a:gd name="T76" fmla="*/ 9935 w 1434"/>
                <a:gd name="T77" fmla="*/ 72 h 1454"/>
                <a:gd name="T78" fmla="*/ 8872 w 1434"/>
                <a:gd name="T79" fmla="*/ 72 h 1454"/>
                <a:gd name="T80" fmla="*/ 7828 w 1434"/>
                <a:gd name="T81" fmla="*/ 86 h 1454"/>
                <a:gd name="T82" fmla="*/ 6841 w 1434"/>
                <a:gd name="T83" fmla="*/ 72 h 1454"/>
                <a:gd name="T84" fmla="*/ 5893 w 1434"/>
                <a:gd name="T85" fmla="*/ 72 h 1454"/>
                <a:gd name="T86" fmla="*/ 5067 w 1434"/>
                <a:gd name="T87" fmla="*/ 72 h 1454"/>
                <a:gd name="T88" fmla="*/ 4341 w 1434"/>
                <a:gd name="T89" fmla="*/ 60 h 1454"/>
                <a:gd name="T90" fmla="*/ 3759 w 1434"/>
                <a:gd name="T91" fmla="*/ 50 h 1454"/>
                <a:gd name="T92" fmla="*/ 3131 w 1434"/>
                <a:gd name="T93" fmla="*/ 35 h 1454"/>
                <a:gd name="T94" fmla="*/ 2404 w 1434"/>
                <a:gd name="T95" fmla="*/ 1 h 1454"/>
                <a:gd name="T96" fmla="*/ 1745 w 1434"/>
                <a:gd name="T97" fmla="*/ 0 h 1454"/>
                <a:gd name="T98" fmla="*/ 1216 w 1434"/>
                <a:gd name="T99" fmla="*/ 0 h 1454"/>
                <a:gd name="T100" fmla="*/ 761 w 1434"/>
                <a:gd name="T101" fmla="*/ 0 h 1454"/>
                <a:gd name="T102" fmla="*/ 419 w 1434"/>
                <a:gd name="T103" fmla="*/ 0 h 1454"/>
                <a:gd name="T104" fmla="*/ 197 w 1434"/>
                <a:gd name="T105" fmla="*/ 1 h 1454"/>
                <a:gd name="T106" fmla="*/ 73 w 1434"/>
                <a:gd name="T107" fmla="*/ 1 h 14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34"/>
                <a:gd name="T163" fmla="*/ 0 h 1454"/>
                <a:gd name="T164" fmla="*/ 1434 w 1434"/>
                <a:gd name="T165" fmla="*/ 1454 h 14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34" h="1454">
                  <a:moveTo>
                    <a:pt x="6" y="1"/>
                  </a:moveTo>
                  <a:lnTo>
                    <a:pt x="4" y="222"/>
                  </a:lnTo>
                  <a:lnTo>
                    <a:pt x="0" y="710"/>
                  </a:lnTo>
                  <a:lnTo>
                    <a:pt x="0" y="1203"/>
                  </a:lnTo>
                  <a:lnTo>
                    <a:pt x="10" y="1438"/>
                  </a:lnTo>
                  <a:lnTo>
                    <a:pt x="13" y="1440"/>
                  </a:lnTo>
                  <a:lnTo>
                    <a:pt x="20" y="1442"/>
                  </a:lnTo>
                  <a:lnTo>
                    <a:pt x="29" y="1443"/>
                  </a:lnTo>
                  <a:lnTo>
                    <a:pt x="40" y="1444"/>
                  </a:lnTo>
                  <a:lnTo>
                    <a:pt x="55" y="1445"/>
                  </a:lnTo>
                  <a:lnTo>
                    <a:pt x="71" y="1446"/>
                  </a:lnTo>
                  <a:lnTo>
                    <a:pt x="89" y="1446"/>
                  </a:lnTo>
                  <a:lnTo>
                    <a:pt x="110" y="1447"/>
                  </a:lnTo>
                  <a:lnTo>
                    <a:pt x="132" y="1447"/>
                  </a:lnTo>
                  <a:lnTo>
                    <a:pt x="157" y="1447"/>
                  </a:lnTo>
                  <a:lnTo>
                    <a:pt x="183" y="1447"/>
                  </a:lnTo>
                  <a:lnTo>
                    <a:pt x="211" y="1447"/>
                  </a:lnTo>
                  <a:lnTo>
                    <a:pt x="240" y="1447"/>
                  </a:lnTo>
                  <a:lnTo>
                    <a:pt x="271" y="1446"/>
                  </a:lnTo>
                  <a:lnTo>
                    <a:pt x="302" y="1446"/>
                  </a:lnTo>
                  <a:lnTo>
                    <a:pt x="336" y="1445"/>
                  </a:lnTo>
                  <a:lnTo>
                    <a:pt x="369" y="1445"/>
                  </a:lnTo>
                  <a:lnTo>
                    <a:pt x="403" y="1444"/>
                  </a:lnTo>
                  <a:lnTo>
                    <a:pt x="438" y="1443"/>
                  </a:lnTo>
                  <a:lnTo>
                    <a:pt x="474" y="1442"/>
                  </a:lnTo>
                  <a:lnTo>
                    <a:pt x="510" y="1442"/>
                  </a:lnTo>
                  <a:lnTo>
                    <a:pt x="547" y="1441"/>
                  </a:lnTo>
                  <a:lnTo>
                    <a:pt x="582" y="1440"/>
                  </a:lnTo>
                  <a:lnTo>
                    <a:pt x="619" y="1440"/>
                  </a:lnTo>
                  <a:lnTo>
                    <a:pt x="655" y="1439"/>
                  </a:lnTo>
                  <a:lnTo>
                    <a:pt x="691" y="1439"/>
                  </a:lnTo>
                  <a:lnTo>
                    <a:pt x="726" y="1438"/>
                  </a:lnTo>
                  <a:lnTo>
                    <a:pt x="762" y="1438"/>
                  </a:lnTo>
                  <a:lnTo>
                    <a:pt x="796" y="1438"/>
                  </a:lnTo>
                  <a:lnTo>
                    <a:pt x="830" y="1438"/>
                  </a:lnTo>
                  <a:lnTo>
                    <a:pt x="862" y="1438"/>
                  </a:lnTo>
                  <a:lnTo>
                    <a:pt x="894" y="1438"/>
                  </a:lnTo>
                  <a:lnTo>
                    <a:pt x="955" y="1439"/>
                  </a:lnTo>
                  <a:lnTo>
                    <a:pt x="1013" y="1440"/>
                  </a:lnTo>
                  <a:lnTo>
                    <a:pt x="1068" y="1441"/>
                  </a:lnTo>
                  <a:lnTo>
                    <a:pt x="1120" y="1442"/>
                  </a:lnTo>
                  <a:lnTo>
                    <a:pt x="1167" y="1443"/>
                  </a:lnTo>
                  <a:lnTo>
                    <a:pt x="1212" y="1445"/>
                  </a:lnTo>
                  <a:lnTo>
                    <a:pt x="1253" y="1446"/>
                  </a:lnTo>
                  <a:lnTo>
                    <a:pt x="1289" y="1447"/>
                  </a:lnTo>
                  <a:lnTo>
                    <a:pt x="1323" y="1448"/>
                  </a:lnTo>
                  <a:lnTo>
                    <a:pt x="1352" y="1450"/>
                  </a:lnTo>
                  <a:lnTo>
                    <a:pt x="1376" y="1451"/>
                  </a:lnTo>
                  <a:lnTo>
                    <a:pt x="1396" y="1452"/>
                  </a:lnTo>
                  <a:lnTo>
                    <a:pt x="1413" y="1453"/>
                  </a:lnTo>
                  <a:lnTo>
                    <a:pt x="1425" y="1454"/>
                  </a:lnTo>
                  <a:lnTo>
                    <a:pt x="1432" y="1454"/>
                  </a:lnTo>
                  <a:lnTo>
                    <a:pt x="1434" y="1454"/>
                  </a:lnTo>
                  <a:lnTo>
                    <a:pt x="1431" y="1360"/>
                  </a:lnTo>
                  <a:lnTo>
                    <a:pt x="1427" y="1133"/>
                  </a:lnTo>
                  <a:lnTo>
                    <a:pt x="1423" y="856"/>
                  </a:lnTo>
                  <a:lnTo>
                    <a:pt x="1428" y="613"/>
                  </a:lnTo>
                  <a:lnTo>
                    <a:pt x="1431" y="406"/>
                  </a:lnTo>
                  <a:lnTo>
                    <a:pt x="1426" y="209"/>
                  </a:lnTo>
                  <a:lnTo>
                    <a:pt x="1418" y="62"/>
                  </a:lnTo>
                  <a:lnTo>
                    <a:pt x="1415" y="4"/>
                  </a:lnTo>
                  <a:lnTo>
                    <a:pt x="1413" y="4"/>
                  </a:lnTo>
                  <a:lnTo>
                    <a:pt x="1405" y="4"/>
                  </a:lnTo>
                  <a:lnTo>
                    <a:pt x="1392" y="4"/>
                  </a:lnTo>
                  <a:lnTo>
                    <a:pt x="1376" y="4"/>
                  </a:lnTo>
                  <a:lnTo>
                    <a:pt x="1355" y="4"/>
                  </a:lnTo>
                  <a:lnTo>
                    <a:pt x="1330" y="5"/>
                  </a:lnTo>
                  <a:lnTo>
                    <a:pt x="1302" y="5"/>
                  </a:lnTo>
                  <a:lnTo>
                    <a:pt x="1271" y="5"/>
                  </a:lnTo>
                  <a:lnTo>
                    <a:pt x="1236" y="5"/>
                  </a:lnTo>
                  <a:lnTo>
                    <a:pt x="1200" y="6"/>
                  </a:lnTo>
                  <a:lnTo>
                    <a:pt x="1161" y="6"/>
                  </a:lnTo>
                  <a:lnTo>
                    <a:pt x="1120" y="6"/>
                  </a:lnTo>
                  <a:lnTo>
                    <a:pt x="1076" y="6"/>
                  </a:lnTo>
                  <a:lnTo>
                    <a:pt x="1032" y="7"/>
                  </a:lnTo>
                  <a:lnTo>
                    <a:pt x="987" y="7"/>
                  </a:lnTo>
                  <a:lnTo>
                    <a:pt x="940" y="7"/>
                  </a:lnTo>
                  <a:lnTo>
                    <a:pt x="893" y="7"/>
                  </a:lnTo>
                  <a:lnTo>
                    <a:pt x="846" y="7"/>
                  </a:lnTo>
                  <a:lnTo>
                    <a:pt x="798" y="7"/>
                  </a:lnTo>
                  <a:lnTo>
                    <a:pt x="751" y="8"/>
                  </a:lnTo>
                  <a:lnTo>
                    <a:pt x="704" y="8"/>
                  </a:lnTo>
                  <a:lnTo>
                    <a:pt x="659" y="8"/>
                  </a:lnTo>
                  <a:lnTo>
                    <a:pt x="615" y="7"/>
                  </a:lnTo>
                  <a:lnTo>
                    <a:pt x="571" y="7"/>
                  </a:lnTo>
                  <a:lnTo>
                    <a:pt x="530" y="7"/>
                  </a:lnTo>
                  <a:lnTo>
                    <a:pt x="491" y="7"/>
                  </a:lnTo>
                  <a:lnTo>
                    <a:pt x="455" y="7"/>
                  </a:lnTo>
                  <a:lnTo>
                    <a:pt x="420" y="6"/>
                  </a:lnTo>
                  <a:lnTo>
                    <a:pt x="390" y="6"/>
                  </a:lnTo>
                  <a:lnTo>
                    <a:pt x="362" y="5"/>
                  </a:lnTo>
                  <a:lnTo>
                    <a:pt x="337" y="5"/>
                  </a:lnTo>
                  <a:lnTo>
                    <a:pt x="316" y="4"/>
                  </a:lnTo>
                  <a:lnTo>
                    <a:pt x="281" y="3"/>
                  </a:lnTo>
                  <a:lnTo>
                    <a:pt x="246" y="2"/>
                  </a:lnTo>
                  <a:lnTo>
                    <a:pt x="215" y="1"/>
                  </a:lnTo>
                  <a:lnTo>
                    <a:pt x="184" y="1"/>
                  </a:lnTo>
                  <a:lnTo>
                    <a:pt x="157" y="0"/>
                  </a:lnTo>
                  <a:lnTo>
                    <a:pt x="131" y="0"/>
                  </a:lnTo>
                  <a:lnTo>
                    <a:pt x="109" y="0"/>
                  </a:lnTo>
                  <a:lnTo>
                    <a:pt x="87" y="0"/>
                  </a:lnTo>
                  <a:lnTo>
                    <a:pt x="69" y="0"/>
                  </a:lnTo>
                  <a:lnTo>
                    <a:pt x="52" y="0"/>
                  </a:lnTo>
                  <a:lnTo>
                    <a:pt x="38" y="0"/>
                  </a:lnTo>
                  <a:lnTo>
                    <a:pt x="26" y="0"/>
                  </a:lnTo>
                  <a:lnTo>
                    <a:pt x="18" y="1"/>
                  </a:lnTo>
                  <a:lnTo>
                    <a:pt x="11" y="1"/>
                  </a:lnTo>
                  <a:lnTo>
                    <a:pt x="7" y="1"/>
                  </a:lnTo>
                  <a:lnTo>
                    <a:pt x="6" y="1"/>
                  </a:lnTo>
                  <a:close/>
                </a:path>
              </a:pathLst>
            </a:custGeom>
            <a:solidFill>
              <a:srgbClr val="BAE5C4"/>
            </a:solidFill>
            <a:ln w="9525">
              <a:noFill/>
              <a:round/>
              <a:headEnd/>
              <a:tailEnd/>
            </a:ln>
          </p:spPr>
          <p:txBody>
            <a:bodyPr/>
            <a:lstStyle/>
            <a:p>
              <a:endParaRPr lang="en-US"/>
            </a:p>
          </p:txBody>
        </p:sp>
        <p:sp>
          <p:nvSpPr>
            <p:cNvPr id="31760" name="Freeform 108"/>
            <p:cNvSpPr>
              <a:spLocks/>
            </p:cNvSpPr>
            <p:nvPr/>
          </p:nvSpPr>
          <p:spPr bwMode="auto">
            <a:xfrm>
              <a:off x="3422" y="3129"/>
              <a:ext cx="504" cy="533"/>
            </a:xfrm>
            <a:custGeom>
              <a:avLst/>
              <a:gdLst>
                <a:gd name="T0" fmla="*/ 178 w 419"/>
                <a:gd name="T1" fmla="*/ 4628 h 444"/>
                <a:gd name="T2" fmla="*/ 223 w 419"/>
                <a:gd name="T3" fmla="*/ 4628 h 444"/>
                <a:gd name="T4" fmla="*/ 369 w 419"/>
                <a:gd name="T5" fmla="*/ 4618 h 444"/>
                <a:gd name="T6" fmla="*/ 598 w 419"/>
                <a:gd name="T7" fmla="*/ 4611 h 444"/>
                <a:gd name="T8" fmla="*/ 894 w 419"/>
                <a:gd name="T9" fmla="*/ 4611 h 444"/>
                <a:gd name="T10" fmla="*/ 1239 w 419"/>
                <a:gd name="T11" fmla="*/ 4611 h 444"/>
                <a:gd name="T12" fmla="*/ 1621 w 419"/>
                <a:gd name="T13" fmla="*/ 4618 h 444"/>
                <a:gd name="T14" fmla="*/ 2045 w 419"/>
                <a:gd name="T15" fmla="*/ 4649 h 444"/>
                <a:gd name="T16" fmla="*/ 2460 w 419"/>
                <a:gd name="T17" fmla="*/ 4676 h 444"/>
                <a:gd name="T18" fmla="*/ 2856 w 419"/>
                <a:gd name="T19" fmla="*/ 4705 h 444"/>
                <a:gd name="T20" fmla="*/ 3254 w 419"/>
                <a:gd name="T21" fmla="*/ 4753 h 444"/>
                <a:gd name="T22" fmla="*/ 3631 w 419"/>
                <a:gd name="T23" fmla="*/ 4773 h 444"/>
                <a:gd name="T24" fmla="*/ 3971 w 419"/>
                <a:gd name="T25" fmla="*/ 4774 h 444"/>
                <a:gd name="T26" fmla="*/ 4241 w 419"/>
                <a:gd name="T27" fmla="*/ 4774 h 444"/>
                <a:gd name="T28" fmla="*/ 4445 w 419"/>
                <a:gd name="T29" fmla="*/ 4773 h 444"/>
                <a:gd name="T30" fmla="*/ 4579 w 419"/>
                <a:gd name="T31" fmla="*/ 4773 h 444"/>
                <a:gd name="T32" fmla="*/ 4623 w 419"/>
                <a:gd name="T33" fmla="*/ 4773 h 444"/>
                <a:gd name="T34" fmla="*/ 4605 w 419"/>
                <a:gd name="T35" fmla="*/ 3733 h 444"/>
                <a:gd name="T36" fmla="*/ 4579 w 419"/>
                <a:gd name="T37" fmla="*/ 1929 h 444"/>
                <a:gd name="T38" fmla="*/ 4579 w 419"/>
                <a:gd name="T39" fmla="*/ 588 h 444"/>
                <a:gd name="T40" fmla="*/ 4579 w 419"/>
                <a:gd name="T41" fmla="*/ 42 h 444"/>
                <a:gd name="T42" fmla="*/ 4475 w 419"/>
                <a:gd name="T43" fmla="*/ 50 h 444"/>
                <a:gd name="T44" fmla="*/ 4186 w 419"/>
                <a:gd name="T45" fmla="*/ 86 h 444"/>
                <a:gd name="T46" fmla="*/ 3678 w 419"/>
                <a:gd name="T47" fmla="*/ 102 h 444"/>
                <a:gd name="T48" fmla="*/ 2898 w 419"/>
                <a:gd name="T49" fmla="*/ 86 h 444"/>
                <a:gd name="T50" fmla="*/ 2437 w 419"/>
                <a:gd name="T51" fmla="*/ 72 h 444"/>
                <a:gd name="T52" fmla="*/ 1940 w 419"/>
                <a:gd name="T53" fmla="*/ 50 h 444"/>
                <a:gd name="T54" fmla="*/ 1461 w 419"/>
                <a:gd name="T55" fmla="*/ 42 h 444"/>
                <a:gd name="T56" fmla="*/ 1003 w 419"/>
                <a:gd name="T57" fmla="*/ 2 h 444"/>
                <a:gd name="T58" fmla="*/ 598 w 419"/>
                <a:gd name="T59" fmla="*/ 1 h 444"/>
                <a:gd name="T60" fmla="*/ 285 w 419"/>
                <a:gd name="T61" fmla="*/ 1 h 444"/>
                <a:gd name="T62" fmla="*/ 61 w 419"/>
                <a:gd name="T63" fmla="*/ 0 h 444"/>
                <a:gd name="T64" fmla="*/ 0 w 419"/>
                <a:gd name="T65" fmla="*/ 0 h 4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9"/>
                <a:gd name="T100" fmla="*/ 0 h 444"/>
                <a:gd name="T101" fmla="*/ 419 w 419"/>
                <a:gd name="T102" fmla="*/ 444 h 4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9" h="444">
                  <a:moveTo>
                    <a:pt x="0" y="0"/>
                  </a:moveTo>
                  <a:lnTo>
                    <a:pt x="16" y="431"/>
                  </a:lnTo>
                  <a:lnTo>
                    <a:pt x="17" y="431"/>
                  </a:lnTo>
                  <a:lnTo>
                    <a:pt x="20" y="431"/>
                  </a:lnTo>
                  <a:lnTo>
                    <a:pt x="26" y="430"/>
                  </a:lnTo>
                  <a:lnTo>
                    <a:pt x="33" y="430"/>
                  </a:lnTo>
                  <a:lnTo>
                    <a:pt x="43" y="430"/>
                  </a:lnTo>
                  <a:lnTo>
                    <a:pt x="54" y="429"/>
                  </a:lnTo>
                  <a:lnTo>
                    <a:pt x="67" y="429"/>
                  </a:lnTo>
                  <a:lnTo>
                    <a:pt x="81" y="429"/>
                  </a:lnTo>
                  <a:lnTo>
                    <a:pt x="96" y="429"/>
                  </a:lnTo>
                  <a:lnTo>
                    <a:pt x="112" y="429"/>
                  </a:lnTo>
                  <a:lnTo>
                    <a:pt x="130" y="429"/>
                  </a:lnTo>
                  <a:lnTo>
                    <a:pt x="147" y="430"/>
                  </a:lnTo>
                  <a:lnTo>
                    <a:pt x="165" y="431"/>
                  </a:lnTo>
                  <a:lnTo>
                    <a:pt x="185" y="432"/>
                  </a:lnTo>
                  <a:lnTo>
                    <a:pt x="203" y="433"/>
                  </a:lnTo>
                  <a:lnTo>
                    <a:pt x="223" y="435"/>
                  </a:lnTo>
                  <a:lnTo>
                    <a:pt x="241" y="437"/>
                  </a:lnTo>
                  <a:lnTo>
                    <a:pt x="259" y="438"/>
                  </a:lnTo>
                  <a:lnTo>
                    <a:pt x="278" y="441"/>
                  </a:lnTo>
                  <a:lnTo>
                    <a:pt x="295" y="442"/>
                  </a:lnTo>
                  <a:lnTo>
                    <a:pt x="312" y="442"/>
                  </a:lnTo>
                  <a:lnTo>
                    <a:pt x="329" y="443"/>
                  </a:lnTo>
                  <a:lnTo>
                    <a:pt x="344" y="443"/>
                  </a:lnTo>
                  <a:lnTo>
                    <a:pt x="359" y="444"/>
                  </a:lnTo>
                  <a:lnTo>
                    <a:pt x="372" y="444"/>
                  </a:lnTo>
                  <a:lnTo>
                    <a:pt x="384" y="444"/>
                  </a:lnTo>
                  <a:lnTo>
                    <a:pt x="393" y="444"/>
                  </a:lnTo>
                  <a:lnTo>
                    <a:pt x="403" y="443"/>
                  </a:lnTo>
                  <a:lnTo>
                    <a:pt x="410" y="443"/>
                  </a:lnTo>
                  <a:lnTo>
                    <a:pt x="415" y="443"/>
                  </a:lnTo>
                  <a:lnTo>
                    <a:pt x="418" y="443"/>
                  </a:lnTo>
                  <a:lnTo>
                    <a:pt x="419" y="443"/>
                  </a:lnTo>
                  <a:lnTo>
                    <a:pt x="418" y="415"/>
                  </a:lnTo>
                  <a:lnTo>
                    <a:pt x="417" y="347"/>
                  </a:lnTo>
                  <a:lnTo>
                    <a:pt x="416" y="260"/>
                  </a:lnTo>
                  <a:lnTo>
                    <a:pt x="415" y="179"/>
                  </a:lnTo>
                  <a:lnTo>
                    <a:pt x="415" y="110"/>
                  </a:lnTo>
                  <a:lnTo>
                    <a:pt x="415" y="55"/>
                  </a:lnTo>
                  <a:lnTo>
                    <a:pt x="415" y="18"/>
                  </a:lnTo>
                  <a:lnTo>
                    <a:pt x="415" y="4"/>
                  </a:lnTo>
                  <a:lnTo>
                    <a:pt x="413" y="4"/>
                  </a:lnTo>
                  <a:lnTo>
                    <a:pt x="406" y="5"/>
                  </a:lnTo>
                  <a:lnTo>
                    <a:pt x="396" y="7"/>
                  </a:lnTo>
                  <a:lnTo>
                    <a:pt x="379" y="8"/>
                  </a:lnTo>
                  <a:lnTo>
                    <a:pt x="359" y="9"/>
                  </a:lnTo>
                  <a:lnTo>
                    <a:pt x="333" y="9"/>
                  </a:lnTo>
                  <a:lnTo>
                    <a:pt x="300" y="9"/>
                  </a:lnTo>
                  <a:lnTo>
                    <a:pt x="263" y="8"/>
                  </a:lnTo>
                  <a:lnTo>
                    <a:pt x="242" y="7"/>
                  </a:lnTo>
                  <a:lnTo>
                    <a:pt x="220" y="7"/>
                  </a:lnTo>
                  <a:lnTo>
                    <a:pt x="198" y="6"/>
                  </a:lnTo>
                  <a:lnTo>
                    <a:pt x="175" y="5"/>
                  </a:lnTo>
                  <a:lnTo>
                    <a:pt x="153" y="4"/>
                  </a:lnTo>
                  <a:lnTo>
                    <a:pt x="132" y="4"/>
                  </a:lnTo>
                  <a:lnTo>
                    <a:pt x="110" y="3"/>
                  </a:lnTo>
                  <a:lnTo>
                    <a:pt x="91" y="2"/>
                  </a:lnTo>
                  <a:lnTo>
                    <a:pt x="71" y="2"/>
                  </a:lnTo>
                  <a:lnTo>
                    <a:pt x="54" y="1"/>
                  </a:lnTo>
                  <a:lnTo>
                    <a:pt x="39" y="1"/>
                  </a:lnTo>
                  <a:lnTo>
                    <a:pt x="26" y="1"/>
                  </a:lnTo>
                  <a:lnTo>
                    <a:pt x="15" y="0"/>
                  </a:lnTo>
                  <a:lnTo>
                    <a:pt x="6" y="0"/>
                  </a:lnTo>
                  <a:lnTo>
                    <a:pt x="2" y="0"/>
                  </a:lnTo>
                  <a:lnTo>
                    <a:pt x="0" y="0"/>
                  </a:lnTo>
                  <a:close/>
                </a:path>
              </a:pathLst>
            </a:custGeom>
            <a:solidFill>
              <a:srgbClr val="C1FCA5"/>
            </a:solidFill>
            <a:ln w="9525">
              <a:noFill/>
              <a:round/>
              <a:headEnd/>
              <a:tailEnd/>
            </a:ln>
          </p:spPr>
          <p:txBody>
            <a:bodyPr/>
            <a:lstStyle/>
            <a:p>
              <a:endParaRPr lang="en-US"/>
            </a:p>
          </p:txBody>
        </p:sp>
        <p:sp>
          <p:nvSpPr>
            <p:cNvPr id="31761" name="Freeform 109"/>
            <p:cNvSpPr>
              <a:spLocks/>
            </p:cNvSpPr>
            <p:nvPr/>
          </p:nvSpPr>
          <p:spPr bwMode="auto">
            <a:xfrm>
              <a:off x="3988" y="3126"/>
              <a:ext cx="600" cy="540"/>
            </a:xfrm>
            <a:custGeom>
              <a:avLst/>
              <a:gdLst>
                <a:gd name="T0" fmla="*/ 186 w 498"/>
                <a:gd name="T1" fmla="*/ 433 h 450"/>
                <a:gd name="T2" fmla="*/ 42 w 498"/>
                <a:gd name="T3" fmla="*/ 2330 h 450"/>
                <a:gd name="T4" fmla="*/ 1 w 498"/>
                <a:gd name="T5" fmla="*/ 3911 h 450"/>
                <a:gd name="T6" fmla="*/ 51 w 498"/>
                <a:gd name="T7" fmla="*/ 4538 h 450"/>
                <a:gd name="T8" fmla="*/ 88 w 498"/>
                <a:gd name="T9" fmla="*/ 4369 h 450"/>
                <a:gd name="T10" fmla="*/ 177 w 498"/>
                <a:gd name="T11" fmla="*/ 3223 h 450"/>
                <a:gd name="T12" fmla="*/ 213 w 498"/>
                <a:gd name="T13" fmla="*/ 2578 h 450"/>
                <a:gd name="T14" fmla="*/ 213 w 498"/>
                <a:gd name="T15" fmla="*/ 2422 h 450"/>
                <a:gd name="T16" fmla="*/ 224 w 498"/>
                <a:gd name="T17" fmla="*/ 2666 h 450"/>
                <a:gd name="T18" fmla="*/ 373 w 498"/>
                <a:gd name="T19" fmla="*/ 3835 h 450"/>
                <a:gd name="T20" fmla="*/ 449 w 498"/>
                <a:gd name="T21" fmla="*/ 4543 h 450"/>
                <a:gd name="T22" fmla="*/ 504 w 498"/>
                <a:gd name="T23" fmla="*/ 4766 h 450"/>
                <a:gd name="T24" fmla="*/ 536 w 498"/>
                <a:gd name="T25" fmla="*/ 4768 h 450"/>
                <a:gd name="T26" fmla="*/ 652 w 498"/>
                <a:gd name="T27" fmla="*/ 4768 h 450"/>
                <a:gd name="T28" fmla="*/ 867 w 498"/>
                <a:gd name="T29" fmla="*/ 4778 h 450"/>
                <a:gd name="T30" fmla="*/ 1170 w 498"/>
                <a:gd name="T31" fmla="*/ 4798 h 450"/>
                <a:gd name="T32" fmla="*/ 1549 w 498"/>
                <a:gd name="T33" fmla="*/ 4798 h 450"/>
                <a:gd name="T34" fmla="*/ 1963 w 498"/>
                <a:gd name="T35" fmla="*/ 4802 h 450"/>
                <a:gd name="T36" fmla="*/ 2425 w 498"/>
                <a:gd name="T37" fmla="*/ 4819 h 450"/>
                <a:gd name="T38" fmla="*/ 2914 w 498"/>
                <a:gd name="T39" fmla="*/ 4819 h 450"/>
                <a:gd name="T40" fmla="*/ 3371 w 498"/>
                <a:gd name="T41" fmla="*/ 4819 h 450"/>
                <a:gd name="T42" fmla="*/ 3807 w 498"/>
                <a:gd name="T43" fmla="*/ 4819 h 450"/>
                <a:gd name="T44" fmla="*/ 4211 w 498"/>
                <a:gd name="T45" fmla="*/ 4802 h 450"/>
                <a:gd name="T46" fmla="*/ 4587 w 498"/>
                <a:gd name="T47" fmla="*/ 4798 h 450"/>
                <a:gd name="T48" fmla="*/ 4893 w 498"/>
                <a:gd name="T49" fmla="*/ 4798 h 450"/>
                <a:gd name="T50" fmla="*/ 5157 w 498"/>
                <a:gd name="T51" fmla="*/ 4778 h 450"/>
                <a:gd name="T52" fmla="*/ 5329 w 498"/>
                <a:gd name="T53" fmla="*/ 4768 h 450"/>
                <a:gd name="T54" fmla="*/ 5405 w 498"/>
                <a:gd name="T55" fmla="*/ 4768 h 450"/>
                <a:gd name="T56" fmla="*/ 5454 w 498"/>
                <a:gd name="T57" fmla="*/ 4279 h 450"/>
                <a:gd name="T58" fmla="*/ 5590 w 498"/>
                <a:gd name="T59" fmla="*/ 1942 h 450"/>
                <a:gd name="T60" fmla="*/ 5613 w 498"/>
                <a:gd name="T61" fmla="*/ 794 h 450"/>
                <a:gd name="T62" fmla="*/ 5566 w 498"/>
                <a:gd name="T63" fmla="*/ 258 h 450"/>
                <a:gd name="T64" fmla="*/ 5295 w 498"/>
                <a:gd name="T65" fmla="*/ 1295 h 450"/>
                <a:gd name="T66" fmla="*/ 5295 w 498"/>
                <a:gd name="T67" fmla="*/ 930 h 450"/>
                <a:gd name="T68" fmla="*/ 5295 w 498"/>
                <a:gd name="T69" fmla="*/ 361 h 450"/>
                <a:gd name="T70" fmla="*/ 5295 w 498"/>
                <a:gd name="T71" fmla="*/ 50 h 450"/>
                <a:gd name="T72" fmla="*/ 5295 w 498"/>
                <a:gd name="T73" fmla="*/ 0 h 450"/>
                <a:gd name="T74" fmla="*/ 5202 w 498"/>
                <a:gd name="T75" fmla="*/ 0 h 450"/>
                <a:gd name="T76" fmla="*/ 4994 w 498"/>
                <a:gd name="T77" fmla="*/ 0 h 450"/>
                <a:gd name="T78" fmla="*/ 4659 w 498"/>
                <a:gd name="T79" fmla="*/ 1 h 450"/>
                <a:gd name="T80" fmla="*/ 4252 w 498"/>
                <a:gd name="T81" fmla="*/ 1 h 450"/>
                <a:gd name="T82" fmla="*/ 3818 w 498"/>
                <a:gd name="T83" fmla="*/ 1 h 450"/>
                <a:gd name="T84" fmla="*/ 3375 w 498"/>
                <a:gd name="T85" fmla="*/ 35 h 450"/>
                <a:gd name="T86" fmla="*/ 2971 w 498"/>
                <a:gd name="T87" fmla="*/ 35 h 450"/>
                <a:gd name="T88" fmla="*/ 2645 w 498"/>
                <a:gd name="T89" fmla="*/ 35 h 450"/>
                <a:gd name="T90" fmla="*/ 2322 w 498"/>
                <a:gd name="T91" fmla="*/ 35 h 450"/>
                <a:gd name="T92" fmla="*/ 1927 w 498"/>
                <a:gd name="T93" fmla="*/ 42 h 450"/>
                <a:gd name="T94" fmla="*/ 1511 w 498"/>
                <a:gd name="T95" fmla="*/ 42 h 450"/>
                <a:gd name="T96" fmla="*/ 1104 w 498"/>
                <a:gd name="T97" fmla="*/ 50 h 450"/>
                <a:gd name="T98" fmla="*/ 752 w 498"/>
                <a:gd name="T99" fmla="*/ 60 h 450"/>
                <a:gd name="T100" fmla="*/ 445 w 498"/>
                <a:gd name="T101" fmla="*/ 60 h 450"/>
                <a:gd name="T102" fmla="*/ 264 w 498"/>
                <a:gd name="T103" fmla="*/ 72 h 450"/>
                <a:gd name="T104" fmla="*/ 213 w 498"/>
                <a:gd name="T105" fmla="*/ 72 h 4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8"/>
                <a:gd name="T160" fmla="*/ 0 h 450"/>
                <a:gd name="T161" fmla="*/ 498 w 498"/>
                <a:gd name="T162" fmla="*/ 450 h 4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8" h="450">
                  <a:moveTo>
                    <a:pt x="18" y="7"/>
                  </a:moveTo>
                  <a:lnTo>
                    <a:pt x="17" y="40"/>
                  </a:lnTo>
                  <a:lnTo>
                    <a:pt x="11" y="120"/>
                  </a:lnTo>
                  <a:lnTo>
                    <a:pt x="4" y="218"/>
                  </a:lnTo>
                  <a:lnTo>
                    <a:pt x="0" y="305"/>
                  </a:lnTo>
                  <a:lnTo>
                    <a:pt x="1" y="366"/>
                  </a:lnTo>
                  <a:lnTo>
                    <a:pt x="4" y="404"/>
                  </a:lnTo>
                  <a:lnTo>
                    <a:pt x="5" y="424"/>
                  </a:lnTo>
                  <a:lnTo>
                    <a:pt x="6" y="430"/>
                  </a:lnTo>
                  <a:lnTo>
                    <a:pt x="8" y="408"/>
                  </a:lnTo>
                  <a:lnTo>
                    <a:pt x="12" y="357"/>
                  </a:lnTo>
                  <a:lnTo>
                    <a:pt x="15" y="301"/>
                  </a:lnTo>
                  <a:lnTo>
                    <a:pt x="18" y="261"/>
                  </a:lnTo>
                  <a:lnTo>
                    <a:pt x="18" y="241"/>
                  </a:lnTo>
                  <a:lnTo>
                    <a:pt x="18" y="232"/>
                  </a:lnTo>
                  <a:lnTo>
                    <a:pt x="18" y="227"/>
                  </a:lnTo>
                  <a:lnTo>
                    <a:pt x="20" y="249"/>
                  </a:lnTo>
                  <a:lnTo>
                    <a:pt x="26" y="300"/>
                  </a:lnTo>
                  <a:lnTo>
                    <a:pt x="33" y="358"/>
                  </a:lnTo>
                  <a:lnTo>
                    <a:pt x="38" y="403"/>
                  </a:lnTo>
                  <a:lnTo>
                    <a:pt x="40" y="425"/>
                  </a:lnTo>
                  <a:lnTo>
                    <a:pt x="42" y="438"/>
                  </a:lnTo>
                  <a:lnTo>
                    <a:pt x="45" y="445"/>
                  </a:lnTo>
                  <a:lnTo>
                    <a:pt x="46" y="446"/>
                  </a:lnTo>
                  <a:lnTo>
                    <a:pt x="47" y="446"/>
                  </a:lnTo>
                  <a:lnTo>
                    <a:pt x="51" y="446"/>
                  </a:lnTo>
                  <a:lnTo>
                    <a:pt x="58" y="446"/>
                  </a:lnTo>
                  <a:lnTo>
                    <a:pt x="66" y="447"/>
                  </a:lnTo>
                  <a:lnTo>
                    <a:pt x="77" y="447"/>
                  </a:lnTo>
                  <a:lnTo>
                    <a:pt x="90" y="447"/>
                  </a:lnTo>
                  <a:lnTo>
                    <a:pt x="104" y="448"/>
                  </a:lnTo>
                  <a:lnTo>
                    <a:pt x="120" y="448"/>
                  </a:lnTo>
                  <a:lnTo>
                    <a:pt x="138" y="448"/>
                  </a:lnTo>
                  <a:lnTo>
                    <a:pt x="156" y="449"/>
                  </a:lnTo>
                  <a:lnTo>
                    <a:pt x="174" y="449"/>
                  </a:lnTo>
                  <a:lnTo>
                    <a:pt x="195" y="449"/>
                  </a:lnTo>
                  <a:lnTo>
                    <a:pt x="215" y="450"/>
                  </a:lnTo>
                  <a:lnTo>
                    <a:pt x="236" y="450"/>
                  </a:lnTo>
                  <a:lnTo>
                    <a:pt x="258" y="450"/>
                  </a:lnTo>
                  <a:lnTo>
                    <a:pt x="278" y="450"/>
                  </a:lnTo>
                  <a:lnTo>
                    <a:pt x="299" y="450"/>
                  </a:lnTo>
                  <a:lnTo>
                    <a:pt x="318" y="450"/>
                  </a:lnTo>
                  <a:lnTo>
                    <a:pt x="338" y="450"/>
                  </a:lnTo>
                  <a:lnTo>
                    <a:pt x="356" y="449"/>
                  </a:lnTo>
                  <a:lnTo>
                    <a:pt x="374" y="449"/>
                  </a:lnTo>
                  <a:lnTo>
                    <a:pt x="391" y="449"/>
                  </a:lnTo>
                  <a:lnTo>
                    <a:pt x="407" y="448"/>
                  </a:lnTo>
                  <a:lnTo>
                    <a:pt x="421" y="448"/>
                  </a:lnTo>
                  <a:lnTo>
                    <a:pt x="434" y="448"/>
                  </a:lnTo>
                  <a:lnTo>
                    <a:pt x="446" y="447"/>
                  </a:lnTo>
                  <a:lnTo>
                    <a:pt x="457" y="447"/>
                  </a:lnTo>
                  <a:lnTo>
                    <a:pt x="465" y="447"/>
                  </a:lnTo>
                  <a:lnTo>
                    <a:pt x="472" y="446"/>
                  </a:lnTo>
                  <a:lnTo>
                    <a:pt x="477" y="446"/>
                  </a:lnTo>
                  <a:lnTo>
                    <a:pt x="480" y="446"/>
                  </a:lnTo>
                  <a:lnTo>
                    <a:pt x="482" y="446"/>
                  </a:lnTo>
                  <a:lnTo>
                    <a:pt x="484" y="400"/>
                  </a:lnTo>
                  <a:lnTo>
                    <a:pt x="490" y="296"/>
                  </a:lnTo>
                  <a:lnTo>
                    <a:pt x="496" y="182"/>
                  </a:lnTo>
                  <a:lnTo>
                    <a:pt x="498" y="110"/>
                  </a:lnTo>
                  <a:lnTo>
                    <a:pt x="498" y="74"/>
                  </a:lnTo>
                  <a:lnTo>
                    <a:pt x="497" y="45"/>
                  </a:lnTo>
                  <a:lnTo>
                    <a:pt x="494" y="24"/>
                  </a:lnTo>
                  <a:lnTo>
                    <a:pt x="494" y="17"/>
                  </a:lnTo>
                  <a:lnTo>
                    <a:pt x="470" y="121"/>
                  </a:lnTo>
                  <a:lnTo>
                    <a:pt x="470" y="112"/>
                  </a:lnTo>
                  <a:lnTo>
                    <a:pt x="470" y="87"/>
                  </a:lnTo>
                  <a:lnTo>
                    <a:pt x="470" y="58"/>
                  </a:lnTo>
                  <a:lnTo>
                    <a:pt x="470" y="33"/>
                  </a:lnTo>
                  <a:lnTo>
                    <a:pt x="470" y="14"/>
                  </a:lnTo>
                  <a:lnTo>
                    <a:pt x="470" y="5"/>
                  </a:lnTo>
                  <a:lnTo>
                    <a:pt x="470" y="1"/>
                  </a:lnTo>
                  <a:lnTo>
                    <a:pt x="470" y="0"/>
                  </a:lnTo>
                  <a:lnTo>
                    <a:pt x="467" y="0"/>
                  </a:lnTo>
                  <a:lnTo>
                    <a:pt x="462" y="0"/>
                  </a:lnTo>
                  <a:lnTo>
                    <a:pt x="453" y="0"/>
                  </a:lnTo>
                  <a:lnTo>
                    <a:pt x="443" y="0"/>
                  </a:lnTo>
                  <a:lnTo>
                    <a:pt x="429" y="0"/>
                  </a:lnTo>
                  <a:lnTo>
                    <a:pt x="413" y="1"/>
                  </a:lnTo>
                  <a:lnTo>
                    <a:pt x="396" y="1"/>
                  </a:lnTo>
                  <a:lnTo>
                    <a:pt x="378" y="1"/>
                  </a:lnTo>
                  <a:lnTo>
                    <a:pt x="358" y="1"/>
                  </a:lnTo>
                  <a:lnTo>
                    <a:pt x="339" y="1"/>
                  </a:lnTo>
                  <a:lnTo>
                    <a:pt x="319" y="3"/>
                  </a:lnTo>
                  <a:lnTo>
                    <a:pt x="300" y="3"/>
                  </a:lnTo>
                  <a:lnTo>
                    <a:pt x="281" y="3"/>
                  </a:lnTo>
                  <a:lnTo>
                    <a:pt x="264" y="3"/>
                  </a:lnTo>
                  <a:lnTo>
                    <a:pt x="249" y="3"/>
                  </a:lnTo>
                  <a:lnTo>
                    <a:pt x="235" y="3"/>
                  </a:lnTo>
                  <a:lnTo>
                    <a:pt x="221" y="3"/>
                  </a:lnTo>
                  <a:lnTo>
                    <a:pt x="206" y="3"/>
                  </a:lnTo>
                  <a:lnTo>
                    <a:pt x="190" y="3"/>
                  </a:lnTo>
                  <a:lnTo>
                    <a:pt x="171" y="4"/>
                  </a:lnTo>
                  <a:lnTo>
                    <a:pt x="153" y="4"/>
                  </a:lnTo>
                  <a:lnTo>
                    <a:pt x="134" y="4"/>
                  </a:lnTo>
                  <a:lnTo>
                    <a:pt x="116" y="5"/>
                  </a:lnTo>
                  <a:lnTo>
                    <a:pt x="99" y="5"/>
                  </a:lnTo>
                  <a:lnTo>
                    <a:pt x="81" y="5"/>
                  </a:lnTo>
                  <a:lnTo>
                    <a:pt x="66" y="6"/>
                  </a:lnTo>
                  <a:lnTo>
                    <a:pt x="52" y="6"/>
                  </a:lnTo>
                  <a:lnTo>
                    <a:pt x="39" y="6"/>
                  </a:lnTo>
                  <a:lnTo>
                    <a:pt x="30" y="7"/>
                  </a:lnTo>
                  <a:lnTo>
                    <a:pt x="23" y="7"/>
                  </a:lnTo>
                  <a:lnTo>
                    <a:pt x="19" y="7"/>
                  </a:lnTo>
                  <a:lnTo>
                    <a:pt x="18" y="7"/>
                  </a:lnTo>
                  <a:close/>
                </a:path>
              </a:pathLst>
            </a:custGeom>
            <a:solidFill>
              <a:srgbClr val="ADE0DB"/>
            </a:solidFill>
            <a:ln w="9525">
              <a:noFill/>
              <a:round/>
              <a:headEnd/>
              <a:tailEnd/>
            </a:ln>
          </p:spPr>
          <p:txBody>
            <a:bodyPr/>
            <a:lstStyle/>
            <a:p>
              <a:endParaRPr lang="en-US"/>
            </a:p>
          </p:txBody>
        </p:sp>
        <p:sp>
          <p:nvSpPr>
            <p:cNvPr id="31762" name="Freeform 110"/>
            <p:cNvSpPr>
              <a:spLocks/>
            </p:cNvSpPr>
            <p:nvPr/>
          </p:nvSpPr>
          <p:spPr bwMode="auto">
            <a:xfrm>
              <a:off x="4608" y="3120"/>
              <a:ext cx="542" cy="581"/>
            </a:xfrm>
            <a:custGeom>
              <a:avLst/>
              <a:gdLst>
                <a:gd name="T0" fmla="*/ 338 w 451"/>
                <a:gd name="T1" fmla="*/ 146 h 484"/>
                <a:gd name="T2" fmla="*/ 218 w 451"/>
                <a:gd name="T3" fmla="*/ 1090 h 484"/>
                <a:gd name="T4" fmla="*/ 60 w 451"/>
                <a:gd name="T5" fmla="*/ 2424 h 484"/>
                <a:gd name="T6" fmla="*/ 0 w 451"/>
                <a:gd name="T7" fmla="*/ 3608 h 484"/>
                <a:gd name="T8" fmla="*/ 87 w 451"/>
                <a:gd name="T9" fmla="*/ 4386 h 484"/>
                <a:gd name="T10" fmla="*/ 151 w 451"/>
                <a:gd name="T11" fmla="*/ 5017 h 484"/>
                <a:gd name="T12" fmla="*/ 178 w 451"/>
                <a:gd name="T13" fmla="*/ 5108 h 484"/>
                <a:gd name="T14" fmla="*/ 363 w 451"/>
                <a:gd name="T15" fmla="*/ 5137 h 484"/>
                <a:gd name="T16" fmla="*/ 711 w 451"/>
                <a:gd name="T17" fmla="*/ 5139 h 484"/>
                <a:gd name="T18" fmla="*/ 1160 w 451"/>
                <a:gd name="T19" fmla="*/ 5146 h 484"/>
                <a:gd name="T20" fmla="*/ 1646 w 451"/>
                <a:gd name="T21" fmla="*/ 5147 h 484"/>
                <a:gd name="T22" fmla="*/ 2170 w 451"/>
                <a:gd name="T23" fmla="*/ 5182 h 484"/>
                <a:gd name="T24" fmla="*/ 2650 w 451"/>
                <a:gd name="T25" fmla="*/ 5185 h 484"/>
                <a:gd name="T26" fmla="*/ 3063 w 451"/>
                <a:gd name="T27" fmla="*/ 5199 h 484"/>
                <a:gd name="T28" fmla="*/ 3521 w 451"/>
                <a:gd name="T29" fmla="*/ 5199 h 484"/>
                <a:gd name="T30" fmla="*/ 4111 w 451"/>
                <a:gd name="T31" fmla="*/ 5199 h 484"/>
                <a:gd name="T32" fmla="*/ 4600 w 451"/>
                <a:gd name="T33" fmla="*/ 5199 h 484"/>
                <a:gd name="T34" fmla="*/ 4868 w 451"/>
                <a:gd name="T35" fmla="*/ 5199 h 484"/>
                <a:gd name="T36" fmla="*/ 4918 w 451"/>
                <a:gd name="T37" fmla="*/ 4805 h 484"/>
                <a:gd name="T38" fmla="*/ 4867 w 451"/>
                <a:gd name="T39" fmla="*/ 2820 h 484"/>
                <a:gd name="T40" fmla="*/ 4794 w 451"/>
                <a:gd name="T41" fmla="*/ 1520 h 484"/>
                <a:gd name="T42" fmla="*/ 4897 w 451"/>
                <a:gd name="T43" fmla="*/ 525 h 484"/>
                <a:gd name="T44" fmla="*/ 4910 w 451"/>
                <a:gd name="T45" fmla="*/ 361 h 484"/>
                <a:gd name="T46" fmla="*/ 4825 w 451"/>
                <a:gd name="T47" fmla="*/ 340 h 484"/>
                <a:gd name="T48" fmla="*/ 4682 w 451"/>
                <a:gd name="T49" fmla="*/ 310 h 484"/>
                <a:gd name="T50" fmla="*/ 4447 w 451"/>
                <a:gd name="T51" fmla="*/ 266 h 484"/>
                <a:gd name="T52" fmla="*/ 4146 w 451"/>
                <a:gd name="T53" fmla="*/ 228 h 484"/>
                <a:gd name="T54" fmla="*/ 3780 w 451"/>
                <a:gd name="T55" fmla="*/ 190 h 484"/>
                <a:gd name="T56" fmla="*/ 3341 w 451"/>
                <a:gd name="T57" fmla="*/ 149 h 484"/>
                <a:gd name="T58" fmla="*/ 2847 w 451"/>
                <a:gd name="T59" fmla="*/ 103 h 484"/>
                <a:gd name="T60" fmla="*/ 2312 w 451"/>
                <a:gd name="T61" fmla="*/ 86 h 484"/>
                <a:gd name="T62" fmla="*/ 1806 w 451"/>
                <a:gd name="T63" fmla="*/ 50 h 484"/>
                <a:gd name="T64" fmla="*/ 1400 w 451"/>
                <a:gd name="T65" fmla="*/ 42 h 484"/>
                <a:gd name="T66" fmla="*/ 1060 w 451"/>
                <a:gd name="T67" fmla="*/ 2 h 484"/>
                <a:gd name="T68" fmla="*/ 774 w 451"/>
                <a:gd name="T69" fmla="*/ 2 h 484"/>
                <a:gd name="T70" fmla="*/ 586 w 451"/>
                <a:gd name="T71" fmla="*/ 0 h 484"/>
                <a:gd name="T72" fmla="*/ 436 w 451"/>
                <a:gd name="T73" fmla="*/ 0 h 484"/>
                <a:gd name="T74" fmla="*/ 371 w 451"/>
                <a:gd name="T75" fmla="*/ 0 h 4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1"/>
                <a:gd name="T115" fmla="*/ 0 h 484"/>
                <a:gd name="T116" fmla="*/ 451 w 451"/>
                <a:gd name="T117" fmla="*/ 484 h 4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1" h="484">
                  <a:moveTo>
                    <a:pt x="33" y="0"/>
                  </a:moveTo>
                  <a:lnTo>
                    <a:pt x="31" y="13"/>
                  </a:lnTo>
                  <a:lnTo>
                    <a:pt x="27" y="50"/>
                  </a:lnTo>
                  <a:lnTo>
                    <a:pt x="20" y="102"/>
                  </a:lnTo>
                  <a:lnTo>
                    <a:pt x="13" y="163"/>
                  </a:lnTo>
                  <a:lnTo>
                    <a:pt x="6" y="226"/>
                  </a:lnTo>
                  <a:lnTo>
                    <a:pt x="2" y="286"/>
                  </a:lnTo>
                  <a:lnTo>
                    <a:pt x="0" y="336"/>
                  </a:lnTo>
                  <a:lnTo>
                    <a:pt x="2" y="367"/>
                  </a:lnTo>
                  <a:lnTo>
                    <a:pt x="8" y="408"/>
                  </a:lnTo>
                  <a:lnTo>
                    <a:pt x="13" y="443"/>
                  </a:lnTo>
                  <a:lnTo>
                    <a:pt x="14" y="467"/>
                  </a:lnTo>
                  <a:lnTo>
                    <a:pt x="14" y="476"/>
                  </a:lnTo>
                  <a:lnTo>
                    <a:pt x="16" y="476"/>
                  </a:lnTo>
                  <a:lnTo>
                    <a:pt x="24" y="476"/>
                  </a:lnTo>
                  <a:lnTo>
                    <a:pt x="33" y="477"/>
                  </a:lnTo>
                  <a:lnTo>
                    <a:pt x="48" y="477"/>
                  </a:lnTo>
                  <a:lnTo>
                    <a:pt x="65" y="478"/>
                  </a:lnTo>
                  <a:lnTo>
                    <a:pt x="84" y="478"/>
                  </a:lnTo>
                  <a:lnTo>
                    <a:pt x="106" y="479"/>
                  </a:lnTo>
                  <a:lnTo>
                    <a:pt x="128" y="479"/>
                  </a:lnTo>
                  <a:lnTo>
                    <a:pt x="151" y="480"/>
                  </a:lnTo>
                  <a:lnTo>
                    <a:pt x="175" y="482"/>
                  </a:lnTo>
                  <a:lnTo>
                    <a:pt x="199" y="482"/>
                  </a:lnTo>
                  <a:lnTo>
                    <a:pt x="221" y="483"/>
                  </a:lnTo>
                  <a:lnTo>
                    <a:pt x="243" y="483"/>
                  </a:lnTo>
                  <a:lnTo>
                    <a:pt x="264" y="484"/>
                  </a:lnTo>
                  <a:lnTo>
                    <a:pt x="281" y="484"/>
                  </a:lnTo>
                  <a:lnTo>
                    <a:pt x="296" y="484"/>
                  </a:lnTo>
                  <a:lnTo>
                    <a:pt x="324" y="484"/>
                  </a:lnTo>
                  <a:lnTo>
                    <a:pt x="351" y="484"/>
                  </a:lnTo>
                  <a:lnTo>
                    <a:pt x="377" y="484"/>
                  </a:lnTo>
                  <a:lnTo>
                    <a:pt x="401" y="484"/>
                  </a:lnTo>
                  <a:lnTo>
                    <a:pt x="422" y="484"/>
                  </a:lnTo>
                  <a:lnTo>
                    <a:pt x="437" y="484"/>
                  </a:lnTo>
                  <a:lnTo>
                    <a:pt x="447" y="484"/>
                  </a:lnTo>
                  <a:lnTo>
                    <a:pt x="451" y="484"/>
                  </a:lnTo>
                  <a:lnTo>
                    <a:pt x="451" y="447"/>
                  </a:lnTo>
                  <a:lnTo>
                    <a:pt x="450" y="360"/>
                  </a:lnTo>
                  <a:lnTo>
                    <a:pt x="446" y="262"/>
                  </a:lnTo>
                  <a:lnTo>
                    <a:pt x="441" y="192"/>
                  </a:lnTo>
                  <a:lnTo>
                    <a:pt x="439" y="141"/>
                  </a:lnTo>
                  <a:lnTo>
                    <a:pt x="443" y="89"/>
                  </a:lnTo>
                  <a:lnTo>
                    <a:pt x="449" y="49"/>
                  </a:lnTo>
                  <a:lnTo>
                    <a:pt x="451" y="33"/>
                  </a:lnTo>
                  <a:lnTo>
                    <a:pt x="450" y="33"/>
                  </a:lnTo>
                  <a:lnTo>
                    <a:pt x="447" y="32"/>
                  </a:lnTo>
                  <a:lnTo>
                    <a:pt x="443" y="32"/>
                  </a:lnTo>
                  <a:lnTo>
                    <a:pt x="437" y="31"/>
                  </a:lnTo>
                  <a:lnTo>
                    <a:pt x="429" y="29"/>
                  </a:lnTo>
                  <a:lnTo>
                    <a:pt x="419" y="27"/>
                  </a:lnTo>
                  <a:lnTo>
                    <a:pt x="407" y="25"/>
                  </a:lnTo>
                  <a:lnTo>
                    <a:pt x="396" y="24"/>
                  </a:lnTo>
                  <a:lnTo>
                    <a:pt x="380" y="22"/>
                  </a:lnTo>
                  <a:lnTo>
                    <a:pt x="364" y="20"/>
                  </a:lnTo>
                  <a:lnTo>
                    <a:pt x="347" y="18"/>
                  </a:lnTo>
                  <a:lnTo>
                    <a:pt x="329" y="16"/>
                  </a:lnTo>
                  <a:lnTo>
                    <a:pt x="307" y="14"/>
                  </a:lnTo>
                  <a:lnTo>
                    <a:pt x="285" y="12"/>
                  </a:lnTo>
                  <a:lnTo>
                    <a:pt x="261" y="10"/>
                  </a:lnTo>
                  <a:lnTo>
                    <a:pt x="237" y="9"/>
                  </a:lnTo>
                  <a:lnTo>
                    <a:pt x="212" y="8"/>
                  </a:lnTo>
                  <a:lnTo>
                    <a:pt x="188" y="6"/>
                  </a:lnTo>
                  <a:lnTo>
                    <a:pt x="166" y="5"/>
                  </a:lnTo>
                  <a:lnTo>
                    <a:pt x="147" y="4"/>
                  </a:lnTo>
                  <a:lnTo>
                    <a:pt x="128" y="4"/>
                  </a:lnTo>
                  <a:lnTo>
                    <a:pt x="112" y="3"/>
                  </a:lnTo>
                  <a:lnTo>
                    <a:pt x="97" y="2"/>
                  </a:lnTo>
                  <a:lnTo>
                    <a:pt x="83" y="2"/>
                  </a:lnTo>
                  <a:lnTo>
                    <a:pt x="71" y="2"/>
                  </a:lnTo>
                  <a:lnTo>
                    <a:pt x="61" y="0"/>
                  </a:lnTo>
                  <a:lnTo>
                    <a:pt x="53" y="0"/>
                  </a:lnTo>
                  <a:lnTo>
                    <a:pt x="46" y="0"/>
                  </a:lnTo>
                  <a:lnTo>
                    <a:pt x="40" y="0"/>
                  </a:lnTo>
                  <a:lnTo>
                    <a:pt x="37" y="0"/>
                  </a:lnTo>
                  <a:lnTo>
                    <a:pt x="34" y="0"/>
                  </a:lnTo>
                  <a:lnTo>
                    <a:pt x="33" y="0"/>
                  </a:lnTo>
                  <a:close/>
                </a:path>
              </a:pathLst>
            </a:custGeom>
            <a:solidFill>
              <a:srgbClr val="F7ED82"/>
            </a:solidFill>
            <a:ln w="9525">
              <a:noFill/>
              <a:round/>
              <a:headEnd/>
              <a:tailEnd/>
            </a:ln>
          </p:spPr>
          <p:txBody>
            <a:bodyPr/>
            <a:lstStyle/>
            <a:p>
              <a:endParaRPr lang="en-US"/>
            </a:p>
          </p:txBody>
        </p:sp>
        <p:sp>
          <p:nvSpPr>
            <p:cNvPr id="31763" name="Freeform 111"/>
            <p:cNvSpPr>
              <a:spLocks/>
            </p:cNvSpPr>
            <p:nvPr/>
          </p:nvSpPr>
          <p:spPr bwMode="auto">
            <a:xfrm>
              <a:off x="4653" y="3462"/>
              <a:ext cx="50" cy="166"/>
            </a:xfrm>
            <a:custGeom>
              <a:avLst/>
              <a:gdLst>
                <a:gd name="T0" fmla="*/ 362 w 42"/>
                <a:gd name="T1" fmla="*/ 0 h 138"/>
                <a:gd name="T2" fmla="*/ 326 w 42"/>
                <a:gd name="T3" fmla="*/ 148 h 138"/>
                <a:gd name="T4" fmla="*/ 286 w 42"/>
                <a:gd name="T5" fmla="*/ 331 h 138"/>
                <a:gd name="T6" fmla="*/ 214 w 42"/>
                <a:gd name="T7" fmla="*/ 523 h 138"/>
                <a:gd name="T8" fmla="*/ 151 w 42"/>
                <a:gd name="T9" fmla="*/ 712 h 138"/>
                <a:gd name="T10" fmla="*/ 101 w 42"/>
                <a:gd name="T11" fmla="*/ 867 h 138"/>
                <a:gd name="T12" fmla="*/ 50 w 42"/>
                <a:gd name="T13" fmla="*/ 1030 h 138"/>
                <a:gd name="T14" fmla="*/ 1 w 42"/>
                <a:gd name="T15" fmla="*/ 1126 h 138"/>
                <a:gd name="T16" fmla="*/ 0 w 42"/>
                <a:gd name="T17" fmla="*/ 1175 h 138"/>
                <a:gd name="T18" fmla="*/ 42 w 42"/>
                <a:gd name="T19" fmla="*/ 1096 h 138"/>
                <a:gd name="T20" fmla="*/ 104 w 42"/>
                <a:gd name="T21" fmla="*/ 929 h 138"/>
                <a:gd name="T22" fmla="*/ 151 w 42"/>
                <a:gd name="T23" fmla="*/ 823 h 138"/>
                <a:gd name="T24" fmla="*/ 180 w 42"/>
                <a:gd name="T25" fmla="*/ 968 h 138"/>
                <a:gd name="T26" fmla="*/ 176 w 42"/>
                <a:gd name="T27" fmla="*/ 1239 h 138"/>
                <a:gd name="T28" fmla="*/ 151 w 42"/>
                <a:gd name="T29" fmla="*/ 1421 h 138"/>
                <a:gd name="T30" fmla="*/ 151 w 42"/>
                <a:gd name="T31" fmla="*/ 1528 h 138"/>
                <a:gd name="T32" fmla="*/ 180 w 42"/>
                <a:gd name="T33" fmla="*/ 1510 h 138"/>
                <a:gd name="T34" fmla="*/ 250 w 42"/>
                <a:gd name="T35" fmla="*/ 1476 h 138"/>
                <a:gd name="T36" fmla="*/ 286 w 42"/>
                <a:gd name="T37" fmla="*/ 1466 h 138"/>
                <a:gd name="T38" fmla="*/ 326 w 42"/>
                <a:gd name="T39" fmla="*/ 1421 h 138"/>
                <a:gd name="T40" fmla="*/ 362 w 42"/>
                <a:gd name="T41" fmla="*/ 1279 h 138"/>
                <a:gd name="T42" fmla="*/ 388 w 42"/>
                <a:gd name="T43" fmla="*/ 1096 h 138"/>
                <a:gd name="T44" fmla="*/ 405 w 42"/>
                <a:gd name="T45" fmla="*/ 936 h 138"/>
                <a:gd name="T46" fmla="*/ 405 w 42"/>
                <a:gd name="T47" fmla="*/ 757 h 138"/>
                <a:gd name="T48" fmla="*/ 388 w 42"/>
                <a:gd name="T49" fmla="*/ 534 h 138"/>
                <a:gd name="T50" fmla="*/ 356 w 42"/>
                <a:gd name="T51" fmla="*/ 286 h 138"/>
                <a:gd name="T52" fmla="*/ 356 w 42"/>
                <a:gd name="T53" fmla="*/ 128 h 138"/>
                <a:gd name="T54" fmla="*/ 356 w 42"/>
                <a:gd name="T55" fmla="*/ 42 h 138"/>
                <a:gd name="T56" fmla="*/ 362 w 42"/>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138"/>
                <a:gd name="T89" fmla="*/ 42 w 42"/>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138">
                  <a:moveTo>
                    <a:pt x="38" y="0"/>
                  </a:moveTo>
                  <a:lnTo>
                    <a:pt x="34" y="13"/>
                  </a:lnTo>
                  <a:lnTo>
                    <a:pt x="29" y="30"/>
                  </a:lnTo>
                  <a:lnTo>
                    <a:pt x="23" y="47"/>
                  </a:lnTo>
                  <a:lnTo>
                    <a:pt x="16" y="64"/>
                  </a:lnTo>
                  <a:lnTo>
                    <a:pt x="10" y="79"/>
                  </a:lnTo>
                  <a:lnTo>
                    <a:pt x="5" y="93"/>
                  </a:lnTo>
                  <a:lnTo>
                    <a:pt x="1" y="102"/>
                  </a:lnTo>
                  <a:lnTo>
                    <a:pt x="0" y="106"/>
                  </a:lnTo>
                  <a:lnTo>
                    <a:pt x="4" y="100"/>
                  </a:lnTo>
                  <a:lnTo>
                    <a:pt x="11" y="84"/>
                  </a:lnTo>
                  <a:lnTo>
                    <a:pt x="16" y="75"/>
                  </a:lnTo>
                  <a:lnTo>
                    <a:pt x="19" y="87"/>
                  </a:lnTo>
                  <a:lnTo>
                    <a:pt x="18" y="112"/>
                  </a:lnTo>
                  <a:lnTo>
                    <a:pt x="16" y="129"/>
                  </a:lnTo>
                  <a:lnTo>
                    <a:pt x="16" y="138"/>
                  </a:lnTo>
                  <a:lnTo>
                    <a:pt x="19" y="137"/>
                  </a:lnTo>
                  <a:lnTo>
                    <a:pt x="25" y="134"/>
                  </a:lnTo>
                  <a:lnTo>
                    <a:pt x="29" y="133"/>
                  </a:lnTo>
                  <a:lnTo>
                    <a:pt x="34" y="129"/>
                  </a:lnTo>
                  <a:lnTo>
                    <a:pt x="38" y="116"/>
                  </a:lnTo>
                  <a:lnTo>
                    <a:pt x="40" y="100"/>
                  </a:lnTo>
                  <a:lnTo>
                    <a:pt x="42" y="85"/>
                  </a:lnTo>
                  <a:lnTo>
                    <a:pt x="42" y="69"/>
                  </a:lnTo>
                  <a:lnTo>
                    <a:pt x="40" y="48"/>
                  </a:lnTo>
                  <a:lnTo>
                    <a:pt x="37" y="27"/>
                  </a:lnTo>
                  <a:lnTo>
                    <a:pt x="37" y="12"/>
                  </a:lnTo>
                  <a:lnTo>
                    <a:pt x="37" y="4"/>
                  </a:lnTo>
                  <a:lnTo>
                    <a:pt x="38" y="0"/>
                  </a:lnTo>
                  <a:close/>
                </a:path>
              </a:pathLst>
            </a:custGeom>
            <a:solidFill>
              <a:srgbClr val="000000"/>
            </a:solidFill>
            <a:ln w="9525">
              <a:noFill/>
              <a:round/>
              <a:headEnd/>
              <a:tailEnd/>
            </a:ln>
          </p:spPr>
          <p:txBody>
            <a:bodyPr/>
            <a:lstStyle/>
            <a:p>
              <a:endParaRPr lang="en-US"/>
            </a:p>
          </p:txBody>
        </p:sp>
        <p:sp>
          <p:nvSpPr>
            <p:cNvPr id="31764" name="Freeform 112"/>
            <p:cNvSpPr>
              <a:spLocks/>
            </p:cNvSpPr>
            <p:nvPr/>
          </p:nvSpPr>
          <p:spPr bwMode="auto">
            <a:xfrm>
              <a:off x="3307" y="2753"/>
              <a:ext cx="43" cy="991"/>
            </a:xfrm>
            <a:custGeom>
              <a:avLst/>
              <a:gdLst>
                <a:gd name="T0" fmla="*/ 133 w 35"/>
                <a:gd name="T1" fmla="*/ 0 h 825"/>
                <a:gd name="T2" fmla="*/ 133 w 35"/>
                <a:gd name="T3" fmla="*/ 277 h 825"/>
                <a:gd name="T4" fmla="*/ 72 w 35"/>
                <a:gd name="T5" fmla="*/ 1147 h 825"/>
                <a:gd name="T6" fmla="*/ 0 w 35"/>
                <a:gd name="T7" fmla="*/ 2335 h 825"/>
                <a:gd name="T8" fmla="*/ 0 w 35"/>
                <a:gd name="T9" fmla="*/ 3602 h 825"/>
                <a:gd name="T10" fmla="*/ 2 w 35"/>
                <a:gd name="T11" fmla="*/ 4560 h 825"/>
                <a:gd name="T12" fmla="*/ 72 w 35"/>
                <a:gd name="T13" fmla="*/ 5068 h 825"/>
                <a:gd name="T14" fmla="*/ 133 w 35"/>
                <a:gd name="T15" fmla="*/ 5433 h 825"/>
                <a:gd name="T16" fmla="*/ 243 w 35"/>
                <a:gd name="T17" fmla="*/ 5908 h 825"/>
                <a:gd name="T18" fmla="*/ 317 w 35"/>
                <a:gd name="T19" fmla="*/ 6750 h 825"/>
                <a:gd name="T20" fmla="*/ 408 w 35"/>
                <a:gd name="T21" fmla="*/ 7760 h 825"/>
                <a:gd name="T22" fmla="*/ 456 w 35"/>
                <a:gd name="T23" fmla="*/ 8598 h 825"/>
                <a:gd name="T24" fmla="*/ 478 w 35"/>
                <a:gd name="T25" fmla="*/ 8939 h 825"/>
                <a:gd name="T26" fmla="*/ 501 w 35"/>
                <a:gd name="T27" fmla="*/ 8202 h 825"/>
                <a:gd name="T28" fmla="*/ 506 w 35"/>
                <a:gd name="T29" fmla="*/ 6505 h 825"/>
                <a:gd name="T30" fmla="*/ 456 w 35"/>
                <a:gd name="T31" fmla="*/ 4696 h 825"/>
                <a:gd name="T32" fmla="*/ 302 w 35"/>
                <a:gd name="T33" fmla="*/ 3552 h 825"/>
                <a:gd name="T34" fmla="*/ 198 w 35"/>
                <a:gd name="T35" fmla="*/ 3056 h 825"/>
                <a:gd name="T36" fmla="*/ 200 w 35"/>
                <a:gd name="T37" fmla="*/ 2568 h 825"/>
                <a:gd name="T38" fmla="*/ 258 w 35"/>
                <a:gd name="T39" fmla="*/ 2050 h 825"/>
                <a:gd name="T40" fmla="*/ 302 w 35"/>
                <a:gd name="T41" fmla="*/ 1575 h 825"/>
                <a:gd name="T42" fmla="*/ 270 w 35"/>
                <a:gd name="T43" fmla="*/ 1057 h 825"/>
                <a:gd name="T44" fmla="*/ 200 w 35"/>
                <a:gd name="T45" fmla="*/ 577 h 825"/>
                <a:gd name="T46" fmla="*/ 133 w 35"/>
                <a:gd name="T47" fmla="*/ 192 h 825"/>
                <a:gd name="T48" fmla="*/ 133 w 35"/>
                <a:gd name="T49" fmla="*/ 0 h 8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825"/>
                <a:gd name="T77" fmla="*/ 35 w 35"/>
                <a:gd name="T78" fmla="*/ 825 h 8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825">
                  <a:moveTo>
                    <a:pt x="9" y="0"/>
                  </a:moveTo>
                  <a:lnTo>
                    <a:pt x="9" y="26"/>
                  </a:lnTo>
                  <a:lnTo>
                    <a:pt x="5" y="106"/>
                  </a:lnTo>
                  <a:lnTo>
                    <a:pt x="0" y="216"/>
                  </a:lnTo>
                  <a:lnTo>
                    <a:pt x="0" y="333"/>
                  </a:lnTo>
                  <a:lnTo>
                    <a:pt x="2" y="420"/>
                  </a:lnTo>
                  <a:lnTo>
                    <a:pt x="5" y="467"/>
                  </a:lnTo>
                  <a:lnTo>
                    <a:pt x="9" y="501"/>
                  </a:lnTo>
                  <a:lnTo>
                    <a:pt x="16" y="545"/>
                  </a:lnTo>
                  <a:lnTo>
                    <a:pt x="22" y="623"/>
                  </a:lnTo>
                  <a:lnTo>
                    <a:pt x="28" y="715"/>
                  </a:lnTo>
                  <a:lnTo>
                    <a:pt x="32" y="793"/>
                  </a:lnTo>
                  <a:lnTo>
                    <a:pt x="33" y="825"/>
                  </a:lnTo>
                  <a:lnTo>
                    <a:pt x="34" y="756"/>
                  </a:lnTo>
                  <a:lnTo>
                    <a:pt x="35" y="600"/>
                  </a:lnTo>
                  <a:lnTo>
                    <a:pt x="32" y="433"/>
                  </a:lnTo>
                  <a:lnTo>
                    <a:pt x="21" y="329"/>
                  </a:lnTo>
                  <a:lnTo>
                    <a:pt x="13" y="282"/>
                  </a:lnTo>
                  <a:lnTo>
                    <a:pt x="14" y="237"/>
                  </a:lnTo>
                  <a:lnTo>
                    <a:pt x="18" y="190"/>
                  </a:lnTo>
                  <a:lnTo>
                    <a:pt x="21" y="145"/>
                  </a:lnTo>
                  <a:lnTo>
                    <a:pt x="19" y="97"/>
                  </a:lnTo>
                  <a:lnTo>
                    <a:pt x="14" y="53"/>
                  </a:lnTo>
                  <a:lnTo>
                    <a:pt x="9" y="18"/>
                  </a:lnTo>
                  <a:lnTo>
                    <a:pt x="9" y="0"/>
                  </a:lnTo>
                  <a:close/>
                </a:path>
              </a:pathLst>
            </a:custGeom>
            <a:solidFill>
              <a:srgbClr val="000000"/>
            </a:solidFill>
            <a:ln w="9525">
              <a:noFill/>
              <a:round/>
              <a:headEnd/>
              <a:tailEnd/>
            </a:ln>
          </p:spPr>
          <p:txBody>
            <a:bodyPr/>
            <a:lstStyle/>
            <a:p>
              <a:endParaRPr lang="en-US"/>
            </a:p>
          </p:txBody>
        </p:sp>
        <p:sp>
          <p:nvSpPr>
            <p:cNvPr id="31765" name="Freeform 113"/>
            <p:cNvSpPr>
              <a:spLocks/>
            </p:cNvSpPr>
            <p:nvPr/>
          </p:nvSpPr>
          <p:spPr bwMode="auto">
            <a:xfrm>
              <a:off x="3312" y="1343"/>
              <a:ext cx="35" cy="596"/>
            </a:xfrm>
            <a:custGeom>
              <a:avLst/>
              <a:gdLst>
                <a:gd name="T0" fmla="*/ 52 w 29"/>
                <a:gd name="T1" fmla="*/ 0 h 497"/>
                <a:gd name="T2" fmla="*/ 43 w 29"/>
                <a:gd name="T3" fmla="*/ 391 h 497"/>
                <a:gd name="T4" fmla="*/ 36 w 29"/>
                <a:gd name="T5" fmla="*/ 1331 h 497"/>
                <a:gd name="T6" fmla="*/ 1 w 29"/>
                <a:gd name="T7" fmla="*/ 2547 h 497"/>
                <a:gd name="T8" fmla="*/ 0 w 29"/>
                <a:gd name="T9" fmla="*/ 3673 h 497"/>
                <a:gd name="T10" fmla="*/ 1 w 29"/>
                <a:gd name="T11" fmla="*/ 4478 h 497"/>
                <a:gd name="T12" fmla="*/ 36 w 29"/>
                <a:gd name="T13" fmla="*/ 4962 h 497"/>
                <a:gd name="T14" fmla="*/ 43 w 29"/>
                <a:gd name="T15" fmla="*/ 5212 h 497"/>
                <a:gd name="T16" fmla="*/ 52 w 29"/>
                <a:gd name="T17" fmla="*/ 5275 h 497"/>
                <a:gd name="T18" fmla="*/ 104 w 29"/>
                <a:gd name="T19" fmla="*/ 4967 h 497"/>
                <a:gd name="T20" fmla="*/ 196 w 29"/>
                <a:gd name="T21" fmla="*/ 4280 h 497"/>
                <a:gd name="T22" fmla="*/ 288 w 29"/>
                <a:gd name="T23" fmla="*/ 3508 h 497"/>
                <a:gd name="T24" fmla="*/ 340 w 29"/>
                <a:gd name="T25" fmla="*/ 2880 h 497"/>
                <a:gd name="T26" fmla="*/ 288 w 29"/>
                <a:gd name="T27" fmla="*/ 2219 h 497"/>
                <a:gd name="T28" fmla="*/ 196 w 29"/>
                <a:gd name="T29" fmla="*/ 1257 h 497"/>
                <a:gd name="T30" fmla="*/ 104 w 29"/>
                <a:gd name="T31" fmla="*/ 378 h 497"/>
                <a:gd name="T32" fmla="*/ 52 w 29"/>
                <a:gd name="T33" fmla="*/ 0 h 4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97"/>
                <a:gd name="T53" fmla="*/ 29 w 29"/>
                <a:gd name="T54" fmla="*/ 497 h 4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97">
                  <a:moveTo>
                    <a:pt x="5" y="0"/>
                  </a:moveTo>
                  <a:lnTo>
                    <a:pt x="4" y="37"/>
                  </a:lnTo>
                  <a:lnTo>
                    <a:pt x="3" y="126"/>
                  </a:lnTo>
                  <a:lnTo>
                    <a:pt x="1" y="240"/>
                  </a:lnTo>
                  <a:lnTo>
                    <a:pt x="0" y="346"/>
                  </a:lnTo>
                  <a:lnTo>
                    <a:pt x="1" y="422"/>
                  </a:lnTo>
                  <a:lnTo>
                    <a:pt x="3" y="468"/>
                  </a:lnTo>
                  <a:lnTo>
                    <a:pt x="4" y="491"/>
                  </a:lnTo>
                  <a:lnTo>
                    <a:pt x="5" y="497"/>
                  </a:lnTo>
                  <a:lnTo>
                    <a:pt x="9" y="469"/>
                  </a:lnTo>
                  <a:lnTo>
                    <a:pt x="17" y="404"/>
                  </a:lnTo>
                  <a:lnTo>
                    <a:pt x="26" y="330"/>
                  </a:lnTo>
                  <a:lnTo>
                    <a:pt x="29" y="272"/>
                  </a:lnTo>
                  <a:lnTo>
                    <a:pt x="26" y="209"/>
                  </a:lnTo>
                  <a:lnTo>
                    <a:pt x="17" y="118"/>
                  </a:lnTo>
                  <a:lnTo>
                    <a:pt x="9" y="36"/>
                  </a:lnTo>
                  <a:lnTo>
                    <a:pt x="5" y="0"/>
                  </a:lnTo>
                  <a:close/>
                </a:path>
              </a:pathLst>
            </a:custGeom>
            <a:solidFill>
              <a:srgbClr val="000000"/>
            </a:solidFill>
            <a:ln w="9525">
              <a:noFill/>
              <a:round/>
              <a:headEnd/>
              <a:tailEnd/>
            </a:ln>
          </p:spPr>
          <p:txBody>
            <a:bodyPr/>
            <a:lstStyle/>
            <a:p>
              <a:endParaRPr lang="en-US"/>
            </a:p>
          </p:txBody>
        </p:sp>
        <p:sp>
          <p:nvSpPr>
            <p:cNvPr id="31766" name="Freeform 114"/>
            <p:cNvSpPr>
              <a:spLocks/>
            </p:cNvSpPr>
            <p:nvPr/>
          </p:nvSpPr>
          <p:spPr bwMode="auto">
            <a:xfrm>
              <a:off x="3353" y="1250"/>
              <a:ext cx="1075" cy="33"/>
            </a:xfrm>
            <a:custGeom>
              <a:avLst/>
              <a:gdLst>
                <a:gd name="T0" fmla="*/ 2 w 893"/>
                <a:gd name="T1" fmla="*/ 43 h 27"/>
                <a:gd name="T2" fmla="*/ 2 w 893"/>
                <a:gd name="T3" fmla="*/ 295 h 27"/>
                <a:gd name="T4" fmla="*/ 268 w 893"/>
                <a:gd name="T5" fmla="*/ 335 h 27"/>
                <a:gd name="T6" fmla="*/ 669 w 893"/>
                <a:gd name="T7" fmla="*/ 361 h 27"/>
                <a:gd name="T8" fmla="*/ 1130 w 893"/>
                <a:gd name="T9" fmla="*/ 361 h 27"/>
                <a:gd name="T10" fmla="*/ 1637 w 893"/>
                <a:gd name="T11" fmla="*/ 363 h 27"/>
                <a:gd name="T12" fmla="*/ 2181 w 893"/>
                <a:gd name="T13" fmla="*/ 363 h 27"/>
                <a:gd name="T14" fmla="*/ 2753 w 893"/>
                <a:gd name="T15" fmla="*/ 363 h 27"/>
                <a:gd name="T16" fmla="*/ 3349 w 893"/>
                <a:gd name="T17" fmla="*/ 363 h 27"/>
                <a:gd name="T18" fmla="*/ 3955 w 893"/>
                <a:gd name="T19" fmla="*/ 363 h 27"/>
                <a:gd name="T20" fmla="*/ 4542 w 893"/>
                <a:gd name="T21" fmla="*/ 361 h 27"/>
                <a:gd name="T22" fmla="*/ 5134 w 893"/>
                <a:gd name="T23" fmla="*/ 361 h 27"/>
                <a:gd name="T24" fmla="*/ 5698 w 893"/>
                <a:gd name="T25" fmla="*/ 335 h 27"/>
                <a:gd name="T26" fmla="*/ 6237 w 893"/>
                <a:gd name="T27" fmla="*/ 323 h 27"/>
                <a:gd name="T28" fmla="*/ 6729 w 893"/>
                <a:gd name="T29" fmla="*/ 310 h 27"/>
                <a:gd name="T30" fmla="*/ 7170 w 893"/>
                <a:gd name="T31" fmla="*/ 297 h 27"/>
                <a:gd name="T32" fmla="*/ 7553 w 893"/>
                <a:gd name="T33" fmla="*/ 295 h 27"/>
                <a:gd name="T34" fmla="*/ 7869 w 893"/>
                <a:gd name="T35" fmla="*/ 264 h 27"/>
                <a:gd name="T36" fmla="*/ 8257 w 893"/>
                <a:gd name="T37" fmla="*/ 254 h 27"/>
                <a:gd name="T38" fmla="*/ 8719 w 893"/>
                <a:gd name="T39" fmla="*/ 254 h 27"/>
                <a:gd name="T40" fmla="*/ 9118 w 893"/>
                <a:gd name="T41" fmla="*/ 254 h 27"/>
                <a:gd name="T42" fmla="*/ 9407 w 893"/>
                <a:gd name="T43" fmla="*/ 264 h 27"/>
                <a:gd name="T44" fmla="*/ 9635 w 893"/>
                <a:gd name="T45" fmla="*/ 297 h 27"/>
                <a:gd name="T46" fmla="*/ 9800 w 893"/>
                <a:gd name="T47" fmla="*/ 310 h 27"/>
                <a:gd name="T48" fmla="*/ 9903 w 893"/>
                <a:gd name="T49" fmla="*/ 323 h 27"/>
                <a:gd name="T50" fmla="*/ 9957 w 893"/>
                <a:gd name="T51" fmla="*/ 335 h 27"/>
                <a:gd name="T52" fmla="*/ 9903 w 893"/>
                <a:gd name="T53" fmla="*/ 335 h 27"/>
                <a:gd name="T54" fmla="*/ 9526 w 893"/>
                <a:gd name="T55" fmla="*/ 310 h 27"/>
                <a:gd name="T56" fmla="*/ 8844 w 893"/>
                <a:gd name="T57" fmla="*/ 264 h 27"/>
                <a:gd name="T58" fmla="*/ 7963 w 893"/>
                <a:gd name="T59" fmla="*/ 216 h 27"/>
                <a:gd name="T60" fmla="*/ 6987 w 893"/>
                <a:gd name="T61" fmla="*/ 163 h 27"/>
                <a:gd name="T62" fmla="*/ 5989 w 893"/>
                <a:gd name="T63" fmla="*/ 119 h 27"/>
                <a:gd name="T64" fmla="*/ 5082 w 893"/>
                <a:gd name="T65" fmla="*/ 79 h 27"/>
                <a:gd name="T66" fmla="*/ 4330 w 893"/>
                <a:gd name="T67" fmla="*/ 43 h 27"/>
                <a:gd name="T68" fmla="*/ 3818 w 893"/>
                <a:gd name="T69" fmla="*/ 43 h 27"/>
                <a:gd name="T70" fmla="*/ 3224 w 893"/>
                <a:gd name="T71" fmla="*/ 43 h 27"/>
                <a:gd name="T72" fmla="*/ 2558 w 893"/>
                <a:gd name="T73" fmla="*/ 2 h 27"/>
                <a:gd name="T74" fmla="*/ 1883 w 893"/>
                <a:gd name="T75" fmla="*/ 2 h 27"/>
                <a:gd name="T76" fmla="*/ 1254 w 893"/>
                <a:gd name="T77" fmla="*/ 1 h 27"/>
                <a:gd name="T78" fmla="*/ 678 w 893"/>
                <a:gd name="T79" fmla="*/ 1 h 27"/>
                <a:gd name="T80" fmla="*/ 258 w 893"/>
                <a:gd name="T81" fmla="*/ 0 h 27"/>
                <a:gd name="T82" fmla="*/ 35 w 893"/>
                <a:gd name="T83" fmla="*/ 0 h 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3"/>
                <a:gd name="T127" fmla="*/ 0 h 27"/>
                <a:gd name="T128" fmla="*/ 893 w 893"/>
                <a:gd name="T129" fmla="*/ 27 h 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3" h="27">
                  <a:moveTo>
                    <a:pt x="0" y="0"/>
                  </a:moveTo>
                  <a:lnTo>
                    <a:pt x="2" y="3"/>
                  </a:lnTo>
                  <a:lnTo>
                    <a:pt x="1" y="12"/>
                  </a:lnTo>
                  <a:lnTo>
                    <a:pt x="2" y="21"/>
                  </a:lnTo>
                  <a:lnTo>
                    <a:pt x="9" y="24"/>
                  </a:lnTo>
                  <a:lnTo>
                    <a:pt x="24" y="25"/>
                  </a:lnTo>
                  <a:lnTo>
                    <a:pt x="42" y="25"/>
                  </a:lnTo>
                  <a:lnTo>
                    <a:pt x="60" y="26"/>
                  </a:lnTo>
                  <a:lnTo>
                    <a:pt x="81" y="26"/>
                  </a:lnTo>
                  <a:lnTo>
                    <a:pt x="101" y="26"/>
                  </a:lnTo>
                  <a:lnTo>
                    <a:pt x="124" y="27"/>
                  </a:lnTo>
                  <a:lnTo>
                    <a:pt x="147" y="27"/>
                  </a:lnTo>
                  <a:lnTo>
                    <a:pt x="170" y="27"/>
                  </a:lnTo>
                  <a:lnTo>
                    <a:pt x="195" y="27"/>
                  </a:lnTo>
                  <a:lnTo>
                    <a:pt x="221" y="27"/>
                  </a:lnTo>
                  <a:lnTo>
                    <a:pt x="247" y="27"/>
                  </a:lnTo>
                  <a:lnTo>
                    <a:pt x="273" y="27"/>
                  </a:lnTo>
                  <a:lnTo>
                    <a:pt x="300" y="27"/>
                  </a:lnTo>
                  <a:lnTo>
                    <a:pt x="327" y="27"/>
                  </a:lnTo>
                  <a:lnTo>
                    <a:pt x="354" y="27"/>
                  </a:lnTo>
                  <a:lnTo>
                    <a:pt x="381" y="26"/>
                  </a:lnTo>
                  <a:lnTo>
                    <a:pt x="407" y="26"/>
                  </a:lnTo>
                  <a:lnTo>
                    <a:pt x="434" y="26"/>
                  </a:lnTo>
                  <a:lnTo>
                    <a:pt x="460" y="26"/>
                  </a:lnTo>
                  <a:lnTo>
                    <a:pt x="486" y="25"/>
                  </a:lnTo>
                  <a:lnTo>
                    <a:pt x="511" y="25"/>
                  </a:lnTo>
                  <a:lnTo>
                    <a:pt x="536" y="25"/>
                  </a:lnTo>
                  <a:lnTo>
                    <a:pt x="560" y="24"/>
                  </a:lnTo>
                  <a:lnTo>
                    <a:pt x="582" y="24"/>
                  </a:lnTo>
                  <a:lnTo>
                    <a:pt x="604" y="23"/>
                  </a:lnTo>
                  <a:lnTo>
                    <a:pt x="625" y="23"/>
                  </a:lnTo>
                  <a:lnTo>
                    <a:pt x="643" y="22"/>
                  </a:lnTo>
                  <a:lnTo>
                    <a:pt x="661" y="22"/>
                  </a:lnTo>
                  <a:lnTo>
                    <a:pt x="678" y="21"/>
                  </a:lnTo>
                  <a:lnTo>
                    <a:pt x="693" y="21"/>
                  </a:lnTo>
                  <a:lnTo>
                    <a:pt x="706" y="20"/>
                  </a:lnTo>
                  <a:lnTo>
                    <a:pt x="716" y="20"/>
                  </a:lnTo>
                  <a:lnTo>
                    <a:pt x="740" y="19"/>
                  </a:lnTo>
                  <a:lnTo>
                    <a:pt x="763" y="19"/>
                  </a:lnTo>
                  <a:lnTo>
                    <a:pt x="782" y="19"/>
                  </a:lnTo>
                  <a:lnTo>
                    <a:pt x="801" y="19"/>
                  </a:lnTo>
                  <a:lnTo>
                    <a:pt x="817" y="19"/>
                  </a:lnTo>
                  <a:lnTo>
                    <a:pt x="831" y="20"/>
                  </a:lnTo>
                  <a:lnTo>
                    <a:pt x="844" y="20"/>
                  </a:lnTo>
                  <a:lnTo>
                    <a:pt x="855" y="21"/>
                  </a:lnTo>
                  <a:lnTo>
                    <a:pt x="865" y="22"/>
                  </a:lnTo>
                  <a:lnTo>
                    <a:pt x="872" y="22"/>
                  </a:lnTo>
                  <a:lnTo>
                    <a:pt x="879" y="23"/>
                  </a:lnTo>
                  <a:lnTo>
                    <a:pt x="884" y="24"/>
                  </a:lnTo>
                  <a:lnTo>
                    <a:pt x="888" y="24"/>
                  </a:lnTo>
                  <a:lnTo>
                    <a:pt x="891" y="25"/>
                  </a:lnTo>
                  <a:lnTo>
                    <a:pt x="893" y="25"/>
                  </a:lnTo>
                  <a:lnTo>
                    <a:pt x="888" y="25"/>
                  </a:lnTo>
                  <a:lnTo>
                    <a:pt x="874" y="24"/>
                  </a:lnTo>
                  <a:lnTo>
                    <a:pt x="854" y="23"/>
                  </a:lnTo>
                  <a:lnTo>
                    <a:pt x="826" y="22"/>
                  </a:lnTo>
                  <a:lnTo>
                    <a:pt x="793" y="20"/>
                  </a:lnTo>
                  <a:lnTo>
                    <a:pt x="755" y="19"/>
                  </a:lnTo>
                  <a:lnTo>
                    <a:pt x="714" y="16"/>
                  </a:lnTo>
                  <a:lnTo>
                    <a:pt x="671" y="14"/>
                  </a:lnTo>
                  <a:lnTo>
                    <a:pt x="626" y="12"/>
                  </a:lnTo>
                  <a:lnTo>
                    <a:pt x="581" y="10"/>
                  </a:lnTo>
                  <a:lnTo>
                    <a:pt x="537" y="9"/>
                  </a:lnTo>
                  <a:lnTo>
                    <a:pt x="495" y="7"/>
                  </a:lnTo>
                  <a:lnTo>
                    <a:pt x="455" y="6"/>
                  </a:lnTo>
                  <a:lnTo>
                    <a:pt x="420" y="4"/>
                  </a:lnTo>
                  <a:lnTo>
                    <a:pt x="389" y="3"/>
                  </a:lnTo>
                  <a:lnTo>
                    <a:pt x="365" y="3"/>
                  </a:lnTo>
                  <a:lnTo>
                    <a:pt x="342" y="3"/>
                  </a:lnTo>
                  <a:lnTo>
                    <a:pt x="316" y="3"/>
                  </a:lnTo>
                  <a:lnTo>
                    <a:pt x="289" y="3"/>
                  </a:lnTo>
                  <a:lnTo>
                    <a:pt x="260" y="3"/>
                  </a:lnTo>
                  <a:lnTo>
                    <a:pt x="230" y="2"/>
                  </a:lnTo>
                  <a:lnTo>
                    <a:pt x="200" y="2"/>
                  </a:lnTo>
                  <a:lnTo>
                    <a:pt x="169" y="2"/>
                  </a:lnTo>
                  <a:lnTo>
                    <a:pt x="140" y="1"/>
                  </a:lnTo>
                  <a:lnTo>
                    <a:pt x="112" y="1"/>
                  </a:lnTo>
                  <a:lnTo>
                    <a:pt x="85" y="1"/>
                  </a:lnTo>
                  <a:lnTo>
                    <a:pt x="61" y="1"/>
                  </a:lnTo>
                  <a:lnTo>
                    <a:pt x="41" y="0"/>
                  </a:lnTo>
                  <a:lnTo>
                    <a:pt x="23" y="0"/>
                  </a:lnTo>
                  <a:lnTo>
                    <a:pt x="10" y="0"/>
                  </a:lnTo>
                  <a:lnTo>
                    <a:pt x="3" y="0"/>
                  </a:lnTo>
                  <a:lnTo>
                    <a:pt x="0" y="0"/>
                  </a:lnTo>
                  <a:close/>
                </a:path>
              </a:pathLst>
            </a:custGeom>
            <a:solidFill>
              <a:srgbClr val="000000"/>
            </a:solidFill>
            <a:ln w="9525">
              <a:noFill/>
              <a:round/>
              <a:headEnd/>
              <a:tailEnd/>
            </a:ln>
          </p:spPr>
          <p:txBody>
            <a:bodyPr/>
            <a:lstStyle/>
            <a:p>
              <a:endParaRPr lang="en-US"/>
            </a:p>
          </p:txBody>
        </p:sp>
        <p:sp>
          <p:nvSpPr>
            <p:cNvPr id="31767" name="Freeform 115"/>
            <p:cNvSpPr>
              <a:spLocks/>
            </p:cNvSpPr>
            <p:nvPr/>
          </p:nvSpPr>
          <p:spPr bwMode="auto">
            <a:xfrm>
              <a:off x="4699" y="1241"/>
              <a:ext cx="465" cy="39"/>
            </a:xfrm>
            <a:custGeom>
              <a:avLst/>
              <a:gdLst>
                <a:gd name="T0" fmla="*/ 0 w 387"/>
                <a:gd name="T1" fmla="*/ 139 h 33"/>
                <a:gd name="T2" fmla="*/ 1 w 387"/>
                <a:gd name="T3" fmla="*/ 139 h 33"/>
                <a:gd name="T4" fmla="*/ 50 w 387"/>
                <a:gd name="T5" fmla="*/ 139 h 33"/>
                <a:gd name="T6" fmla="*/ 148 w 387"/>
                <a:gd name="T7" fmla="*/ 139 h 33"/>
                <a:gd name="T8" fmla="*/ 223 w 387"/>
                <a:gd name="T9" fmla="*/ 130 h 33"/>
                <a:gd name="T10" fmla="*/ 344 w 387"/>
                <a:gd name="T11" fmla="*/ 130 h 33"/>
                <a:gd name="T12" fmla="*/ 493 w 387"/>
                <a:gd name="T13" fmla="*/ 130 h 33"/>
                <a:gd name="T14" fmla="*/ 644 w 387"/>
                <a:gd name="T15" fmla="*/ 125 h 33"/>
                <a:gd name="T16" fmla="*/ 810 w 387"/>
                <a:gd name="T17" fmla="*/ 125 h 33"/>
                <a:gd name="T18" fmla="*/ 1004 w 387"/>
                <a:gd name="T19" fmla="*/ 125 h 33"/>
                <a:gd name="T20" fmla="*/ 1194 w 387"/>
                <a:gd name="T21" fmla="*/ 106 h 33"/>
                <a:gd name="T22" fmla="*/ 1388 w 387"/>
                <a:gd name="T23" fmla="*/ 106 h 33"/>
                <a:gd name="T24" fmla="*/ 1581 w 387"/>
                <a:gd name="T25" fmla="*/ 106 h 33"/>
                <a:gd name="T26" fmla="*/ 1792 w 387"/>
                <a:gd name="T27" fmla="*/ 93 h 33"/>
                <a:gd name="T28" fmla="*/ 1986 w 387"/>
                <a:gd name="T29" fmla="*/ 93 h 33"/>
                <a:gd name="T30" fmla="*/ 2200 w 387"/>
                <a:gd name="T31" fmla="*/ 93 h 33"/>
                <a:gd name="T32" fmla="*/ 2372 w 387"/>
                <a:gd name="T33" fmla="*/ 93 h 33"/>
                <a:gd name="T34" fmla="*/ 2701 w 387"/>
                <a:gd name="T35" fmla="*/ 93 h 33"/>
                <a:gd name="T36" fmla="*/ 3021 w 387"/>
                <a:gd name="T37" fmla="*/ 79 h 33"/>
                <a:gd name="T38" fmla="*/ 3280 w 387"/>
                <a:gd name="T39" fmla="*/ 67 h 33"/>
                <a:gd name="T40" fmla="*/ 3509 w 387"/>
                <a:gd name="T41" fmla="*/ 41 h 33"/>
                <a:gd name="T42" fmla="*/ 3670 w 387"/>
                <a:gd name="T43" fmla="*/ 30 h 33"/>
                <a:gd name="T44" fmla="*/ 3788 w 387"/>
                <a:gd name="T45" fmla="*/ 2 h 33"/>
                <a:gd name="T46" fmla="*/ 3862 w 387"/>
                <a:gd name="T47" fmla="*/ 0 h 33"/>
                <a:gd name="T48" fmla="*/ 3892 w 387"/>
                <a:gd name="T49" fmla="*/ 0 h 33"/>
                <a:gd name="T50" fmla="*/ 4216 w 387"/>
                <a:gd name="T51" fmla="*/ 93 h 33"/>
                <a:gd name="T52" fmla="*/ 4191 w 387"/>
                <a:gd name="T53" fmla="*/ 106 h 33"/>
                <a:gd name="T54" fmla="*/ 4114 w 387"/>
                <a:gd name="T55" fmla="*/ 130 h 33"/>
                <a:gd name="T56" fmla="*/ 4004 w 387"/>
                <a:gd name="T57" fmla="*/ 154 h 33"/>
                <a:gd name="T58" fmla="*/ 3862 w 387"/>
                <a:gd name="T59" fmla="*/ 194 h 33"/>
                <a:gd name="T60" fmla="*/ 3690 w 387"/>
                <a:gd name="T61" fmla="*/ 238 h 33"/>
                <a:gd name="T62" fmla="*/ 3515 w 387"/>
                <a:gd name="T63" fmla="*/ 254 h 33"/>
                <a:gd name="T64" fmla="*/ 3319 w 387"/>
                <a:gd name="T65" fmla="*/ 281 h 33"/>
                <a:gd name="T66" fmla="*/ 3104 w 387"/>
                <a:gd name="T67" fmla="*/ 290 h 33"/>
                <a:gd name="T68" fmla="*/ 2959 w 387"/>
                <a:gd name="T69" fmla="*/ 290 h 33"/>
                <a:gd name="T70" fmla="*/ 2803 w 387"/>
                <a:gd name="T71" fmla="*/ 281 h 33"/>
                <a:gd name="T72" fmla="*/ 2613 w 387"/>
                <a:gd name="T73" fmla="*/ 281 h 33"/>
                <a:gd name="T74" fmla="*/ 2386 w 387"/>
                <a:gd name="T75" fmla="*/ 254 h 33"/>
                <a:gd name="T76" fmla="*/ 2140 w 387"/>
                <a:gd name="T77" fmla="*/ 252 h 33"/>
                <a:gd name="T78" fmla="*/ 1879 w 387"/>
                <a:gd name="T79" fmla="*/ 245 h 33"/>
                <a:gd name="T80" fmla="*/ 1612 w 387"/>
                <a:gd name="T81" fmla="*/ 215 h 33"/>
                <a:gd name="T82" fmla="*/ 1342 w 387"/>
                <a:gd name="T83" fmla="*/ 207 h 33"/>
                <a:gd name="T84" fmla="*/ 1079 w 387"/>
                <a:gd name="T85" fmla="*/ 201 h 33"/>
                <a:gd name="T86" fmla="*/ 819 w 387"/>
                <a:gd name="T87" fmla="*/ 182 h 33"/>
                <a:gd name="T88" fmla="*/ 610 w 387"/>
                <a:gd name="T89" fmla="*/ 175 h 33"/>
                <a:gd name="T90" fmla="*/ 406 w 387"/>
                <a:gd name="T91" fmla="*/ 154 h 33"/>
                <a:gd name="T92" fmla="*/ 223 w 387"/>
                <a:gd name="T93" fmla="*/ 148 h 33"/>
                <a:gd name="T94" fmla="*/ 102 w 387"/>
                <a:gd name="T95" fmla="*/ 148 h 33"/>
                <a:gd name="T96" fmla="*/ 2 w 387"/>
                <a:gd name="T97" fmla="*/ 139 h 33"/>
                <a:gd name="T98" fmla="*/ 0 w 387"/>
                <a:gd name="T99" fmla="*/ 139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
                <a:gd name="T151" fmla="*/ 0 h 33"/>
                <a:gd name="T152" fmla="*/ 387 w 387"/>
                <a:gd name="T153" fmla="*/ 33 h 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 h="33">
                  <a:moveTo>
                    <a:pt x="0" y="16"/>
                  </a:moveTo>
                  <a:lnTo>
                    <a:pt x="1" y="16"/>
                  </a:lnTo>
                  <a:lnTo>
                    <a:pt x="5" y="16"/>
                  </a:lnTo>
                  <a:lnTo>
                    <a:pt x="13" y="16"/>
                  </a:lnTo>
                  <a:lnTo>
                    <a:pt x="21" y="15"/>
                  </a:lnTo>
                  <a:lnTo>
                    <a:pt x="32" y="15"/>
                  </a:lnTo>
                  <a:lnTo>
                    <a:pt x="45" y="15"/>
                  </a:lnTo>
                  <a:lnTo>
                    <a:pt x="59" y="14"/>
                  </a:lnTo>
                  <a:lnTo>
                    <a:pt x="75" y="14"/>
                  </a:lnTo>
                  <a:lnTo>
                    <a:pt x="92" y="14"/>
                  </a:lnTo>
                  <a:lnTo>
                    <a:pt x="110" y="12"/>
                  </a:lnTo>
                  <a:lnTo>
                    <a:pt x="127" y="12"/>
                  </a:lnTo>
                  <a:lnTo>
                    <a:pt x="146" y="12"/>
                  </a:lnTo>
                  <a:lnTo>
                    <a:pt x="165" y="11"/>
                  </a:lnTo>
                  <a:lnTo>
                    <a:pt x="182" y="11"/>
                  </a:lnTo>
                  <a:lnTo>
                    <a:pt x="201" y="11"/>
                  </a:lnTo>
                  <a:lnTo>
                    <a:pt x="218" y="11"/>
                  </a:lnTo>
                  <a:lnTo>
                    <a:pt x="249" y="11"/>
                  </a:lnTo>
                  <a:lnTo>
                    <a:pt x="278" y="9"/>
                  </a:lnTo>
                  <a:lnTo>
                    <a:pt x="301" y="8"/>
                  </a:lnTo>
                  <a:lnTo>
                    <a:pt x="322" y="5"/>
                  </a:lnTo>
                  <a:lnTo>
                    <a:pt x="337" y="3"/>
                  </a:lnTo>
                  <a:lnTo>
                    <a:pt x="349" y="2"/>
                  </a:lnTo>
                  <a:lnTo>
                    <a:pt x="355" y="0"/>
                  </a:lnTo>
                  <a:lnTo>
                    <a:pt x="358" y="0"/>
                  </a:lnTo>
                  <a:lnTo>
                    <a:pt x="387" y="11"/>
                  </a:lnTo>
                  <a:lnTo>
                    <a:pt x="385" y="12"/>
                  </a:lnTo>
                  <a:lnTo>
                    <a:pt x="378" y="15"/>
                  </a:lnTo>
                  <a:lnTo>
                    <a:pt x="368" y="18"/>
                  </a:lnTo>
                  <a:lnTo>
                    <a:pt x="355" y="22"/>
                  </a:lnTo>
                  <a:lnTo>
                    <a:pt x="339" y="27"/>
                  </a:lnTo>
                  <a:lnTo>
                    <a:pt x="323" y="30"/>
                  </a:lnTo>
                  <a:lnTo>
                    <a:pt x="305" y="32"/>
                  </a:lnTo>
                  <a:lnTo>
                    <a:pt x="285" y="33"/>
                  </a:lnTo>
                  <a:lnTo>
                    <a:pt x="273" y="33"/>
                  </a:lnTo>
                  <a:lnTo>
                    <a:pt x="258" y="32"/>
                  </a:lnTo>
                  <a:lnTo>
                    <a:pt x="240" y="32"/>
                  </a:lnTo>
                  <a:lnTo>
                    <a:pt x="219" y="30"/>
                  </a:lnTo>
                  <a:lnTo>
                    <a:pt x="196" y="29"/>
                  </a:lnTo>
                  <a:lnTo>
                    <a:pt x="173" y="28"/>
                  </a:lnTo>
                  <a:lnTo>
                    <a:pt x="148" y="25"/>
                  </a:lnTo>
                  <a:lnTo>
                    <a:pt x="123" y="24"/>
                  </a:lnTo>
                  <a:lnTo>
                    <a:pt x="99" y="23"/>
                  </a:lnTo>
                  <a:lnTo>
                    <a:pt x="76" y="21"/>
                  </a:lnTo>
                  <a:lnTo>
                    <a:pt x="56" y="20"/>
                  </a:lnTo>
                  <a:lnTo>
                    <a:pt x="37" y="18"/>
                  </a:lnTo>
                  <a:lnTo>
                    <a:pt x="21" y="17"/>
                  </a:lnTo>
                  <a:lnTo>
                    <a:pt x="9" y="17"/>
                  </a:lnTo>
                  <a:lnTo>
                    <a:pt x="2" y="16"/>
                  </a:lnTo>
                  <a:lnTo>
                    <a:pt x="0" y="16"/>
                  </a:lnTo>
                  <a:close/>
                </a:path>
              </a:pathLst>
            </a:custGeom>
            <a:solidFill>
              <a:srgbClr val="000000"/>
            </a:solidFill>
            <a:ln w="9525">
              <a:noFill/>
              <a:round/>
              <a:headEnd/>
              <a:tailEnd/>
            </a:ln>
          </p:spPr>
          <p:txBody>
            <a:bodyPr/>
            <a:lstStyle/>
            <a:p>
              <a:endParaRPr lang="en-US"/>
            </a:p>
          </p:txBody>
        </p:sp>
        <p:sp>
          <p:nvSpPr>
            <p:cNvPr id="31768" name="Freeform 116"/>
            <p:cNvSpPr>
              <a:spLocks/>
            </p:cNvSpPr>
            <p:nvPr/>
          </p:nvSpPr>
          <p:spPr bwMode="auto">
            <a:xfrm>
              <a:off x="3328" y="2070"/>
              <a:ext cx="10" cy="266"/>
            </a:xfrm>
            <a:custGeom>
              <a:avLst/>
              <a:gdLst>
                <a:gd name="T0" fmla="*/ 0 w 8"/>
                <a:gd name="T1" fmla="*/ 0 h 221"/>
                <a:gd name="T2" fmla="*/ 0 w 8"/>
                <a:gd name="T3" fmla="*/ 237 h 221"/>
                <a:gd name="T4" fmla="*/ 0 w 8"/>
                <a:gd name="T5" fmla="*/ 805 h 221"/>
                <a:gd name="T6" fmla="*/ 0 w 8"/>
                <a:gd name="T7" fmla="*/ 1436 h 221"/>
                <a:gd name="T8" fmla="*/ 0 w 8"/>
                <a:gd name="T9" fmla="*/ 1923 h 221"/>
                <a:gd name="T10" fmla="*/ 0 w 8"/>
                <a:gd name="T11" fmla="*/ 2192 h 221"/>
                <a:gd name="T12" fmla="*/ 0 w 8"/>
                <a:gd name="T13" fmla="*/ 2348 h 221"/>
                <a:gd name="T14" fmla="*/ 0 w 8"/>
                <a:gd name="T15" fmla="*/ 2445 h 221"/>
                <a:gd name="T16" fmla="*/ 0 w 8"/>
                <a:gd name="T17" fmla="*/ 2452 h 221"/>
                <a:gd name="T18" fmla="*/ 1 w 8"/>
                <a:gd name="T19" fmla="*/ 2258 h 221"/>
                <a:gd name="T20" fmla="*/ 45 w 8"/>
                <a:gd name="T21" fmla="*/ 1804 h 221"/>
                <a:gd name="T22" fmla="*/ 56 w 8"/>
                <a:gd name="T23" fmla="*/ 1278 h 221"/>
                <a:gd name="T24" fmla="*/ 70 w 8"/>
                <a:gd name="T25" fmla="*/ 939 h 221"/>
                <a:gd name="T26" fmla="*/ 80 w 8"/>
                <a:gd name="T27" fmla="*/ 785 h 221"/>
                <a:gd name="T28" fmla="*/ 100 w 8"/>
                <a:gd name="T29" fmla="*/ 678 h 221"/>
                <a:gd name="T30" fmla="*/ 146 w 8"/>
                <a:gd name="T31" fmla="*/ 581 h 221"/>
                <a:gd name="T32" fmla="*/ 100 w 8"/>
                <a:gd name="T33" fmla="*/ 493 h 221"/>
                <a:gd name="T34" fmla="*/ 70 w 8"/>
                <a:gd name="T35" fmla="*/ 362 h 221"/>
                <a:gd name="T36" fmla="*/ 45 w 8"/>
                <a:gd name="T37" fmla="*/ 185 h 221"/>
                <a:gd name="T38" fmla="*/ 1 w 8"/>
                <a:gd name="T39" fmla="*/ 61 h 221"/>
                <a:gd name="T40" fmla="*/ 0 w 8"/>
                <a:gd name="T41" fmla="*/ 0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221"/>
                <a:gd name="T65" fmla="*/ 8 w 8"/>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221">
                  <a:moveTo>
                    <a:pt x="0" y="0"/>
                  </a:moveTo>
                  <a:lnTo>
                    <a:pt x="0" y="22"/>
                  </a:lnTo>
                  <a:lnTo>
                    <a:pt x="0" y="72"/>
                  </a:lnTo>
                  <a:lnTo>
                    <a:pt x="0" y="129"/>
                  </a:lnTo>
                  <a:lnTo>
                    <a:pt x="0" y="173"/>
                  </a:lnTo>
                  <a:lnTo>
                    <a:pt x="0" y="197"/>
                  </a:lnTo>
                  <a:lnTo>
                    <a:pt x="0" y="211"/>
                  </a:lnTo>
                  <a:lnTo>
                    <a:pt x="0" y="219"/>
                  </a:lnTo>
                  <a:lnTo>
                    <a:pt x="0" y="221"/>
                  </a:lnTo>
                  <a:lnTo>
                    <a:pt x="1" y="203"/>
                  </a:lnTo>
                  <a:lnTo>
                    <a:pt x="2" y="162"/>
                  </a:lnTo>
                  <a:lnTo>
                    <a:pt x="3" y="115"/>
                  </a:lnTo>
                  <a:lnTo>
                    <a:pt x="4" y="84"/>
                  </a:lnTo>
                  <a:lnTo>
                    <a:pt x="5" y="71"/>
                  </a:lnTo>
                  <a:lnTo>
                    <a:pt x="6" y="61"/>
                  </a:lnTo>
                  <a:lnTo>
                    <a:pt x="8" y="52"/>
                  </a:lnTo>
                  <a:lnTo>
                    <a:pt x="6" y="44"/>
                  </a:lnTo>
                  <a:lnTo>
                    <a:pt x="4" y="32"/>
                  </a:lnTo>
                  <a:lnTo>
                    <a:pt x="2" y="17"/>
                  </a:lnTo>
                  <a:lnTo>
                    <a:pt x="1" y="6"/>
                  </a:lnTo>
                  <a:lnTo>
                    <a:pt x="0" y="0"/>
                  </a:lnTo>
                  <a:close/>
                </a:path>
              </a:pathLst>
            </a:custGeom>
            <a:solidFill>
              <a:srgbClr val="000000"/>
            </a:solidFill>
            <a:ln w="9525">
              <a:noFill/>
              <a:round/>
              <a:headEnd/>
              <a:tailEnd/>
            </a:ln>
          </p:spPr>
          <p:txBody>
            <a:bodyPr/>
            <a:lstStyle/>
            <a:p>
              <a:endParaRPr lang="en-US"/>
            </a:p>
          </p:txBody>
        </p:sp>
        <p:sp>
          <p:nvSpPr>
            <p:cNvPr id="31769" name="Freeform 117"/>
            <p:cNvSpPr>
              <a:spLocks/>
            </p:cNvSpPr>
            <p:nvPr/>
          </p:nvSpPr>
          <p:spPr bwMode="auto">
            <a:xfrm>
              <a:off x="5204" y="2169"/>
              <a:ext cx="37" cy="449"/>
            </a:xfrm>
            <a:custGeom>
              <a:avLst/>
              <a:gdLst>
                <a:gd name="T0" fmla="*/ 0 w 31"/>
                <a:gd name="T1" fmla="*/ 0 h 374"/>
                <a:gd name="T2" fmla="*/ 1 w 31"/>
                <a:gd name="T3" fmla="*/ 149 h 374"/>
                <a:gd name="T4" fmla="*/ 60 w 31"/>
                <a:gd name="T5" fmla="*/ 555 h 374"/>
                <a:gd name="T6" fmla="*/ 103 w 31"/>
                <a:gd name="T7" fmla="*/ 1166 h 374"/>
                <a:gd name="T8" fmla="*/ 148 w 31"/>
                <a:gd name="T9" fmla="*/ 1852 h 374"/>
                <a:gd name="T10" fmla="*/ 209 w 31"/>
                <a:gd name="T11" fmla="*/ 2563 h 374"/>
                <a:gd name="T12" fmla="*/ 249 w 31"/>
                <a:gd name="T13" fmla="*/ 3221 h 374"/>
                <a:gd name="T14" fmla="*/ 252 w 31"/>
                <a:gd name="T15" fmla="*/ 3743 h 374"/>
                <a:gd name="T16" fmla="*/ 221 w 31"/>
                <a:gd name="T17" fmla="*/ 4028 h 374"/>
                <a:gd name="T18" fmla="*/ 211 w 31"/>
                <a:gd name="T19" fmla="*/ 3832 h 374"/>
                <a:gd name="T20" fmla="*/ 252 w 31"/>
                <a:gd name="T21" fmla="*/ 2945 h 374"/>
                <a:gd name="T22" fmla="*/ 310 w 31"/>
                <a:gd name="T23" fmla="*/ 1899 h 374"/>
                <a:gd name="T24" fmla="*/ 273 w 31"/>
                <a:gd name="T25" fmla="*/ 1198 h 374"/>
                <a:gd name="T26" fmla="*/ 185 w 31"/>
                <a:gd name="T27" fmla="*/ 809 h 374"/>
                <a:gd name="T28" fmla="*/ 103 w 31"/>
                <a:gd name="T29" fmla="*/ 411 h 374"/>
                <a:gd name="T30" fmla="*/ 42 w 31"/>
                <a:gd name="T31" fmla="*/ 103 h 374"/>
                <a:gd name="T32" fmla="*/ 0 w 31"/>
                <a:gd name="T33" fmla="*/ 0 h 3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74"/>
                <a:gd name="T53" fmla="*/ 31 w 31"/>
                <a:gd name="T54" fmla="*/ 374 h 3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74">
                  <a:moveTo>
                    <a:pt x="0" y="0"/>
                  </a:moveTo>
                  <a:lnTo>
                    <a:pt x="1" y="14"/>
                  </a:lnTo>
                  <a:lnTo>
                    <a:pt x="6" y="52"/>
                  </a:lnTo>
                  <a:lnTo>
                    <a:pt x="10" y="108"/>
                  </a:lnTo>
                  <a:lnTo>
                    <a:pt x="15" y="172"/>
                  </a:lnTo>
                  <a:lnTo>
                    <a:pt x="20" y="238"/>
                  </a:lnTo>
                  <a:lnTo>
                    <a:pt x="24" y="299"/>
                  </a:lnTo>
                  <a:lnTo>
                    <a:pt x="25" y="347"/>
                  </a:lnTo>
                  <a:lnTo>
                    <a:pt x="23" y="374"/>
                  </a:lnTo>
                  <a:lnTo>
                    <a:pt x="21" y="356"/>
                  </a:lnTo>
                  <a:lnTo>
                    <a:pt x="25" y="274"/>
                  </a:lnTo>
                  <a:lnTo>
                    <a:pt x="31" y="177"/>
                  </a:lnTo>
                  <a:lnTo>
                    <a:pt x="28" y="111"/>
                  </a:lnTo>
                  <a:lnTo>
                    <a:pt x="19" y="75"/>
                  </a:lnTo>
                  <a:lnTo>
                    <a:pt x="10" y="38"/>
                  </a:lnTo>
                  <a:lnTo>
                    <a:pt x="4" y="10"/>
                  </a:lnTo>
                  <a:lnTo>
                    <a:pt x="0" y="0"/>
                  </a:lnTo>
                  <a:close/>
                </a:path>
              </a:pathLst>
            </a:custGeom>
            <a:solidFill>
              <a:srgbClr val="000000"/>
            </a:solidFill>
            <a:ln w="9525">
              <a:noFill/>
              <a:round/>
              <a:headEnd/>
              <a:tailEnd/>
            </a:ln>
          </p:spPr>
          <p:txBody>
            <a:bodyPr/>
            <a:lstStyle/>
            <a:p>
              <a:endParaRPr lang="en-US"/>
            </a:p>
          </p:txBody>
        </p:sp>
        <p:sp>
          <p:nvSpPr>
            <p:cNvPr id="31770" name="Freeform 118"/>
            <p:cNvSpPr>
              <a:spLocks/>
            </p:cNvSpPr>
            <p:nvPr/>
          </p:nvSpPr>
          <p:spPr bwMode="auto">
            <a:xfrm>
              <a:off x="5217" y="3228"/>
              <a:ext cx="27" cy="498"/>
            </a:xfrm>
            <a:custGeom>
              <a:avLst/>
              <a:gdLst>
                <a:gd name="T0" fmla="*/ 88 w 22"/>
                <a:gd name="T1" fmla="*/ 0 h 415"/>
                <a:gd name="T2" fmla="*/ 48 w 22"/>
                <a:gd name="T3" fmla="*/ 413 h 415"/>
                <a:gd name="T4" fmla="*/ 1 w 22"/>
                <a:gd name="T5" fmla="*/ 1382 h 415"/>
                <a:gd name="T6" fmla="*/ 0 w 22"/>
                <a:gd name="T7" fmla="*/ 2454 h 415"/>
                <a:gd name="T8" fmla="*/ 88 w 22"/>
                <a:gd name="T9" fmla="*/ 3223 h 415"/>
                <a:gd name="T10" fmla="*/ 198 w 22"/>
                <a:gd name="T11" fmla="*/ 3684 h 415"/>
                <a:gd name="T12" fmla="*/ 258 w 22"/>
                <a:gd name="T13" fmla="*/ 4055 h 415"/>
                <a:gd name="T14" fmla="*/ 301 w 22"/>
                <a:gd name="T15" fmla="*/ 4334 h 415"/>
                <a:gd name="T16" fmla="*/ 317 w 22"/>
                <a:gd name="T17" fmla="*/ 4447 h 415"/>
                <a:gd name="T18" fmla="*/ 301 w 22"/>
                <a:gd name="T19" fmla="*/ 4176 h 415"/>
                <a:gd name="T20" fmla="*/ 298 w 22"/>
                <a:gd name="T21" fmla="*/ 3554 h 415"/>
                <a:gd name="T22" fmla="*/ 258 w 22"/>
                <a:gd name="T23" fmla="*/ 2820 h 415"/>
                <a:gd name="T24" fmla="*/ 245 w 22"/>
                <a:gd name="T25" fmla="*/ 2219 h 415"/>
                <a:gd name="T26" fmla="*/ 245 w 22"/>
                <a:gd name="T27" fmla="*/ 1777 h 415"/>
                <a:gd name="T28" fmla="*/ 245 w 22"/>
                <a:gd name="T29" fmla="*/ 1434 h 415"/>
                <a:gd name="T30" fmla="*/ 245 w 22"/>
                <a:gd name="T31" fmla="*/ 1183 h 415"/>
                <a:gd name="T32" fmla="*/ 245 w 22"/>
                <a:gd name="T33" fmla="*/ 1080 h 415"/>
                <a:gd name="T34" fmla="*/ 88 w 22"/>
                <a:gd name="T35" fmla="*/ 0 h 4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415"/>
                <a:gd name="T56" fmla="*/ 22 w 22"/>
                <a:gd name="T57" fmla="*/ 415 h 4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415">
                  <a:moveTo>
                    <a:pt x="6" y="0"/>
                  </a:moveTo>
                  <a:lnTo>
                    <a:pt x="3" y="39"/>
                  </a:lnTo>
                  <a:lnTo>
                    <a:pt x="1" y="129"/>
                  </a:lnTo>
                  <a:lnTo>
                    <a:pt x="0" y="230"/>
                  </a:lnTo>
                  <a:lnTo>
                    <a:pt x="6" y="301"/>
                  </a:lnTo>
                  <a:lnTo>
                    <a:pt x="13" y="344"/>
                  </a:lnTo>
                  <a:lnTo>
                    <a:pt x="18" y="379"/>
                  </a:lnTo>
                  <a:lnTo>
                    <a:pt x="21" y="405"/>
                  </a:lnTo>
                  <a:lnTo>
                    <a:pt x="22" y="415"/>
                  </a:lnTo>
                  <a:lnTo>
                    <a:pt x="21" y="390"/>
                  </a:lnTo>
                  <a:lnTo>
                    <a:pt x="20" y="332"/>
                  </a:lnTo>
                  <a:lnTo>
                    <a:pt x="18" y="264"/>
                  </a:lnTo>
                  <a:lnTo>
                    <a:pt x="17" y="207"/>
                  </a:lnTo>
                  <a:lnTo>
                    <a:pt x="17" y="166"/>
                  </a:lnTo>
                  <a:lnTo>
                    <a:pt x="17" y="134"/>
                  </a:lnTo>
                  <a:lnTo>
                    <a:pt x="17" y="111"/>
                  </a:lnTo>
                  <a:lnTo>
                    <a:pt x="17" y="102"/>
                  </a:lnTo>
                  <a:lnTo>
                    <a:pt x="6" y="0"/>
                  </a:lnTo>
                  <a:close/>
                </a:path>
              </a:pathLst>
            </a:custGeom>
            <a:solidFill>
              <a:srgbClr val="000000"/>
            </a:solidFill>
            <a:ln w="9525">
              <a:noFill/>
              <a:round/>
              <a:headEnd/>
              <a:tailEnd/>
            </a:ln>
          </p:spPr>
          <p:txBody>
            <a:bodyPr/>
            <a:lstStyle/>
            <a:p>
              <a:endParaRPr lang="en-US"/>
            </a:p>
          </p:txBody>
        </p:sp>
        <p:sp>
          <p:nvSpPr>
            <p:cNvPr id="31771" name="Freeform 119"/>
            <p:cNvSpPr>
              <a:spLocks/>
            </p:cNvSpPr>
            <p:nvPr/>
          </p:nvSpPr>
          <p:spPr bwMode="auto">
            <a:xfrm>
              <a:off x="4772" y="3732"/>
              <a:ext cx="392" cy="40"/>
            </a:xfrm>
            <a:custGeom>
              <a:avLst/>
              <a:gdLst>
                <a:gd name="T0" fmla="*/ 0 w 326"/>
                <a:gd name="T1" fmla="*/ 0 h 33"/>
                <a:gd name="T2" fmla="*/ 2 w 326"/>
                <a:gd name="T3" fmla="*/ 0 h 33"/>
                <a:gd name="T4" fmla="*/ 88 w 326"/>
                <a:gd name="T5" fmla="*/ 1 h 33"/>
                <a:gd name="T6" fmla="*/ 178 w 326"/>
                <a:gd name="T7" fmla="*/ 2 h 33"/>
                <a:gd name="T8" fmla="*/ 309 w 326"/>
                <a:gd name="T9" fmla="*/ 48 h 33"/>
                <a:gd name="T10" fmla="*/ 463 w 326"/>
                <a:gd name="T11" fmla="*/ 58 h 33"/>
                <a:gd name="T12" fmla="*/ 630 w 326"/>
                <a:gd name="T13" fmla="*/ 85 h 33"/>
                <a:gd name="T14" fmla="*/ 822 w 326"/>
                <a:gd name="T15" fmla="*/ 103 h 33"/>
                <a:gd name="T16" fmla="*/ 1021 w 326"/>
                <a:gd name="T17" fmla="*/ 125 h 33"/>
                <a:gd name="T18" fmla="*/ 1228 w 326"/>
                <a:gd name="T19" fmla="*/ 132 h 33"/>
                <a:gd name="T20" fmla="*/ 1437 w 326"/>
                <a:gd name="T21" fmla="*/ 152 h 33"/>
                <a:gd name="T22" fmla="*/ 1643 w 326"/>
                <a:gd name="T23" fmla="*/ 160 h 33"/>
                <a:gd name="T24" fmla="*/ 1841 w 326"/>
                <a:gd name="T25" fmla="*/ 160 h 33"/>
                <a:gd name="T26" fmla="*/ 2026 w 326"/>
                <a:gd name="T27" fmla="*/ 160 h 33"/>
                <a:gd name="T28" fmla="*/ 2198 w 326"/>
                <a:gd name="T29" fmla="*/ 160 h 33"/>
                <a:gd name="T30" fmla="*/ 2335 w 326"/>
                <a:gd name="T31" fmla="*/ 152 h 33"/>
                <a:gd name="T32" fmla="*/ 2458 w 326"/>
                <a:gd name="T33" fmla="*/ 125 h 33"/>
                <a:gd name="T34" fmla="*/ 2673 w 326"/>
                <a:gd name="T35" fmla="*/ 85 h 33"/>
                <a:gd name="T36" fmla="*/ 2879 w 326"/>
                <a:gd name="T37" fmla="*/ 58 h 33"/>
                <a:gd name="T38" fmla="*/ 3057 w 326"/>
                <a:gd name="T39" fmla="*/ 2 h 33"/>
                <a:gd name="T40" fmla="*/ 3238 w 326"/>
                <a:gd name="T41" fmla="*/ 1 h 33"/>
                <a:gd name="T42" fmla="*/ 3375 w 326"/>
                <a:gd name="T43" fmla="*/ 0 h 33"/>
                <a:gd name="T44" fmla="*/ 3480 w 326"/>
                <a:gd name="T45" fmla="*/ 0 h 33"/>
                <a:gd name="T46" fmla="*/ 3562 w 326"/>
                <a:gd name="T47" fmla="*/ 0 h 33"/>
                <a:gd name="T48" fmla="*/ 3580 w 326"/>
                <a:gd name="T49" fmla="*/ 0 h 33"/>
                <a:gd name="T50" fmla="*/ 3580 w 326"/>
                <a:gd name="T51" fmla="*/ 345 h 33"/>
                <a:gd name="T52" fmla="*/ 3565 w 326"/>
                <a:gd name="T53" fmla="*/ 345 h 33"/>
                <a:gd name="T54" fmla="*/ 3522 w 326"/>
                <a:gd name="T55" fmla="*/ 345 h 33"/>
                <a:gd name="T56" fmla="*/ 3459 w 326"/>
                <a:gd name="T57" fmla="*/ 347 h 33"/>
                <a:gd name="T58" fmla="*/ 3345 w 326"/>
                <a:gd name="T59" fmla="*/ 347 h 33"/>
                <a:gd name="T60" fmla="*/ 3243 w 326"/>
                <a:gd name="T61" fmla="*/ 379 h 33"/>
                <a:gd name="T62" fmla="*/ 3117 w 326"/>
                <a:gd name="T63" fmla="*/ 379 h 33"/>
                <a:gd name="T64" fmla="*/ 2977 w 326"/>
                <a:gd name="T65" fmla="*/ 394 h 33"/>
                <a:gd name="T66" fmla="*/ 2822 w 326"/>
                <a:gd name="T67" fmla="*/ 394 h 33"/>
                <a:gd name="T68" fmla="*/ 2655 w 326"/>
                <a:gd name="T69" fmla="*/ 396 h 33"/>
                <a:gd name="T70" fmla="*/ 2484 w 326"/>
                <a:gd name="T71" fmla="*/ 396 h 33"/>
                <a:gd name="T72" fmla="*/ 2314 w 326"/>
                <a:gd name="T73" fmla="*/ 396 h 33"/>
                <a:gd name="T74" fmla="*/ 2136 w 326"/>
                <a:gd name="T75" fmla="*/ 396 h 33"/>
                <a:gd name="T76" fmla="*/ 1976 w 326"/>
                <a:gd name="T77" fmla="*/ 394 h 33"/>
                <a:gd name="T78" fmla="*/ 1828 w 326"/>
                <a:gd name="T79" fmla="*/ 394 h 33"/>
                <a:gd name="T80" fmla="*/ 1681 w 326"/>
                <a:gd name="T81" fmla="*/ 347 h 33"/>
                <a:gd name="T82" fmla="*/ 1531 w 326"/>
                <a:gd name="T83" fmla="*/ 345 h 33"/>
                <a:gd name="T84" fmla="*/ 1271 w 326"/>
                <a:gd name="T85" fmla="*/ 286 h 33"/>
                <a:gd name="T86" fmla="*/ 1011 w 326"/>
                <a:gd name="T87" fmla="*/ 235 h 33"/>
                <a:gd name="T88" fmla="*/ 753 w 326"/>
                <a:gd name="T89" fmla="*/ 168 h 33"/>
                <a:gd name="T90" fmla="*/ 523 w 326"/>
                <a:gd name="T91" fmla="*/ 125 h 33"/>
                <a:gd name="T92" fmla="*/ 309 w 326"/>
                <a:gd name="T93" fmla="*/ 70 h 33"/>
                <a:gd name="T94" fmla="*/ 148 w 326"/>
                <a:gd name="T95" fmla="*/ 48 h 33"/>
                <a:gd name="T96" fmla="*/ 42 w 326"/>
                <a:gd name="T97" fmla="*/ 1 h 33"/>
                <a:gd name="T98" fmla="*/ 0 w 326"/>
                <a:gd name="T99" fmla="*/ 0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6"/>
                <a:gd name="T151" fmla="*/ 0 h 33"/>
                <a:gd name="T152" fmla="*/ 326 w 326"/>
                <a:gd name="T153" fmla="*/ 33 h 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6" h="33">
                  <a:moveTo>
                    <a:pt x="0" y="0"/>
                  </a:moveTo>
                  <a:lnTo>
                    <a:pt x="2" y="0"/>
                  </a:lnTo>
                  <a:lnTo>
                    <a:pt x="8" y="1"/>
                  </a:lnTo>
                  <a:lnTo>
                    <a:pt x="16" y="2"/>
                  </a:lnTo>
                  <a:lnTo>
                    <a:pt x="28" y="4"/>
                  </a:lnTo>
                  <a:lnTo>
                    <a:pt x="42" y="5"/>
                  </a:lnTo>
                  <a:lnTo>
                    <a:pt x="58" y="7"/>
                  </a:lnTo>
                  <a:lnTo>
                    <a:pt x="75" y="8"/>
                  </a:lnTo>
                  <a:lnTo>
                    <a:pt x="93" y="10"/>
                  </a:lnTo>
                  <a:lnTo>
                    <a:pt x="112" y="11"/>
                  </a:lnTo>
                  <a:lnTo>
                    <a:pt x="131" y="12"/>
                  </a:lnTo>
                  <a:lnTo>
                    <a:pt x="150" y="13"/>
                  </a:lnTo>
                  <a:lnTo>
                    <a:pt x="168" y="13"/>
                  </a:lnTo>
                  <a:lnTo>
                    <a:pt x="184" y="13"/>
                  </a:lnTo>
                  <a:lnTo>
                    <a:pt x="200" y="13"/>
                  </a:lnTo>
                  <a:lnTo>
                    <a:pt x="213" y="12"/>
                  </a:lnTo>
                  <a:lnTo>
                    <a:pt x="224" y="10"/>
                  </a:lnTo>
                  <a:lnTo>
                    <a:pt x="244" y="7"/>
                  </a:lnTo>
                  <a:lnTo>
                    <a:pt x="262" y="5"/>
                  </a:lnTo>
                  <a:lnTo>
                    <a:pt x="278" y="2"/>
                  </a:lnTo>
                  <a:lnTo>
                    <a:pt x="294" y="1"/>
                  </a:lnTo>
                  <a:lnTo>
                    <a:pt x="307" y="0"/>
                  </a:lnTo>
                  <a:lnTo>
                    <a:pt x="317" y="0"/>
                  </a:lnTo>
                  <a:lnTo>
                    <a:pt x="324" y="0"/>
                  </a:lnTo>
                  <a:lnTo>
                    <a:pt x="326" y="0"/>
                  </a:lnTo>
                  <a:lnTo>
                    <a:pt x="326" y="28"/>
                  </a:lnTo>
                  <a:lnTo>
                    <a:pt x="325" y="28"/>
                  </a:lnTo>
                  <a:lnTo>
                    <a:pt x="320" y="28"/>
                  </a:lnTo>
                  <a:lnTo>
                    <a:pt x="314" y="29"/>
                  </a:lnTo>
                  <a:lnTo>
                    <a:pt x="305" y="29"/>
                  </a:lnTo>
                  <a:lnTo>
                    <a:pt x="295" y="31"/>
                  </a:lnTo>
                  <a:lnTo>
                    <a:pt x="284" y="31"/>
                  </a:lnTo>
                  <a:lnTo>
                    <a:pt x="271" y="32"/>
                  </a:lnTo>
                  <a:lnTo>
                    <a:pt x="257" y="32"/>
                  </a:lnTo>
                  <a:lnTo>
                    <a:pt x="241" y="33"/>
                  </a:lnTo>
                  <a:lnTo>
                    <a:pt x="226" y="33"/>
                  </a:lnTo>
                  <a:lnTo>
                    <a:pt x="211" y="33"/>
                  </a:lnTo>
                  <a:lnTo>
                    <a:pt x="195" y="33"/>
                  </a:lnTo>
                  <a:lnTo>
                    <a:pt x="180" y="32"/>
                  </a:lnTo>
                  <a:lnTo>
                    <a:pt x="166" y="32"/>
                  </a:lnTo>
                  <a:lnTo>
                    <a:pt x="152" y="29"/>
                  </a:lnTo>
                  <a:lnTo>
                    <a:pt x="140" y="28"/>
                  </a:lnTo>
                  <a:lnTo>
                    <a:pt x="116" y="24"/>
                  </a:lnTo>
                  <a:lnTo>
                    <a:pt x="92" y="19"/>
                  </a:lnTo>
                  <a:lnTo>
                    <a:pt x="68" y="14"/>
                  </a:lnTo>
                  <a:lnTo>
                    <a:pt x="47" y="10"/>
                  </a:lnTo>
                  <a:lnTo>
                    <a:pt x="28" y="6"/>
                  </a:lnTo>
                  <a:lnTo>
                    <a:pt x="13" y="4"/>
                  </a:lnTo>
                  <a:lnTo>
                    <a:pt x="4" y="1"/>
                  </a:lnTo>
                  <a:lnTo>
                    <a:pt x="0" y="0"/>
                  </a:lnTo>
                  <a:close/>
                </a:path>
              </a:pathLst>
            </a:custGeom>
            <a:solidFill>
              <a:srgbClr val="000000"/>
            </a:solidFill>
            <a:ln w="9525">
              <a:noFill/>
              <a:round/>
              <a:headEnd/>
              <a:tailEnd/>
            </a:ln>
          </p:spPr>
          <p:txBody>
            <a:bodyPr/>
            <a:lstStyle/>
            <a:p>
              <a:endParaRPr lang="en-US"/>
            </a:p>
          </p:txBody>
        </p:sp>
        <p:sp>
          <p:nvSpPr>
            <p:cNvPr id="31772" name="Freeform 120"/>
            <p:cNvSpPr>
              <a:spLocks/>
            </p:cNvSpPr>
            <p:nvPr/>
          </p:nvSpPr>
          <p:spPr bwMode="auto">
            <a:xfrm>
              <a:off x="3381" y="3744"/>
              <a:ext cx="337" cy="17"/>
            </a:xfrm>
            <a:custGeom>
              <a:avLst/>
              <a:gdLst>
                <a:gd name="T0" fmla="*/ 3123 w 280"/>
                <a:gd name="T1" fmla="*/ 74 h 14"/>
                <a:gd name="T2" fmla="*/ 3097 w 280"/>
                <a:gd name="T3" fmla="*/ 74 h 14"/>
                <a:gd name="T4" fmla="*/ 3043 w 280"/>
                <a:gd name="T5" fmla="*/ 74 h 14"/>
                <a:gd name="T6" fmla="*/ 2913 w 280"/>
                <a:gd name="T7" fmla="*/ 61 h 14"/>
                <a:gd name="T8" fmla="*/ 2753 w 280"/>
                <a:gd name="T9" fmla="*/ 61 h 14"/>
                <a:gd name="T10" fmla="*/ 2555 w 280"/>
                <a:gd name="T11" fmla="*/ 61 h 14"/>
                <a:gd name="T12" fmla="*/ 2341 w 280"/>
                <a:gd name="T13" fmla="*/ 50 h 14"/>
                <a:gd name="T14" fmla="*/ 2085 w 280"/>
                <a:gd name="T15" fmla="*/ 50 h 14"/>
                <a:gd name="T16" fmla="*/ 1849 w 280"/>
                <a:gd name="T17" fmla="*/ 41 h 14"/>
                <a:gd name="T18" fmla="*/ 1586 w 280"/>
                <a:gd name="T19" fmla="*/ 2 h 14"/>
                <a:gd name="T20" fmla="*/ 1350 w 280"/>
                <a:gd name="T21" fmla="*/ 2 h 14"/>
                <a:gd name="T22" fmla="*/ 1130 w 280"/>
                <a:gd name="T23" fmla="*/ 1 h 14"/>
                <a:gd name="T24" fmla="*/ 903 w 280"/>
                <a:gd name="T25" fmla="*/ 1 h 14"/>
                <a:gd name="T26" fmla="*/ 731 w 280"/>
                <a:gd name="T27" fmla="*/ 1 h 14"/>
                <a:gd name="T28" fmla="*/ 598 w 280"/>
                <a:gd name="T29" fmla="*/ 0 h 14"/>
                <a:gd name="T30" fmla="*/ 525 w 280"/>
                <a:gd name="T31" fmla="*/ 0 h 14"/>
                <a:gd name="T32" fmla="*/ 493 w 280"/>
                <a:gd name="T33" fmla="*/ 0 h 14"/>
                <a:gd name="T34" fmla="*/ 0 w 280"/>
                <a:gd name="T35" fmla="*/ 74 h 14"/>
                <a:gd name="T36" fmla="*/ 51 w 280"/>
                <a:gd name="T37" fmla="*/ 74 h 14"/>
                <a:gd name="T38" fmla="*/ 164 w 280"/>
                <a:gd name="T39" fmla="*/ 109 h 14"/>
                <a:gd name="T40" fmla="*/ 371 w 280"/>
                <a:gd name="T41" fmla="*/ 129 h 14"/>
                <a:gd name="T42" fmla="*/ 598 w 280"/>
                <a:gd name="T43" fmla="*/ 157 h 14"/>
                <a:gd name="T44" fmla="*/ 859 w 280"/>
                <a:gd name="T45" fmla="*/ 160 h 14"/>
                <a:gd name="T46" fmla="*/ 1137 w 280"/>
                <a:gd name="T47" fmla="*/ 183 h 14"/>
                <a:gd name="T48" fmla="*/ 1388 w 280"/>
                <a:gd name="T49" fmla="*/ 183 h 14"/>
                <a:gd name="T50" fmla="*/ 1621 w 280"/>
                <a:gd name="T51" fmla="*/ 157 h 14"/>
                <a:gd name="T52" fmla="*/ 1847 w 280"/>
                <a:gd name="T53" fmla="*/ 129 h 14"/>
                <a:gd name="T54" fmla="*/ 2062 w 280"/>
                <a:gd name="T55" fmla="*/ 109 h 14"/>
                <a:gd name="T56" fmla="*/ 2298 w 280"/>
                <a:gd name="T57" fmla="*/ 106 h 14"/>
                <a:gd name="T58" fmla="*/ 2528 w 280"/>
                <a:gd name="T59" fmla="*/ 106 h 14"/>
                <a:gd name="T60" fmla="*/ 2731 w 280"/>
                <a:gd name="T61" fmla="*/ 74 h 14"/>
                <a:gd name="T62" fmla="*/ 2905 w 280"/>
                <a:gd name="T63" fmla="*/ 74 h 14"/>
                <a:gd name="T64" fmla="*/ 3043 w 280"/>
                <a:gd name="T65" fmla="*/ 74 h 14"/>
                <a:gd name="T66" fmla="*/ 3123 w 280"/>
                <a:gd name="T67" fmla="*/ 74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0"/>
                <a:gd name="T103" fmla="*/ 0 h 14"/>
                <a:gd name="T104" fmla="*/ 280 w 280"/>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0" h="14">
                  <a:moveTo>
                    <a:pt x="280" y="6"/>
                  </a:moveTo>
                  <a:lnTo>
                    <a:pt x="279" y="6"/>
                  </a:lnTo>
                  <a:lnTo>
                    <a:pt x="273" y="6"/>
                  </a:lnTo>
                  <a:lnTo>
                    <a:pt x="262" y="5"/>
                  </a:lnTo>
                  <a:lnTo>
                    <a:pt x="248" y="5"/>
                  </a:lnTo>
                  <a:lnTo>
                    <a:pt x="230" y="5"/>
                  </a:lnTo>
                  <a:lnTo>
                    <a:pt x="210" y="4"/>
                  </a:lnTo>
                  <a:lnTo>
                    <a:pt x="188" y="4"/>
                  </a:lnTo>
                  <a:lnTo>
                    <a:pt x="166" y="3"/>
                  </a:lnTo>
                  <a:lnTo>
                    <a:pt x="143" y="2"/>
                  </a:lnTo>
                  <a:lnTo>
                    <a:pt x="121" y="2"/>
                  </a:lnTo>
                  <a:lnTo>
                    <a:pt x="101" y="1"/>
                  </a:lnTo>
                  <a:lnTo>
                    <a:pt x="81" y="1"/>
                  </a:lnTo>
                  <a:lnTo>
                    <a:pt x="66" y="1"/>
                  </a:lnTo>
                  <a:lnTo>
                    <a:pt x="54" y="0"/>
                  </a:lnTo>
                  <a:lnTo>
                    <a:pt x="47" y="0"/>
                  </a:lnTo>
                  <a:lnTo>
                    <a:pt x="44" y="0"/>
                  </a:lnTo>
                  <a:lnTo>
                    <a:pt x="0" y="6"/>
                  </a:lnTo>
                  <a:lnTo>
                    <a:pt x="5" y="6"/>
                  </a:lnTo>
                  <a:lnTo>
                    <a:pt x="15" y="9"/>
                  </a:lnTo>
                  <a:lnTo>
                    <a:pt x="33" y="10"/>
                  </a:lnTo>
                  <a:lnTo>
                    <a:pt x="54" y="12"/>
                  </a:lnTo>
                  <a:lnTo>
                    <a:pt x="77" y="13"/>
                  </a:lnTo>
                  <a:lnTo>
                    <a:pt x="102" y="14"/>
                  </a:lnTo>
                  <a:lnTo>
                    <a:pt x="125" y="14"/>
                  </a:lnTo>
                  <a:lnTo>
                    <a:pt x="145" y="12"/>
                  </a:lnTo>
                  <a:lnTo>
                    <a:pt x="165" y="10"/>
                  </a:lnTo>
                  <a:lnTo>
                    <a:pt x="185" y="9"/>
                  </a:lnTo>
                  <a:lnTo>
                    <a:pt x="207" y="8"/>
                  </a:lnTo>
                  <a:lnTo>
                    <a:pt x="227" y="8"/>
                  </a:lnTo>
                  <a:lnTo>
                    <a:pt x="246" y="6"/>
                  </a:lnTo>
                  <a:lnTo>
                    <a:pt x="261" y="6"/>
                  </a:lnTo>
                  <a:lnTo>
                    <a:pt x="273" y="6"/>
                  </a:lnTo>
                  <a:lnTo>
                    <a:pt x="280" y="6"/>
                  </a:lnTo>
                  <a:close/>
                </a:path>
              </a:pathLst>
            </a:custGeom>
            <a:solidFill>
              <a:srgbClr val="000000"/>
            </a:solidFill>
            <a:ln w="9525">
              <a:noFill/>
              <a:round/>
              <a:headEnd/>
              <a:tailEnd/>
            </a:ln>
          </p:spPr>
          <p:txBody>
            <a:bodyPr/>
            <a:lstStyle/>
            <a:p>
              <a:endParaRPr lang="en-US"/>
            </a:p>
          </p:txBody>
        </p:sp>
        <p:sp>
          <p:nvSpPr>
            <p:cNvPr id="31773" name="Freeform 121"/>
            <p:cNvSpPr>
              <a:spLocks/>
            </p:cNvSpPr>
            <p:nvPr/>
          </p:nvSpPr>
          <p:spPr bwMode="auto">
            <a:xfrm>
              <a:off x="5204" y="1289"/>
              <a:ext cx="37" cy="751"/>
            </a:xfrm>
            <a:custGeom>
              <a:avLst/>
              <a:gdLst>
                <a:gd name="T0" fmla="*/ 0 w 31"/>
                <a:gd name="T1" fmla="*/ 0 h 625"/>
                <a:gd name="T2" fmla="*/ 91 w 31"/>
                <a:gd name="T3" fmla="*/ 6806 h 625"/>
                <a:gd name="T4" fmla="*/ 310 w 31"/>
                <a:gd name="T5" fmla="*/ 178 h 625"/>
                <a:gd name="T6" fmla="*/ 0 w 31"/>
                <a:gd name="T7" fmla="*/ 0 h 625"/>
                <a:gd name="T8" fmla="*/ 0 60000 65536"/>
                <a:gd name="T9" fmla="*/ 0 60000 65536"/>
                <a:gd name="T10" fmla="*/ 0 60000 65536"/>
                <a:gd name="T11" fmla="*/ 0 60000 65536"/>
                <a:gd name="T12" fmla="*/ 0 w 31"/>
                <a:gd name="T13" fmla="*/ 0 h 625"/>
                <a:gd name="T14" fmla="*/ 31 w 31"/>
                <a:gd name="T15" fmla="*/ 625 h 625"/>
              </a:gdLst>
              <a:ahLst/>
              <a:cxnLst>
                <a:cxn ang="T8">
                  <a:pos x="T0" y="T1"/>
                </a:cxn>
                <a:cxn ang="T9">
                  <a:pos x="T2" y="T3"/>
                </a:cxn>
                <a:cxn ang="T10">
                  <a:pos x="T4" y="T5"/>
                </a:cxn>
                <a:cxn ang="T11">
                  <a:pos x="T6" y="T7"/>
                </a:cxn>
              </a:cxnLst>
              <a:rect l="T12" t="T13" r="T14" b="T15"/>
              <a:pathLst>
                <a:path w="31" h="625">
                  <a:moveTo>
                    <a:pt x="0" y="0"/>
                  </a:moveTo>
                  <a:lnTo>
                    <a:pt x="9" y="625"/>
                  </a:lnTo>
                  <a:lnTo>
                    <a:pt x="31" y="16"/>
                  </a:lnTo>
                  <a:lnTo>
                    <a:pt x="0" y="0"/>
                  </a:lnTo>
                  <a:close/>
                </a:path>
              </a:pathLst>
            </a:custGeom>
            <a:solidFill>
              <a:srgbClr val="000000"/>
            </a:solidFill>
            <a:ln w="9525">
              <a:noFill/>
              <a:round/>
              <a:headEnd/>
              <a:tailEnd/>
            </a:ln>
          </p:spPr>
          <p:txBody>
            <a:bodyPr/>
            <a:lstStyle/>
            <a:p>
              <a:endParaRPr lang="en-US"/>
            </a:p>
          </p:txBody>
        </p:sp>
        <p:sp>
          <p:nvSpPr>
            <p:cNvPr id="31774" name="Freeform 122"/>
            <p:cNvSpPr>
              <a:spLocks/>
            </p:cNvSpPr>
            <p:nvPr/>
          </p:nvSpPr>
          <p:spPr bwMode="auto">
            <a:xfrm>
              <a:off x="3417" y="3134"/>
              <a:ext cx="140" cy="149"/>
            </a:xfrm>
            <a:custGeom>
              <a:avLst/>
              <a:gdLst>
                <a:gd name="T0" fmla="*/ 122 w 117"/>
                <a:gd name="T1" fmla="*/ 0 h 124"/>
                <a:gd name="T2" fmla="*/ 522 w 117"/>
                <a:gd name="T3" fmla="*/ 2 h 124"/>
                <a:gd name="T4" fmla="*/ 961 w 117"/>
                <a:gd name="T5" fmla="*/ 42 h 124"/>
                <a:gd name="T6" fmla="*/ 1211 w 117"/>
                <a:gd name="T7" fmla="*/ 72 h 124"/>
                <a:gd name="T8" fmla="*/ 1107 w 117"/>
                <a:gd name="T9" fmla="*/ 123 h 124"/>
                <a:gd name="T10" fmla="*/ 961 w 117"/>
                <a:gd name="T11" fmla="*/ 126 h 124"/>
                <a:gd name="T12" fmla="*/ 878 w 117"/>
                <a:gd name="T13" fmla="*/ 126 h 124"/>
                <a:gd name="T14" fmla="*/ 875 w 117"/>
                <a:gd name="T15" fmla="*/ 148 h 124"/>
                <a:gd name="T16" fmla="*/ 961 w 117"/>
                <a:gd name="T17" fmla="*/ 178 h 124"/>
                <a:gd name="T18" fmla="*/ 1104 w 117"/>
                <a:gd name="T19" fmla="*/ 195 h 124"/>
                <a:gd name="T20" fmla="*/ 1168 w 117"/>
                <a:gd name="T21" fmla="*/ 217 h 124"/>
                <a:gd name="T22" fmla="*/ 1134 w 117"/>
                <a:gd name="T23" fmla="*/ 257 h 124"/>
                <a:gd name="T24" fmla="*/ 912 w 117"/>
                <a:gd name="T25" fmla="*/ 270 h 124"/>
                <a:gd name="T26" fmla="*/ 613 w 117"/>
                <a:gd name="T27" fmla="*/ 281 h 124"/>
                <a:gd name="T28" fmla="*/ 325 w 117"/>
                <a:gd name="T29" fmla="*/ 270 h 124"/>
                <a:gd name="T30" fmla="*/ 209 w 117"/>
                <a:gd name="T31" fmla="*/ 309 h 124"/>
                <a:gd name="T32" fmla="*/ 302 w 117"/>
                <a:gd name="T33" fmla="*/ 389 h 124"/>
                <a:gd name="T34" fmla="*/ 436 w 117"/>
                <a:gd name="T35" fmla="*/ 467 h 124"/>
                <a:gd name="T36" fmla="*/ 595 w 117"/>
                <a:gd name="T37" fmla="*/ 496 h 124"/>
                <a:gd name="T38" fmla="*/ 765 w 117"/>
                <a:gd name="T39" fmla="*/ 544 h 124"/>
                <a:gd name="T40" fmla="*/ 925 w 117"/>
                <a:gd name="T41" fmla="*/ 561 h 124"/>
                <a:gd name="T42" fmla="*/ 1061 w 117"/>
                <a:gd name="T43" fmla="*/ 622 h 124"/>
                <a:gd name="T44" fmla="*/ 1071 w 117"/>
                <a:gd name="T45" fmla="*/ 683 h 124"/>
                <a:gd name="T46" fmla="*/ 925 w 117"/>
                <a:gd name="T47" fmla="*/ 704 h 124"/>
                <a:gd name="T48" fmla="*/ 584 w 117"/>
                <a:gd name="T49" fmla="*/ 644 h 124"/>
                <a:gd name="T50" fmla="*/ 299 w 117"/>
                <a:gd name="T51" fmla="*/ 622 h 124"/>
                <a:gd name="T52" fmla="*/ 102 w 117"/>
                <a:gd name="T53" fmla="*/ 654 h 124"/>
                <a:gd name="T54" fmla="*/ 86 w 117"/>
                <a:gd name="T55" fmla="*/ 716 h 124"/>
                <a:gd name="T56" fmla="*/ 254 w 117"/>
                <a:gd name="T57" fmla="*/ 774 h 124"/>
                <a:gd name="T58" fmla="*/ 451 w 117"/>
                <a:gd name="T59" fmla="*/ 803 h 124"/>
                <a:gd name="T60" fmla="*/ 584 w 117"/>
                <a:gd name="T61" fmla="*/ 821 h 124"/>
                <a:gd name="T62" fmla="*/ 595 w 117"/>
                <a:gd name="T63" fmla="*/ 860 h 124"/>
                <a:gd name="T64" fmla="*/ 465 w 117"/>
                <a:gd name="T65" fmla="*/ 902 h 124"/>
                <a:gd name="T66" fmla="*/ 304 w 117"/>
                <a:gd name="T67" fmla="*/ 944 h 124"/>
                <a:gd name="T68" fmla="*/ 209 w 117"/>
                <a:gd name="T69" fmla="*/ 987 h 124"/>
                <a:gd name="T70" fmla="*/ 211 w 117"/>
                <a:gd name="T71" fmla="*/ 1033 h 124"/>
                <a:gd name="T72" fmla="*/ 358 w 117"/>
                <a:gd name="T73" fmla="*/ 1079 h 124"/>
                <a:gd name="T74" fmla="*/ 512 w 117"/>
                <a:gd name="T75" fmla="*/ 1130 h 124"/>
                <a:gd name="T76" fmla="*/ 613 w 117"/>
                <a:gd name="T77" fmla="*/ 1160 h 124"/>
                <a:gd name="T78" fmla="*/ 619 w 117"/>
                <a:gd name="T79" fmla="*/ 1186 h 124"/>
                <a:gd name="T80" fmla="*/ 512 w 117"/>
                <a:gd name="T81" fmla="*/ 1233 h 124"/>
                <a:gd name="T82" fmla="*/ 428 w 117"/>
                <a:gd name="T83" fmla="*/ 1273 h 124"/>
                <a:gd name="T84" fmla="*/ 337 w 117"/>
                <a:gd name="T85" fmla="*/ 1297 h 124"/>
                <a:gd name="T86" fmla="*/ 252 w 117"/>
                <a:gd name="T87" fmla="*/ 1313 h 124"/>
                <a:gd name="T88" fmla="*/ 103 w 117"/>
                <a:gd name="T89" fmla="*/ 1343 h 124"/>
                <a:gd name="T90" fmla="*/ 1 w 117"/>
                <a:gd name="T91" fmla="*/ 1303 h 124"/>
                <a:gd name="T92" fmla="*/ 0 w 117"/>
                <a:gd name="T93" fmla="*/ 902 h 124"/>
                <a:gd name="T94" fmla="*/ 0 w 117"/>
                <a:gd name="T95" fmla="*/ 151 h 1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
                <a:gd name="T145" fmla="*/ 0 h 124"/>
                <a:gd name="T146" fmla="*/ 117 w 117"/>
                <a:gd name="T147" fmla="*/ 124 h 1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 h="124">
                  <a:moveTo>
                    <a:pt x="0" y="0"/>
                  </a:moveTo>
                  <a:lnTo>
                    <a:pt x="11" y="0"/>
                  </a:lnTo>
                  <a:lnTo>
                    <a:pt x="30" y="1"/>
                  </a:lnTo>
                  <a:lnTo>
                    <a:pt x="51" y="2"/>
                  </a:lnTo>
                  <a:lnTo>
                    <a:pt x="74" y="3"/>
                  </a:lnTo>
                  <a:lnTo>
                    <a:pt x="94" y="4"/>
                  </a:lnTo>
                  <a:lnTo>
                    <a:pt x="110" y="5"/>
                  </a:lnTo>
                  <a:lnTo>
                    <a:pt x="117" y="7"/>
                  </a:lnTo>
                  <a:lnTo>
                    <a:pt x="115" y="10"/>
                  </a:lnTo>
                  <a:lnTo>
                    <a:pt x="108" y="11"/>
                  </a:lnTo>
                  <a:lnTo>
                    <a:pt x="100" y="12"/>
                  </a:lnTo>
                  <a:lnTo>
                    <a:pt x="94" y="12"/>
                  </a:lnTo>
                  <a:lnTo>
                    <a:pt x="88" y="12"/>
                  </a:lnTo>
                  <a:lnTo>
                    <a:pt x="85" y="12"/>
                  </a:lnTo>
                  <a:lnTo>
                    <a:pt x="83" y="12"/>
                  </a:lnTo>
                  <a:lnTo>
                    <a:pt x="84" y="13"/>
                  </a:lnTo>
                  <a:lnTo>
                    <a:pt x="87" y="14"/>
                  </a:lnTo>
                  <a:lnTo>
                    <a:pt x="94" y="16"/>
                  </a:lnTo>
                  <a:lnTo>
                    <a:pt x="100" y="17"/>
                  </a:lnTo>
                  <a:lnTo>
                    <a:pt x="107" y="18"/>
                  </a:lnTo>
                  <a:lnTo>
                    <a:pt x="111" y="19"/>
                  </a:lnTo>
                  <a:lnTo>
                    <a:pt x="113" y="20"/>
                  </a:lnTo>
                  <a:lnTo>
                    <a:pt x="113" y="21"/>
                  </a:lnTo>
                  <a:lnTo>
                    <a:pt x="110" y="23"/>
                  </a:lnTo>
                  <a:lnTo>
                    <a:pt x="101" y="24"/>
                  </a:lnTo>
                  <a:lnTo>
                    <a:pt x="88" y="25"/>
                  </a:lnTo>
                  <a:lnTo>
                    <a:pt x="74" y="26"/>
                  </a:lnTo>
                  <a:lnTo>
                    <a:pt x="59" y="26"/>
                  </a:lnTo>
                  <a:lnTo>
                    <a:pt x="44" y="25"/>
                  </a:lnTo>
                  <a:lnTo>
                    <a:pt x="32" y="25"/>
                  </a:lnTo>
                  <a:lnTo>
                    <a:pt x="22" y="26"/>
                  </a:lnTo>
                  <a:lnTo>
                    <a:pt x="19" y="28"/>
                  </a:lnTo>
                  <a:lnTo>
                    <a:pt x="22" y="31"/>
                  </a:lnTo>
                  <a:lnTo>
                    <a:pt x="29" y="36"/>
                  </a:lnTo>
                  <a:lnTo>
                    <a:pt x="35" y="40"/>
                  </a:lnTo>
                  <a:lnTo>
                    <a:pt x="43" y="43"/>
                  </a:lnTo>
                  <a:lnTo>
                    <a:pt x="50" y="45"/>
                  </a:lnTo>
                  <a:lnTo>
                    <a:pt x="58" y="46"/>
                  </a:lnTo>
                  <a:lnTo>
                    <a:pt x="65" y="49"/>
                  </a:lnTo>
                  <a:lnTo>
                    <a:pt x="74" y="50"/>
                  </a:lnTo>
                  <a:lnTo>
                    <a:pt x="82" y="51"/>
                  </a:lnTo>
                  <a:lnTo>
                    <a:pt x="90" y="52"/>
                  </a:lnTo>
                  <a:lnTo>
                    <a:pt x="98" y="54"/>
                  </a:lnTo>
                  <a:lnTo>
                    <a:pt x="103" y="57"/>
                  </a:lnTo>
                  <a:lnTo>
                    <a:pt x="105" y="60"/>
                  </a:lnTo>
                  <a:lnTo>
                    <a:pt x="104" y="63"/>
                  </a:lnTo>
                  <a:lnTo>
                    <a:pt x="100" y="64"/>
                  </a:lnTo>
                  <a:lnTo>
                    <a:pt x="90" y="64"/>
                  </a:lnTo>
                  <a:lnTo>
                    <a:pt x="75" y="61"/>
                  </a:lnTo>
                  <a:lnTo>
                    <a:pt x="57" y="59"/>
                  </a:lnTo>
                  <a:lnTo>
                    <a:pt x="41" y="57"/>
                  </a:lnTo>
                  <a:lnTo>
                    <a:pt x="28" y="57"/>
                  </a:lnTo>
                  <a:lnTo>
                    <a:pt x="17" y="58"/>
                  </a:lnTo>
                  <a:lnTo>
                    <a:pt x="9" y="60"/>
                  </a:lnTo>
                  <a:lnTo>
                    <a:pt x="7" y="63"/>
                  </a:lnTo>
                  <a:lnTo>
                    <a:pt x="8" y="66"/>
                  </a:lnTo>
                  <a:lnTo>
                    <a:pt x="16" y="69"/>
                  </a:lnTo>
                  <a:lnTo>
                    <a:pt x="25" y="71"/>
                  </a:lnTo>
                  <a:lnTo>
                    <a:pt x="35" y="72"/>
                  </a:lnTo>
                  <a:lnTo>
                    <a:pt x="44" y="73"/>
                  </a:lnTo>
                  <a:lnTo>
                    <a:pt x="51" y="74"/>
                  </a:lnTo>
                  <a:lnTo>
                    <a:pt x="57" y="76"/>
                  </a:lnTo>
                  <a:lnTo>
                    <a:pt x="59" y="77"/>
                  </a:lnTo>
                  <a:lnTo>
                    <a:pt x="58" y="79"/>
                  </a:lnTo>
                  <a:lnTo>
                    <a:pt x="54" y="81"/>
                  </a:lnTo>
                  <a:lnTo>
                    <a:pt x="45" y="83"/>
                  </a:lnTo>
                  <a:lnTo>
                    <a:pt x="37" y="85"/>
                  </a:lnTo>
                  <a:lnTo>
                    <a:pt x="30" y="87"/>
                  </a:lnTo>
                  <a:lnTo>
                    <a:pt x="23" y="90"/>
                  </a:lnTo>
                  <a:lnTo>
                    <a:pt x="19" y="91"/>
                  </a:lnTo>
                  <a:lnTo>
                    <a:pt x="18" y="93"/>
                  </a:lnTo>
                  <a:lnTo>
                    <a:pt x="20" y="95"/>
                  </a:lnTo>
                  <a:lnTo>
                    <a:pt x="25" y="97"/>
                  </a:lnTo>
                  <a:lnTo>
                    <a:pt x="34" y="99"/>
                  </a:lnTo>
                  <a:lnTo>
                    <a:pt x="42" y="101"/>
                  </a:lnTo>
                  <a:lnTo>
                    <a:pt x="49" y="104"/>
                  </a:lnTo>
                  <a:lnTo>
                    <a:pt x="56" y="105"/>
                  </a:lnTo>
                  <a:lnTo>
                    <a:pt x="59" y="106"/>
                  </a:lnTo>
                  <a:lnTo>
                    <a:pt x="61" y="107"/>
                  </a:lnTo>
                  <a:lnTo>
                    <a:pt x="60" y="109"/>
                  </a:lnTo>
                  <a:lnTo>
                    <a:pt x="56" y="111"/>
                  </a:lnTo>
                  <a:lnTo>
                    <a:pt x="49" y="113"/>
                  </a:lnTo>
                  <a:lnTo>
                    <a:pt x="45" y="116"/>
                  </a:lnTo>
                  <a:lnTo>
                    <a:pt x="41" y="117"/>
                  </a:lnTo>
                  <a:lnTo>
                    <a:pt x="36" y="118"/>
                  </a:lnTo>
                  <a:lnTo>
                    <a:pt x="33" y="119"/>
                  </a:lnTo>
                  <a:lnTo>
                    <a:pt x="29" y="120"/>
                  </a:lnTo>
                  <a:lnTo>
                    <a:pt x="24" y="121"/>
                  </a:lnTo>
                  <a:lnTo>
                    <a:pt x="20" y="121"/>
                  </a:lnTo>
                  <a:lnTo>
                    <a:pt x="10" y="123"/>
                  </a:lnTo>
                  <a:lnTo>
                    <a:pt x="4" y="124"/>
                  </a:lnTo>
                  <a:lnTo>
                    <a:pt x="1" y="120"/>
                  </a:lnTo>
                  <a:lnTo>
                    <a:pt x="0" y="109"/>
                  </a:lnTo>
                  <a:lnTo>
                    <a:pt x="0" y="83"/>
                  </a:lnTo>
                  <a:lnTo>
                    <a:pt x="0" y="46"/>
                  </a:lnTo>
                  <a:lnTo>
                    <a:pt x="0" y="14"/>
                  </a:lnTo>
                  <a:lnTo>
                    <a:pt x="0" y="0"/>
                  </a:lnTo>
                  <a:close/>
                </a:path>
              </a:pathLst>
            </a:custGeom>
            <a:solidFill>
              <a:srgbClr val="000000"/>
            </a:solidFill>
            <a:ln w="9525">
              <a:noFill/>
              <a:round/>
              <a:headEnd/>
              <a:tailEnd/>
            </a:ln>
          </p:spPr>
          <p:txBody>
            <a:bodyPr/>
            <a:lstStyle/>
            <a:p>
              <a:endParaRPr lang="en-US"/>
            </a:p>
          </p:txBody>
        </p:sp>
        <p:sp>
          <p:nvSpPr>
            <p:cNvPr id="31775" name="Freeform 123"/>
            <p:cNvSpPr>
              <a:spLocks/>
            </p:cNvSpPr>
            <p:nvPr/>
          </p:nvSpPr>
          <p:spPr bwMode="auto">
            <a:xfrm>
              <a:off x="3465" y="3621"/>
              <a:ext cx="71" cy="9"/>
            </a:xfrm>
            <a:custGeom>
              <a:avLst/>
              <a:gdLst>
                <a:gd name="T0" fmla="*/ 0 w 59"/>
                <a:gd name="T1" fmla="*/ 0 h 8"/>
                <a:gd name="T2" fmla="*/ 102 w 59"/>
                <a:gd name="T3" fmla="*/ 0 h 8"/>
                <a:gd name="T4" fmla="*/ 230 w 59"/>
                <a:gd name="T5" fmla="*/ 0 h 8"/>
                <a:gd name="T6" fmla="*/ 371 w 59"/>
                <a:gd name="T7" fmla="*/ 0 h 8"/>
                <a:gd name="T8" fmla="*/ 493 w 59"/>
                <a:gd name="T9" fmla="*/ 0 h 8"/>
                <a:gd name="T10" fmla="*/ 593 w 59"/>
                <a:gd name="T11" fmla="*/ 0 h 8"/>
                <a:gd name="T12" fmla="*/ 646 w 59"/>
                <a:gd name="T13" fmla="*/ 0 h 8"/>
                <a:gd name="T14" fmla="*/ 650 w 59"/>
                <a:gd name="T15" fmla="*/ 1 h 8"/>
                <a:gd name="T16" fmla="*/ 598 w 59"/>
                <a:gd name="T17" fmla="*/ 22 h 8"/>
                <a:gd name="T18" fmla="*/ 497 w 59"/>
                <a:gd name="T19" fmla="*/ 25 h 8"/>
                <a:gd name="T20" fmla="*/ 418 w 59"/>
                <a:gd name="T21" fmla="*/ 25 h 8"/>
                <a:gd name="T22" fmla="*/ 371 w 59"/>
                <a:gd name="T23" fmla="*/ 25 h 8"/>
                <a:gd name="T24" fmla="*/ 323 w 59"/>
                <a:gd name="T25" fmla="*/ 25 h 8"/>
                <a:gd name="T26" fmla="*/ 277 w 59"/>
                <a:gd name="T27" fmla="*/ 25 h 8"/>
                <a:gd name="T28" fmla="*/ 237 w 59"/>
                <a:gd name="T29" fmla="*/ 25 h 8"/>
                <a:gd name="T30" fmla="*/ 223 w 59"/>
                <a:gd name="T31" fmla="*/ 25 h 8"/>
                <a:gd name="T32" fmla="*/ 197 w 59"/>
                <a:gd name="T33" fmla="*/ 25 h 8"/>
                <a:gd name="T34" fmla="*/ 148 w 59"/>
                <a:gd name="T35" fmla="*/ 29 h 8"/>
                <a:gd name="T36" fmla="*/ 88 w 59"/>
                <a:gd name="T37" fmla="*/ 30 h 8"/>
                <a:gd name="T38" fmla="*/ 51 w 59"/>
                <a:gd name="T39" fmla="*/ 34 h 8"/>
                <a:gd name="T40" fmla="*/ 42 w 59"/>
                <a:gd name="T41" fmla="*/ 34 h 8"/>
                <a:gd name="T42" fmla="*/ 0 w 5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8"/>
                <a:gd name="T68" fmla="*/ 59 w 59"/>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8">
                  <a:moveTo>
                    <a:pt x="0" y="0"/>
                  </a:moveTo>
                  <a:lnTo>
                    <a:pt x="9" y="0"/>
                  </a:lnTo>
                  <a:lnTo>
                    <a:pt x="21" y="0"/>
                  </a:lnTo>
                  <a:lnTo>
                    <a:pt x="33" y="0"/>
                  </a:lnTo>
                  <a:lnTo>
                    <a:pt x="44" y="0"/>
                  </a:lnTo>
                  <a:lnTo>
                    <a:pt x="53" y="0"/>
                  </a:lnTo>
                  <a:lnTo>
                    <a:pt x="58" y="0"/>
                  </a:lnTo>
                  <a:lnTo>
                    <a:pt x="59" y="1"/>
                  </a:lnTo>
                  <a:lnTo>
                    <a:pt x="54" y="4"/>
                  </a:lnTo>
                  <a:lnTo>
                    <a:pt x="45" y="5"/>
                  </a:lnTo>
                  <a:lnTo>
                    <a:pt x="38" y="5"/>
                  </a:lnTo>
                  <a:lnTo>
                    <a:pt x="33" y="5"/>
                  </a:lnTo>
                  <a:lnTo>
                    <a:pt x="29" y="5"/>
                  </a:lnTo>
                  <a:lnTo>
                    <a:pt x="25" y="5"/>
                  </a:lnTo>
                  <a:lnTo>
                    <a:pt x="22" y="5"/>
                  </a:lnTo>
                  <a:lnTo>
                    <a:pt x="20" y="5"/>
                  </a:lnTo>
                  <a:lnTo>
                    <a:pt x="18" y="5"/>
                  </a:lnTo>
                  <a:lnTo>
                    <a:pt x="13" y="6"/>
                  </a:lnTo>
                  <a:lnTo>
                    <a:pt x="8" y="7"/>
                  </a:lnTo>
                  <a:lnTo>
                    <a:pt x="5" y="8"/>
                  </a:lnTo>
                  <a:lnTo>
                    <a:pt x="4" y="8"/>
                  </a:lnTo>
                  <a:lnTo>
                    <a:pt x="0" y="0"/>
                  </a:lnTo>
                  <a:close/>
                </a:path>
              </a:pathLst>
            </a:custGeom>
            <a:solidFill>
              <a:srgbClr val="000000"/>
            </a:solidFill>
            <a:ln w="9525">
              <a:noFill/>
              <a:round/>
              <a:headEnd/>
              <a:tailEnd/>
            </a:ln>
          </p:spPr>
          <p:txBody>
            <a:bodyPr/>
            <a:lstStyle/>
            <a:p>
              <a:endParaRPr lang="en-US"/>
            </a:p>
          </p:txBody>
        </p:sp>
        <p:sp>
          <p:nvSpPr>
            <p:cNvPr id="31776" name="Freeform 124"/>
            <p:cNvSpPr>
              <a:spLocks/>
            </p:cNvSpPr>
            <p:nvPr/>
          </p:nvSpPr>
          <p:spPr bwMode="auto">
            <a:xfrm>
              <a:off x="3783" y="3493"/>
              <a:ext cx="29" cy="40"/>
            </a:xfrm>
            <a:custGeom>
              <a:avLst/>
              <a:gdLst>
                <a:gd name="T0" fmla="*/ 285 w 24"/>
                <a:gd name="T1" fmla="*/ 0 h 33"/>
                <a:gd name="T2" fmla="*/ 236 w 24"/>
                <a:gd name="T3" fmla="*/ 70 h 33"/>
                <a:gd name="T4" fmla="*/ 150 w 24"/>
                <a:gd name="T5" fmla="*/ 184 h 33"/>
                <a:gd name="T6" fmla="*/ 58 w 24"/>
                <a:gd name="T7" fmla="*/ 286 h 33"/>
                <a:gd name="T8" fmla="*/ 0 w 24"/>
                <a:gd name="T9" fmla="*/ 345 h 33"/>
                <a:gd name="T10" fmla="*/ 0 w 24"/>
                <a:gd name="T11" fmla="*/ 394 h 33"/>
                <a:gd name="T12" fmla="*/ 40 w 24"/>
                <a:gd name="T13" fmla="*/ 396 h 33"/>
                <a:gd name="T14" fmla="*/ 70 w 24"/>
                <a:gd name="T15" fmla="*/ 394 h 33"/>
                <a:gd name="T16" fmla="*/ 124 w 24"/>
                <a:gd name="T17" fmla="*/ 345 h 33"/>
                <a:gd name="T18" fmla="*/ 181 w 24"/>
                <a:gd name="T19" fmla="*/ 286 h 33"/>
                <a:gd name="T20" fmla="*/ 219 w 24"/>
                <a:gd name="T21" fmla="*/ 247 h 33"/>
                <a:gd name="T22" fmla="*/ 226 w 24"/>
                <a:gd name="T23" fmla="*/ 204 h 33"/>
                <a:gd name="T24" fmla="*/ 236 w 24"/>
                <a:gd name="T25" fmla="*/ 160 h 33"/>
                <a:gd name="T26" fmla="*/ 238 w 24"/>
                <a:gd name="T27" fmla="*/ 109 h 33"/>
                <a:gd name="T28" fmla="*/ 265 w 24"/>
                <a:gd name="T29" fmla="*/ 58 h 33"/>
                <a:gd name="T30" fmla="*/ 271 w 24"/>
                <a:gd name="T31" fmla="*/ 1 h 33"/>
                <a:gd name="T32" fmla="*/ 285 w 24"/>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3"/>
                <a:gd name="T53" fmla="*/ 24 w 24"/>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3">
                  <a:moveTo>
                    <a:pt x="24" y="0"/>
                  </a:moveTo>
                  <a:lnTo>
                    <a:pt x="20" y="6"/>
                  </a:lnTo>
                  <a:lnTo>
                    <a:pt x="12" y="15"/>
                  </a:lnTo>
                  <a:lnTo>
                    <a:pt x="5" y="24"/>
                  </a:lnTo>
                  <a:lnTo>
                    <a:pt x="0" y="28"/>
                  </a:lnTo>
                  <a:lnTo>
                    <a:pt x="0" y="32"/>
                  </a:lnTo>
                  <a:lnTo>
                    <a:pt x="3" y="33"/>
                  </a:lnTo>
                  <a:lnTo>
                    <a:pt x="6" y="32"/>
                  </a:lnTo>
                  <a:lnTo>
                    <a:pt x="10" y="28"/>
                  </a:lnTo>
                  <a:lnTo>
                    <a:pt x="15" y="24"/>
                  </a:lnTo>
                  <a:lnTo>
                    <a:pt x="18" y="21"/>
                  </a:lnTo>
                  <a:lnTo>
                    <a:pt x="19" y="17"/>
                  </a:lnTo>
                  <a:lnTo>
                    <a:pt x="20" y="13"/>
                  </a:lnTo>
                  <a:lnTo>
                    <a:pt x="21" y="9"/>
                  </a:lnTo>
                  <a:lnTo>
                    <a:pt x="22" y="5"/>
                  </a:lnTo>
                  <a:lnTo>
                    <a:pt x="23" y="1"/>
                  </a:lnTo>
                  <a:lnTo>
                    <a:pt x="24" y="0"/>
                  </a:lnTo>
                  <a:close/>
                </a:path>
              </a:pathLst>
            </a:custGeom>
            <a:solidFill>
              <a:srgbClr val="000000"/>
            </a:solidFill>
            <a:ln w="9525">
              <a:noFill/>
              <a:round/>
              <a:headEnd/>
              <a:tailEnd/>
            </a:ln>
          </p:spPr>
          <p:txBody>
            <a:bodyPr/>
            <a:lstStyle/>
            <a:p>
              <a:endParaRPr lang="en-US"/>
            </a:p>
          </p:txBody>
        </p:sp>
        <p:sp>
          <p:nvSpPr>
            <p:cNvPr id="31777" name="Freeform 125"/>
            <p:cNvSpPr>
              <a:spLocks/>
            </p:cNvSpPr>
            <p:nvPr/>
          </p:nvSpPr>
          <p:spPr bwMode="auto">
            <a:xfrm>
              <a:off x="4645" y="3600"/>
              <a:ext cx="297" cy="97"/>
            </a:xfrm>
            <a:custGeom>
              <a:avLst/>
              <a:gdLst>
                <a:gd name="T0" fmla="*/ 1093 w 247"/>
                <a:gd name="T1" fmla="*/ 263 h 81"/>
                <a:gd name="T2" fmla="*/ 1308 w 247"/>
                <a:gd name="T3" fmla="*/ 253 h 81"/>
                <a:gd name="T4" fmla="*/ 1573 w 247"/>
                <a:gd name="T5" fmla="*/ 220 h 81"/>
                <a:gd name="T6" fmla="*/ 1810 w 247"/>
                <a:gd name="T7" fmla="*/ 210 h 81"/>
                <a:gd name="T8" fmla="*/ 1952 w 247"/>
                <a:gd name="T9" fmla="*/ 147 h 81"/>
                <a:gd name="T10" fmla="*/ 2101 w 247"/>
                <a:gd name="T11" fmla="*/ 50 h 81"/>
                <a:gd name="T12" fmla="*/ 2180 w 247"/>
                <a:gd name="T13" fmla="*/ 0 h 81"/>
                <a:gd name="T14" fmla="*/ 2136 w 247"/>
                <a:gd name="T15" fmla="*/ 35 h 81"/>
                <a:gd name="T16" fmla="*/ 1942 w 247"/>
                <a:gd name="T17" fmla="*/ 210 h 81"/>
                <a:gd name="T18" fmla="*/ 1686 w 247"/>
                <a:gd name="T19" fmla="*/ 303 h 81"/>
                <a:gd name="T20" fmla="*/ 1520 w 247"/>
                <a:gd name="T21" fmla="*/ 337 h 81"/>
                <a:gd name="T22" fmla="*/ 1477 w 247"/>
                <a:gd name="T23" fmla="*/ 371 h 81"/>
                <a:gd name="T24" fmla="*/ 1641 w 247"/>
                <a:gd name="T25" fmla="*/ 444 h 81"/>
                <a:gd name="T26" fmla="*/ 1756 w 247"/>
                <a:gd name="T27" fmla="*/ 521 h 81"/>
                <a:gd name="T28" fmla="*/ 1841 w 247"/>
                <a:gd name="T29" fmla="*/ 540 h 81"/>
                <a:gd name="T30" fmla="*/ 1942 w 247"/>
                <a:gd name="T31" fmla="*/ 539 h 81"/>
                <a:gd name="T32" fmla="*/ 2111 w 247"/>
                <a:gd name="T33" fmla="*/ 451 h 81"/>
                <a:gd name="T34" fmla="*/ 2313 w 247"/>
                <a:gd name="T35" fmla="*/ 363 h 81"/>
                <a:gd name="T36" fmla="*/ 2483 w 247"/>
                <a:gd name="T37" fmla="*/ 301 h 81"/>
                <a:gd name="T38" fmla="*/ 2549 w 247"/>
                <a:gd name="T39" fmla="*/ 301 h 81"/>
                <a:gd name="T40" fmla="*/ 2445 w 247"/>
                <a:gd name="T41" fmla="*/ 451 h 81"/>
                <a:gd name="T42" fmla="*/ 2437 w 247"/>
                <a:gd name="T43" fmla="*/ 602 h 81"/>
                <a:gd name="T44" fmla="*/ 2591 w 247"/>
                <a:gd name="T45" fmla="*/ 673 h 81"/>
                <a:gd name="T46" fmla="*/ 2697 w 247"/>
                <a:gd name="T47" fmla="*/ 740 h 81"/>
                <a:gd name="T48" fmla="*/ 2697 w 247"/>
                <a:gd name="T49" fmla="*/ 800 h 81"/>
                <a:gd name="T50" fmla="*/ 2538 w 247"/>
                <a:gd name="T51" fmla="*/ 841 h 81"/>
                <a:gd name="T52" fmla="*/ 2155 w 247"/>
                <a:gd name="T53" fmla="*/ 836 h 81"/>
                <a:gd name="T54" fmla="*/ 1686 w 247"/>
                <a:gd name="T55" fmla="*/ 800 h 81"/>
                <a:gd name="T56" fmla="*/ 1264 w 247"/>
                <a:gd name="T57" fmla="*/ 740 h 81"/>
                <a:gd name="T58" fmla="*/ 911 w 247"/>
                <a:gd name="T59" fmla="*/ 702 h 81"/>
                <a:gd name="T60" fmla="*/ 720 w 247"/>
                <a:gd name="T61" fmla="*/ 698 h 81"/>
                <a:gd name="T62" fmla="*/ 587 w 247"/>
                <a:gd name="T63" fmla="*/ 721 h 81"/>
                <a:gd name="T64" fmla="*/ 463 w 247"/>
                <a:gd name="T65" fmla="*/ 735 h 81"/>
                <a:gd name="T66" fmla="*/ 329 w 247"/>
                <a:gd name="T67" fmla="*/ 698 h 81"/>
                <a:gd name="T68" fmla="*/ 162 w 247"/>
                <a:gd name="T69" fmla="*/ 602 h 81"/>
                <a:gd name="T70" fmla="*/ 42 w 247"/>
                <a:gd name="T71" fmla="*/ 521 h 81"/>
                <a:gd name="T72" fmla="*/ 0 w 247"/>
                <a:gd name="T73" fmla="*/ 444 h 81"/>
                <a:gd name="T74" fmla="*/ 88 w 247"/>
                <a:gd name="T75" fmla="*/ 407 h 81"/>
                <a:gd name="T76" fmla="*/ 274 w 247"/>
                <a:gd name="T77" fmla="*/ 407 h 81"/>
                <a:gd name="T78" fmla="*/ 414 w 247"/>
                <a:gd name="T79" fmla="*/ 407 h 81"/>
                <a:gd name="T80" fmla="*/ 524 w 247"/>
                <a:gd name="T81" fmla="*/ 407 h 81"/>
                <a:gd name="T82" fmla="*/ 599 w 247"/>
                <a:gd name="T83" fmla="*/ 407 h 81"/>
                <a:gd name="T84" fmla="*/ 720 w 247"/>
                <a:gd name="T85" fmla="*/ 407 h 81"/>
                <a:gd name="T86" fmla="*/ 827 w 247"/>
                <a:gd name="T87" fmla="*/ 371 h 81"/>
                <a:gd name="T88" fmla="*/ 911 w 247"/>
                <a:gd name="T89" fmla="*/ 315 h 81"/>
                <a:gd name="T90" fmla="*/ 994 w 247"/>
                <a:gd name="T91" fmla="*/ 301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7"/>
                <a:gd name="T139" fmla="*/ 0 h 81"/>
                <a:gd name="T140" fmla="*/ 247 w 247"/>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7" h="81">
                  <a:moveTo>
                    <a:pt x="94" y="27"/>
                  </a:moveTo>
                  <a:lnTo>
                    <a:pt x="100" y="26"/>
                  </a:lnTo>
                  <a:lnTo>
                    <a:pt x="108" y="25"/>
                  </a:lnTo>
                  <a:lnTo>
                    <a:pt x="119" y="24"/>
                  </a:lnTo>
                  <a:lnTo>
                    <a:pt x="131" y="23"/>
                  </a:lnTo>
                  <a:lnTo>
                    <a:pt x="143" y="22"/>
                  </a:lnTo>
                  <a:lnTo>
                    <a:pt x="155" y="21"/>
                  </a:lnTo>
                  <a:lnTo>
                    <a:pt x="165" y="19"/>
                  </a:lnTo>
                  <a:lnTo>
                    <a:pt x="171" y="17"/>
                  </a:lnTo>
                  <a:lnTo>
                    <a:pt x="178" y="14"/>
                  </a:lnTo>
                  <a:lnTo>
                    <a:pt x="184" y="10"/>
                  </a:lnTo>
                  <a:lnTo>
                    <a:pt x="191" y="5"/>
                  </a:lnTo>
                  <a:lnTo>
                    <a:pt x="196" y="2"/>
                  </a:lnTo>
                  <a:lnTo>
                    <a:pt x="199" y="0"/>
                  </a:lnTo>
                  <a:lnTo>
                    <a:pt x="195" y="3"/>
                  </a:lnTo>
                  <a:lnTo>
                    <a:pt x="187" y="11"/>
                  </a:lnTo>
                  <a:lnTo>
                    <a:pt x="177" y="19"/>
                  </a:lnTo>
                  <a:lnTo>
                    <a:pt x="165" y="25"/>
                  </a:lnTo>
                  <a:lnTo>
                    <a:pt x="154" y="29"/>
                  </a:lnTo>
                  <a:lnTo>
                    <a:pt x="144" y="31"/>
                  </a:lnTo>
                  <a:lnTo>
                    <a:pt x="138" y="32"/>
                  </a:lnTo>
                  <a:lnTo>
                    <a:pt x="134" y="34"/>
                  </a:lnTo>
                  <a:lnTo>
                    <a:pt x="135" y="36"/>
                  </a:lnTo>
                  <a:lnTo>
                    <a:pt x="142" y="39"/>
                  </a:lnTo>
                  <a:lnTo>
                    <a:pt x="150" y="43"/>
                  </a:lnTo>
                  <a:lnTo>
                    <a:pt x="156" y="46"/>
                  </a:lnTo>
                  <a:lnTo>
                    <a:pt x="160" y="50"/>
                  </a:lnTo>
                  <a:lnTo>
                    <a:pt x="165" y="52"/>
                  </a:lnTo>
                  <a:lnTo>
                    <a:pt x="168" y="53"/>
                  </a:lnTo>
                  <a:lnTo>
                    <a:pt x="172" y="53"/>
                  </a:lnTo>
                  <a:lnTo>
                    <a:pt x="177" y="52"/>
                  </a:lnTo>
                  <a:lnTo>
                    <a:pt x="183" y="49"/>
                  </a:lnTo>
                  <a:lnTo>
                    <a:pt x="192" y="44"/>
                  </a:lnTo>
                  <a:lnTo>
                    <a:pt x="201" y="40"/>
                  </a:lnTo>
                  <a:lnTo>
                    <a:pt x="211" y="35"/>
                  </a:lnTo>
                  <a:lnTo>
                    <a:pt x="220" y="30"/>
                  </a:lnTo>
                  <a:lnTo>
                    <a:pt x="226" y="28"/>
                  </a:lnTo>
                  <a:lnTo>
                    <a:pt x="231" y="27"/>
                  </a:lnTo>
                  <a:lnTo>
                    <a:pt x="232" y="28"/>
                  </a:lnTo>
                  <a:lnTo>
                    <a:pt x="230" y="34"/>
                  </a:lnTo>
                  <a:lnTo>
                    <a:pt x="223" y="44"/>
                  </a:lnTo>
                  <a:lnTo>
                    <a:pt x="220" y="53"/>
                  </a:lnTo>
                  <a:lnTo>
                    <a:pt x="222" y="58"/>
                  </a:lnTo>
                  <a:lnTo>
                    <a:pt x="230" y="63"/>
                  </a:lnTo>
                  <a:lnTo>
                    <a:pt x="236" y="65"/>
                  </a:lnTo>
                  <a:lnTo>
                    <a:pt x="240" y="68"/>
                  </a:lnTo>
                  <a:lnTo>
                    <a:pt x="245" y="71"/>
                  </a:lnTo>
                  <a:lnTo>
                    <a:pt x="247" y="75"/>
                  </a:lnTo>
                  <a:lnTo>
                    <a:pt x="245" y="77"/>
                  </a:lnTo>
                  <a:lnTo>
                    <a:pt x="240" y="79"/>
                  </a:lnTo>
                  <a:lnTo>
                    <a:pt x="231" y="81"/>
                  </a:lnTo>
                  <a:lnTo>
                    <a:pt x="215" y="81"/>
                  </a:lnTo>
                  <a:lnTo>
                    <a:pt x="196" y="80"/>
                  </a:lnTo>
                  <a:lnTo>
                    <a:pt x="175" y="79"/>
                  </a:lnTo>
                  <a:lnTo>
                    <a:pt x="154" y="77"/>
                  </a:lnTo>
                  <a:lnTo>
                    <a:pt x="133" y="74"/>
                  </a:lnTo>
                  <a:lnTo>
                    <a:pt x="115" y="71"/>
                  </a:lnTo>
                  <a:lnTo>
                    <a:pt x="98" y="69"/>
                  </a:lnTo>
                  <a:lnTo>
                    <a:pt x="84" y="68"/>
                  </a:lnTo>
                  <a:lnTo>
                    <a:pt x="74" y="67"/>
                  </a:lnTo>
                  <a:lnTo>
                    <a:pt x="66" y="67"/>
                  </a:lnTo>
                  <a:lnTo>
                    <a:pt x="60" y="68"/>
                  </a:lnTo>
                  <a:lnTo>
                    <a:pt x="53" y="69"/>
                  </a:lnTo>
                  <a:lnTo>
                    <a:pt x="48" y="70"/>
                  </a:lnTo>
                  <a:lnTo>
                    <a:pt x="42" y="70"/>
                  </a:lnTo>
                  <a:lnTo>
                    <a:pt x="36" y="69"/>
                  </a:lnTo>
                  <a:lnTo>
                    <a:pt x="30" y="67"/>
                  </a:lnTo>
                  <a:lnTo>
                    <a:pt x="23" y="63"/>
                  </a:lnTo>
                  <a:lnTo>
                    <a:pt x="15" y="58"/>
                  </a:lnTo>
                  <a:lnTo>
                    <a:pt x="9" y="54"/>
                  </a:lnTo>
                  <a:lnTo>
                    <a:pt x="4" y="50"/>
                  </a:lnTo>
                  <a:lnTo>
                    <a:pt x="0" y="46"/>
                  </a:lnTo>
                  <a:lnTo>
                    <a:pt x="0" y="43"/>
                  </a:lnTo>
                  <a:lnTo>
                    <a:pt x="2" y="41"/>
                  </a:lnTo>
                  <a:lnTo>
                    <a:pt x="8" y="39"/>
                  </a:lnTo>
                  <a:lnTo>
                    <a:pt x="17" y="39"/>
                  </a:lnTo>
                  <a:lnTo>
                    <a:pt x="25" y="39"/>
                  </a:lnTo>
                  <a:lnTo>
                    <a:pt x="33" y="39"/>
                  </a:lnTo>
                  <a:lnTo>
                    <a:pt x="38" y="39"/>
                  </a:lnTo>
                  <a:lnTo>
                    <a:pt x="44" y="39"/>
                  </a:lnTo>
                  <a:lnTo>
                    <a:pt x="48" y="39"/>
                  </a:lnTo>
                  <a:lnTo>
                    <a:pt x="51" y="39"/>
                  </a:lnTo>
                  <a:lnTo>
                    <a:pt x="55" y="39"/>
                  </a:lnTo>
                  <a:lnTo>
                    <a:pt x="61" y="39"/>
                  </a:lnTo>
                  <a:lnTo>
                    <a:pt x="66" y="39"/>
                  </a:lnTo>
                  <a:lnTo>
                    <a:pt x="72" y="38"/>
                  </a:lnTo>
                  <a:lnTo>
                    <a:pt x="76" y="36"/>
                  </a:lnTo>
                  <a:lnTo>
                    <a:pt x="80" y="34"/>
                  </a:lnTo>
                  <a:lnTo>
                    <a:pt x="84" y="31"/>
                  </a:lnTo>
                  <a:lnTo>
                    <a:pt x="88" y="30"/>
                  </a:lnTo>
                  <a:lnTo>
                    <a:pt x="91" y="28"/>
                  </a:lnTo>
                  <a:lnTo>
                    <a:pt x="94" y="27"/>
                  </a:lnTo>
                  <a:close/>
                </a:path>
              </a:pathLst>
            </a:custGeom>
            <a:solidFill>
              <a:srgbClr val="000000"/>
            </a:solidFill>
            <a:ln w="9525">
              <a:noFill/>
              <a:round/>
              <a:headEnd/>
              <a:tailEnd/>
            </a:ln>
          </p:spPr>
          <p:txBody>
            <a:bodyPr/>
            <a:lstStyle/>
            <a:p>
              <a:endParaRPr lang="en-US"/>
            </a:p>
          </p:txBody>
        </p:sp>
        <p:sp>
          <p:nvSpPr>
            <p:cNvPr id="31778" name="Freeform 126"/>
            <p:cNvSpPr>
              <a:spLocks/>
            </p:cNvSpPr>
            <p:nvPr/>
          </p:nvSpPr>
          <p:spPr bwMode="auto">
            <a:xfrm>
              <a:off x="4593" y="3402"/>
              <a:ext cx="62" cy="219"/>
            </a:xfrm>
            <a:custGeom>
              <a:avLst/>
              <a:gdLst>
                <a:gd name="T0" fmla="*/ 155 w 52"/>
                <a:gd name="T1" fmla="*/ 413 h 182"/>
                <a:gd name="T2" fmla="*/ 175 w 52"/>
                <a:gd name="T3" fmla="*/ 343 h 182"/>
                <a:gd name="T4" fmla="*/ 250 w 52"/>
                <a:gd name="T5" fmla="*/ 223 h 182"/>
                <a:gd name="T6" fmla="*/ 314 w 52"/>
                <a:gd name="T7" fmla="*/ 102 h 182"/>
                <a:gd name="T8" fmla="*/ 355 w 52"/>
                <a:gd name="T9" fmla="*/ 51 h 182"/>
                <a:gd name="T10" fmla="*/ 376 w 52"/>
                <a:gd name="T11" fmla="*/ 35 h 182"/>
                <a:gd name="T12" fmla="*/ 398 w 52"/>
                <a:gd name="T13" fmla="*/ 0 h 182"/>
                <a:gd name="T14" fmla="*/ 402 w 52"/>
                <a:gd name="T15" fmla="*/ 51 h 182"/>
                <a:gd name="T16" fmla="*/ 355 w 52"/>
                <a:gd name="T17" fmla="*/ 258 h 182"/>
                <a:gd name="T18" fmla="*/ 298 w 52"/>
                <a:gd name="T19" fmla="*/ 413 h 182"/>
                <a:gd name="T20" fmla="*/ 253 w 52"/>
                <a:gd name="T21" fmla="*/ 561 h 182"/>
                <a:gd name="T22" fmla="*/ 210 w 52"/>
                <a:gd name="T23" fmla="*/ 699 h 182"/>
                <a:gd name="T24" fmla="*/ 155 w 52"/>
                <a:gd name="T25" fmla="*/ 822 h 182"/>
                <a:gd name="T26" fmla="*/ 130 w 52"/>
                <a:gd name="T27" fmla="*/ 915 h 182"/>
                <a:gd name="T28" fmla="*/ 130 w 52"/>
                <a:gd name="T29" fmla="*/ 977 h 182"/>
                <a:gd name="T30" fmla="*/ 148 w 52"/>
                <a:gd name="T31" fmla="*/ 992 h 182"/>
                <a:gd name="T32" fmla="*/ 212 w 52"/>
                <a:gd name="T33" fmla="*/ 977 h 182"/>
                <a:gd name="T34" fmla="*/ 297 w 52"/>
                <a:gd name="T35" fmla="*/ 915 h 182"/>
                <a:gd name="T36" fmla="*/ 355 w 52"/>
                <a:gd name="T37" fmla="*/ 841 h 182"/>
                <a:gd name="T38" fmla="*/ 422 w 52"/>
                <a:gd name="T39" fmla="*/ 777 h 182"/>
                <a:gd name="T40" fmla="*/ 464 w 52"/>
                <a:gd name="T41" fmla="*/ 714 h 182"/>
                <a:gd name="T42" fmla="*/ 503 w 52"/>
                <a:gd name="T43" fmla="*/ 669 h 182"/>
                <a:gd name="T44" fmla="*/ 511 w 52"/>
                <a:gd name="T45" fmla="*/ 669 h 182"/>
                <a:gd name="T46" fmla="*/ 504 w 52"/>
                <a:gd name="T47" fmla="*/ 714 h 182"/>
                <a:gd name="T48" fmla="*/ 475 w 52"/>
                <a:gd name="T49" fmla="*/ 812 h 182"/>
                <a:gd name="T50" fmla="*/ 398 w 52"/>
                <a:gd name="T51" fmla="*/ 1042 h 182"/>
                <a:gd name="T52" fmla="*/ 337 w 52"/>
                <a:gd name="T53" fmla="*/ 1218 h 182"/>
                <a:gd name="T54" fmla="*/ 273 w 52"/>
                <a:gd name="T55" fmla="*/ 1369 h 182"/>
                <a:gd name="T56" fmla="*/ 249 w 52"/>
                <a:gd name="T57" fmla="*/ 1540 h 182"/>
                <a:gd name="T58" fmla="*/ 209 w 52"/>
                <a:gd name="T59" fmla="*/ 1786 h 182"/>
                <a:gd name="T60" fmla="*/ 148 w 52"/>
                <a:gd name="T61" fmla="*/ 1952 h 182"/>
                <a:gd name="T62" fmla="*/ 109 w 52"/>
                <a:gd name="T63" fmla="*/ 2029 h 182"/>
                <a:gd name="T64" fmla="*/ 72 w 52"/>
                <a:gd name="T65" fmla="*/ 1952 h 182"/>
                <a:gd name="T66" fmla="*/ 35 w 52"/>
                <a:gd name="T67" fmla="*/ 1836 h 182"/>
                <a:gd name="T68" fmla="*/ 1 w 52"/>
                <a:gd name="T69" fmla="*/ 1764 h 182"/>
                <a:gd name="T70" fmla="*/ 0 w 52"/>
                <a:gd name="T71" fmla="*/ 1662 h 182"/>
                <a:gd name="T72" fmla="*/ 0 w 52"/>
                <a:gd name="T73" fmla="*/ 1534 h 182"/>
                <a:gd name="T74" fmla="*/ 35 w 52"/>
                <a:gd name="T75" fmla="*/ 1268 h 182"/>
                <a:gd name="T76" fmla="*/ 91 w 52"/>
                <a:gd name="T77" fmla="*/ 910 h 182"/>
                <a:gd name="T78" fmla="*/ 148 w 52"/>
                <a:gd name="T79" fmla="*/ 561 h 182"/>
                <a:gd name="T80" fmla="*/ 155 w 52"/>
                <a:gd name="T81" fmla="*/ 413 h 1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182"/>
                <a:gd name="T125" fmla="*/ 52 w 52"/>
                <a:gd name="T126" fmla="*/ 182 h 1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182">
                  <a:moveTo>
                    <a:pt x="16" y="37"/>
                  </a:moveTo>
                  <a:lnTo>
                    <a:pt x="17" y="31"/>
                  </a:lnTo>
                  <a:lnTo>
                    <a:pt x="25" y="20"/>
                  </a:lnTo>
                  <a:lnTo>
                    <a:pt x="32" y="9"/>
                  </a:lnTo>
                  <a:lnTo>
                    <a:pt x="36" y="5"/>
                  </a:lnTo>
                  <a:lnTo>
                    <a:pt x="38" y="3"/>
                  </a:lnTo>
                  <a:lnTo>
                    <a:pt x="40" y="0"/>
                  </a:lnTo>
                  <a:lnTo>
                    <a:pt x="41" y="5"/>
                  </a:lnTo>
                  <a:lnTo>
                    <a:pt x="36" y="23"/>
                  </a:lnTo>
                  <a:lnTo>
                    <a:pt x="30" y="37"/>
                  </a:lnTo>
                  <a:lnTo>
                    <a:pt x="26" y="51"/>
                  </a:lnTo>
                  <a:lnTo>
                    <a:pt x="21" y="63"/>
                  </a:lnTo>
                  <a:lnTo>
                    <a:pt x="16" y="74"/>
                  </a:lnTo>
                  <a:lnTo>
                    <a:pt x="13" y="83"/>
                  </a:lnTo>
                  <a:lnTo>
                    <a:pt x="13" y="88"/>
                  </a:lnTo>
                  <a:lnTo>
                    <a:pt x="15" y="90"/>
                  </a:lnTo>
                  <a:lnTo>
                    <a:pt x="22" y="88"/>
                  </a:lnTo>
                  <a:lnTo>
                    <a:pt x="29" y="83"/>
                  </a:lnTo>
                  <a:lnTo>
                    <a:pt x="36" y="76"/>
                  </a:lnTo>
                  <a:lnTo>
                    <a:pt x="42" y="70"/>
                  </a:lnTo>
                  <a:lnTo>
                    <a:pt x="47" y="64"/>
                  </a:lnTo>
                  <a:lnTo>
                    <a:pt x="50" y="60"/>
                  </a:lnTo>
                  <a:lnTo>
                    <a:pt x="52" y="60"/>
                  </a:lnTo>
                  <a:lnTo>
                    <a:pt x="51" y="64"/>
                  </a:lnTo>
                  <a:lnTo>
                    <a:pt x="48" y="73"/>
                  </a:lnTo>
                  <a:lnTo>
                    <a:pt x="40" y="94"/>
                  </a:lnTo>
                  <a:lnTo>
                    <a:pt x="34" y="110"/>
                  </a:lnTo>
                  <a:lnTo>
                    <a:pt x="28" y="124"/>
                  </a:lnTo>
                  <a:lnTo>
                    <a:pt x="24" y="140"/>
                  </a:lnTo>
                  <a:lnTo>
                    <a:pt x="20" y="161"/>
                  </a:lnTo>
                  <a:lnTo>
                    <a:pt x="15" y="176"/>
                  </a:lnTo>
                  <a:lnTo>
                    <a:pt x="11" y="182"/>
                  </a:lnTo>
                  <a:lnTo>
                    <a:pt x="7" y="176"/>
                  </a:lnTo>
                  <a:lnTo>
                    <a:pt x="3" y="165"/>
                  </a:lnTo>
                  <a:lnTo>
                    <a:pt x="1" y="159"/>
                  </a:lnTo>
                  <a:lnTo>
                    <a:pt x="0" y="150"/>
                  </a:lnTo>
                  <a:lnTo>
                    <a:pt x="0" y="138"/>
                  </a:lnTo>
                  <a:lnTo>
                    <a:pt x="3" y="114"/>
                  </a:lnTo>
                  <a:lnTo>
                    <a:pt x="9" y="82"/>
                  </a:lnTo>
                  <a:lnTo>
                    <a:pt x="15" y="51"/>
                  </a:lnTo>
                  <a:lnTo>
                    <a:pt x="16" y="37"/>
                  </a:lnTo>
                  <a:close/>
                </a:path>
              </a:pathLst>
            </a:custGeom>
            <a:solidFill>
              <a:srgbClr val="000000"/>
            </a:solidFill>
            <a:ln w="9525">
              <a:noFill/>
              <a:round/>
              <a:headEnd/>
              <a:tailEnd/>
            </a:ln>
          </p:spPr>
          <p:txBody>
            <a:bodyPr/>
            <a:lstStyle/>
            <a:p>
              <a:endParaRPr lang="en-US"/>
            </a:p>
          </p:txBody>
        </p:sp>
        <p:sp>
          <p:nvSpPr>
            <p:cNvPr id="31779" name="Freeform 127"/>
            <p:cNvSpPr>
              <a:spLocks/>
            </p:cNvSpPr>
            <p:nvPr/>
          </p:nvSpPr>
          <p:spPr bwMode="auto">
            <a:xfrm>
              <a:off x="3407" y="1337"/>
              <a:ext cx="446" cy="252"/>
            </a:xfrm>
            <a:custGeom>
              <a:avLst/>
              <a:gdLst>
                <a:gd name="T0" fmla="*/ 1697 w 370"/>
                <a:gd name="T1" fmla="*/ 1756 h 210"/>
                <a:gd name="T2" fmla="*/ 1325 w 370"/>
                <a:gd name="T3" fmla="*/ 2081 h 210"/>
                <a:gd name="T4" fmla="*/ 3631 w 370"/>
                <a:gd name="T5" fmla="*/ 2239 h 210"/>
                <a:gd name="T6" fmla="*/ 4207 w 370"/>
                <a:gd name="T7" fmla="*/ 487 h 210"/>
                <a:gd name="T8" fmla="*/ 3740 w 370"/>
                <a:gd name="T9" fmla="*/ 552 h 210"/>
                <a:gd name="T10" fmla="*/ 3494 w 370"/>
                <a:gd name="T11" fmla="*/ 0 h 210"/>
                <a:gd name="T12" fmla="*/ 0 w 370"/>
                <a:gd name="T13" fmla="*/ 0 h 210"/>
                <a:gd name="T14" fmla="*/ 1697 w 370"/>
                <a:gd name="T15" fmla="*/ 1756 h 210"/>
                <a:gd name="T16" fmla="*/ 0 60000 65536"/>
                <a:gd name="T17" fmla="*/ 0 60000 65536"/>
                <a:gd name="T18" fmla="*/ 0 60000 65536"/>
                <a:gd name="T19" fmla="*/ 0 60000 65536"/>
                <a:gd name="T20" fmla="*/ 0 60000 65536"/>
                <a:gd name="T21" fmla="*/ 0 60000 65536"/>
                <a:gd name="T22" fmla="*/ 0 60000 65536"/>
                <a:gd name="T23" fmla="*/ 0 60000 65536"/>
                <a:gd name="T24" fmla="*/ 0 w 370"/>
                <a:gd name="T25" fmla="*/ 0 h 210"/>
                <a:gd name="T26" fmla="*/ 370 w 370"/>
                <a:gd name="T27" fmla="*/ 210 h 2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0" h="210">
                  <a:moveTo>
                    <a:pt x="149" y="164"/>
                  </a:moveTo>
                  <a:lnTo>
                    <a:pt x="116" y="194"/>
                  </a:lnTo>
                  <a:lnTo>
                    <a:pt x="320" y="210"/>
                  </a:lnTo>
                  <a:lnTo>
                    <a:pt x="370" y="45"/>
                  </a:lnTo>
                  <a:lnTo>
                    <a:pt x="329" y="52"/>
                  </a:lnTo>
                  <a:lnTo>
                    <a:pt x="308" y="0"/>
                  </a:lnTo>
                  <a:lnTo>
                    <a:pt x="0" y="0"/>
                  </a:lnTo>
                  <a:lnTo>
                    <a:pt x="149" y="164"/>
                  </a:lnTo>
                  <a:close/>
                </a:path>
              </a:pathLst>
            </a:custGeom>
            <a:solidFill>
              <a:srgbClr val="000000"/>
            </a:solidFill>
            <a:ln w="9525">
              <a:noFill/>
              <a:round/>
              <a:headEnd/>
              <a:tailEnd/>
            </a:ln>
          </p:spPr>
          <p:txBody>
            <a:bodyPr/>
            <a:lstStyle/>
            <a:p>
              <a:endParaRPr lang="en-US"/>
            </a:p>
          </p:txBody>
        </p:sp>
        <p:sp>
          <p:nvSpPr>
            <p:cNvPr id="31780" name="Freeform 128"/>
            <p:cNvSpPr>
              <a:spLocks/>
            </p:cNvSpPr>
            <p:nvPr/>
          </p:nvSpPr>
          <p:spPr bwMode="auto">
            <a:xfrm>
              <a:off x="3443" y="1337"/>
              <a:ext cx="310" cy="172"/>
            </a:xfrm>
            <a:custGeom>
              <a:avLst/>
              <a:gdLst>
                <a:gd name="T0" fmla="*/ 2221 w 257"/>
                <a:gd name="T1" fmla="*/ 0 h 144"/>
                <a:gd name="T2" fmla="*/ 2937 w 257"/>
                <a:gd name="T3" fmla="*/ 314 h 144"/>
                <a:gd name="T4" fmla="*/ 2841 w 257"/>
                <a:gd name="T5" fmla="*/ 516 h 144"/>
                <a:gd name="T6" fmla="*/ 2178 w 257"/>
                <a:gd name="T7" fmla="*/ 221 h 144"/>
                <a:gd name="T8" fmla="*/ 2669 w 257"/>
                <a:gd name="T9" fmla="*/ 733 h 144"/>
                <a:gd name="T10" fmla="*/ 1671 w 257"/>
                <a:gd name="T11" fmla="*/ 1448 h 144"/>
                <a:gd name="T12" fmla="*/ 0 w 257"/>
                <a:gd name="T13" fmla="*/ 159 h 144"/>
                <a:gd name="T14" fmla="*/ 1150 w 257"/>
                <a:gd name="T15" fmla="*/ 821 h 144"/>
                <a:gd name="T16" fmla="*/ 177 w 257"/>
                <a:gd name="T17" fmla="*/ 72 h 144"/>
                <a:gd name="T18" fmla="*/ 2221 w 257"/>
                <a:gd name="T19" fmla="*/ 0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144"/>
                <a:gd name="T32" fmla="*/ 257 w 257"/>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144">
                  <a:moveTo>
                    <a:pt x="195" y="0"/>
                  </a:moveTo>
                  <a:lnTo>
                    <a:pt x="257" y="31"/>
                  </a:lnTo>
                  <a:lnTo>
                    <a:pt x="248" y="52"/>
                  </a:lnTo>
                  <a:lnTo>
                    <a:pt x="191" y="23"/>
                  </a:lnTo>
                  <a:lnTo>
                    <a:pt x="233" y="73"/>
                  </a:lnTo>
                  <a:lnTo>
                    <a:pt x="145" y="144"/>
                  </a:lnTo>
                  <a:lnTo>
                    <a:pt x="0" y="16"/>
                  </a:lnTo>
                  <a:lnTo>
                    <a:pt x="100" y="81"/>
                  </a:lnTo>
                  <a:lnTo>
                    <a:pt x="15" y="7"/>
                  </a:lnTo>
                  <a:lnTo>
                    <a:pt x="195" y="0"/>
                  </a:lnTo>
                  <a:close/>
                </a:path>
              </a:pathLst>
            </a:custGeom>
            <a:solidFill>
              <a:srgbClr val="AFEDF7"/>
            </a:solidFill>
            <a:ln w="9525">
              <a:noFill/>
              <a:round/>
              <a:headEnd/>
              <a:tailEnd/>
            </a:ln>
          </p:spPr>
          <p:txBody>
            <a:bodyPr/>
            <a:lstStyle/>
            <a:p>
              <a:endParaRPr lang="en-US"/>
            </a:p>
          </p:txBody>
        </p:sp>
        <p:sp>
          <p:nvSpPr>
            <p:cNvPr id="31781" name="Freeform 129"/>
            <p:cNvSpPr>
              <a:spLocks/>
            </p:cNvSpPr>
            <p:nvPr/>
          </p:nvSpPr>
          <p:spPr bwMode="auto">
            <a:xfrm>
              <a:off x="3591" y="1399"/>
              <a:ext cx="75" cy="52"/>
            </a:xfrm>
            <a:custGeom>
              <a:avLst/>
              <a:gdLst>
                <a:gd name="T0" fmla="*/ 0 w 62"/>
                <a:gd name="T1" fmla="*/ 151 h 43"/>
                <a:gd name="T2" fmla="*/ 403 w 62"/>
                <a:gd name="T3" fmla="*/ 0 h 43"/>
                <a:gd name="T4" fmla="*/ 738 w 62"/>
                <a:gd name="T5" fmla="*/ 238 h 43"/>
                <a:gd name="T6" fmla="*/ 403 w 62"/>
                <a:gd name="T7" fmla="*/ 508 h 43"/>
                <a:gd name="T8" fmla="*/ 0 w 62"/>
                <a:gd name="T9" fmla="*/ 151 h 43"/>
                <a:gd name="T10" fmla="*/ 0 60000 65536"/>
                <a:gd name="T11" fmla="*/ 0 60000 65536"/>
                <a:gd name="T12" fmla="*/ 0 60000 65536"/>
                <a:gd name="T13" fmla="*/ 0 60000 65536"/>
                <a:gd name="T14" fmla="*/ 0 60000 65536"/>
                <a:gd name="T15" fmla="*/ 0 w 62"/>
                <a:gd name="T16" fmla="*/ 0 h 43"/>
                <a:gd name="T17" fmla="*/ 62 w 62"/>
                <a:gd name="T18" fmla="*/ 43 h 43"/>
              </a:gdLst>
              <a:ahLst/>
              <a:cxnLst>
                <a:cxn ang="T10">
                  <a:pos x="T0" y="T1"/>
                </a:cxn>
                <a:cxn ang="T11">
                  <a:pos x="T2" y="T3"/>
                </a:cxn>
                <a:cxn ang="T12">
                  <a:pos x="T4" y="T5"/>
                </a:cxn>
                <a:cxn ang="T13">
                  <a:pos x="T6" y="T7"/>
                </a:cxn>
                <a:cxn ang="T14">
                  <a:pos x="T8" y="T9"/>
                </a:cxn>
              </a:cxnLst>
              <a:rect l="T15" t="T16" r="T17" b="T18"/>
              <a:pathLst>
                <a:path w="62" h="43">
                  <a:moveTo>
                    <a:pt x="0" y="12"/>
                  </a:moveTo>
                  <a:lnTo>
                    <a:pt x="34" y="0"/>
                  </a:lnTo>
                  <a:lnTo>
                    <a:pt x="62" y="21"/>
                  </a:lnTo>
                  <a:lnTo>
                    <a:pt x="34" y="43"/>
                  </a:lnTo>
                  <a:lnTo>
                    <a:pt x="0" y="12"/>
                  </a:lnTo>
                  <a:close/>
                </a:path>
              </a:pathLst>
            </a:custGeom>
            <a:solidFill>
              <a:srgbClr val="000000"/>
            </a:solidFill>
            <a:ln w="9525">
              <a:noFill/>
              <a:round/>
              <a:headEnd/>
              <a:tailEnd/>
            </a:ln>
          </p:spPr>
          <p:txBody>
            <a:bodyPr/>
            <a:lstStyle/>
            <a:p>
              <a:endParaRPr lang="en-US"/>
            </a:p>
          </p:txBody>
        </p:sp>
        <p:sp>
          <p:nvSpPr>
            <p:cNvPr id="31782" name="Freeform 130"/>
            <p:cNvSpPr>
              <a:spLocks/>
            </p:cNvSpPr>
            <p:nvPr/>
          </p:nvSpPr>
          <p:spPr bwMode="auto">
            <a:xfrm>
              <a:off x="3538" y="1342"/>
              <a:ext cx="68" cy="37"/>
            </a:xfrm>
            <a:custGeom>
              <a:avLst/>
              <a:gdLst>
                <a:gd name="T0" fmla="*/ 419 w 56"/>
                <a:gd name="T1" fmla="*/ 0 h 31"/>
                <a:gd name="T2" fmla="*/ 703 w 56"/>
                <a:gd name="T3" fmla="*/ 310 h 31"/>
                <a:gd name="T4" fmla="*/ 0 w 56"/>
                <a:gd name="T5" fmla="*/ 35 h 31"/>
                <a:gd name="T6" fmla="*/ 419 w 56"/>
                <a:gd name="T7" fmla="*/ 0 h 31"/>
                <a:gd name="T8" fmla="*/ 0 60000 65536"/>
                <a:gd name="T9" fmla="*/ 0 60000 65536"/>
                <a:gd name="T10" fmla="*/ 0 60000 65536"/>
                <a:gd name="T11" fmla="*/ 0 60000 65536"/>
                <a:gd name="T12" fmla="*/ 0 w 56"/>
                <a:gd name="T13" fmla="*/ 0 h 31"/>
                <a:gd name="T14" fmla="*/ 56 w 56"/>
                <a:gd name="T15" fmla="*/ 31 h 31"/>
              </a:gdLst>
              <a:ahLst/>
              <a:cxnLst>
                <a:cxn ang="T8">
                  <a:pos x="T0" y="T1"/>
                </a:cxn>
                <a:cxn ang="T9">
                  <a:pos x="T2" y="T3"/>
                </a:cxn>
                <a:cxn ang="T10">
                  <a:pos x="T4" y="T5"/>
                </a:cxn>
                <a:cxn ang="T11">
                  <a:pos x="T6" y="T7"/>
                </a:cxn>
              </a:cxnLst>
              <a:rect l="T12" t="T13" r="T14" b="T15"/>
              <a:pathLst>
                <a:path w="56" h="31">
                  <a:moveTo>
                    <a:pt x="33" y="0"/>
                  </a:moveTo>
                  <a:lnTo>
                    <a:pt x="56" y="31"/>
                  </a:lnTo>
                  <a:lnTo>
                    <a:pt x="0" y="3"/>
                  </a:lnTo>
                  <a:lnTo>
                    <a:pt x="33" y="0"/>
                  </a:lnTo>
                  <a:close/>
                </a:path>
              </a:pathLst>
            </a:custGeom>
            <a:solidFill>
              <a:srgbClr val="000000"/>
            </a:solidFill>
            <a:ln w="9525">
              <a:noFill/>
              <a:round/>
              <a:headEnd/>
              <a:tailEnd/>
            </a:ln>
          </p:spPr>
          <p:txBody>
            <a:bodyPr/>
            <a:lstStyle/>
            <a:p>
              <a:endParaRPr lang="en-US"/>
            </a:p>
          </p:txBody>
        </p:sp>
        <p:sp>
          <p:nvSpPr>
            <p:cNvPr id="31783" name="Freeform 131"/>
            <p:cNvSpPr>
              <a:spLocks/>
            </p:cNvSpPr>
            <p:nvPr/>
          </p:nvSpPr>
          <p:spPr bwMode="auto">
            <a:xfrm>
              <a:off x="3847" y="1331"/>
              <a:ext cx="268" cy="187"/>
            </a:xfrm>
            <a:custGeom>
              <a:avLst/>
              <a:gdLst>
                <a:gd name="T0" fmla="*/ 126 w 223"/>
                <a:gd name="T1" fmla="*/ 50 h 156"/>
                <a:gd name="T2" fmla="*/ 181 w 223"/>
                <a:gd name="T3" fmla="*/ 569 h 156"/>
                <a:gd name="T4" fmla="*/ 0 w 223"/>
                <a:gd name="T5" fmla="*/ 818 h 156"/>
                <a:gd name="T6" fmla="*/ 1269 w 223"/>
                <a:gd name="T7" fmla="*/ 1646 h 156"/>
                <a:gd name="T8" fmla="*/ 2434 w 223"/>
                <a:gd name="T9" fmla="*/ 780 h 156"/>
                <a:gd name="T10" fmla="*/ 2049 w 223"/>
                <a:gd name="T11" fmla="*/ 651 h 156"/>
                <a:gd name="T12" fmla="*/ 1990 w 223"/>
                <a:gd name="T13" fmla="*/ 0 h 156"/>
                <a:gd name="T14" fmla="*/ 126 w 223"/>
                <a:gd name="T15" fmla="*/ 50 h 156"/>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156"/>
                <a:gd name="T26" fmla="*/ 223 w 223"/>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156">
                  <a:moveTo>
                    <a:pt x="12" y="5"/>
                  </a:moveTo>
                  <a:lnTo>
                    <a:pt x="17" y="54"/>
                  </a:lnTo>
                  <a:lnTo>
                    <a:pt x="0" y="78"/>
                  </a:lnTo>
                  <a:lnTo>
                    <a:pt x="116" y="156"/>
                  </a:lnTo>
                  <a:lnTo>
                    <a:pt x="223" y="74"/>
                  </a:lnTo>
                  <a:lnTo>
                    <a:pt x="188" y="62"/>
                  </a:lnTo>
                  <a:lnTo>
                    <a:pt x="183" y="0"/>
                  </a:lnTo>
                  <a:lnTo>
                    <a:pt x="12" y="5"/>
                  </a:lnTo>
                  <a:close/>
                </a:path>
              </a:pathLst>
            </a:custGeom>
            <a:solidFill>
              <a:srgbClr val="000000"/>
            </a:solidFill>
            <a:ln w="9525">
              <a:noFill/>
              <a:round/>
              <a:headEnd/>
              <a:tailEnd/>
            </a:ln>
          </p:spPr>
          <p:txBody>
            <a:bodyPr/>
            <a:lstStyle/>
            <a:p>
              <a:endParaRPr lang="en-US"/>
            </a:p>
          </p:txBody>
        </p:sp>
        <p:sp>
          <p:nvSpPr>
            <p:cNvPr id="31784" name="Freeform 132"/>
            <p:cNvSpPr>
              <a:spLocks/>
            </p:cNvSpPr>
            <p:nvPr/>
          </p:nvSpPr>
          <p:spPr bwMode="auto">
            <a:xfrm>
              <a:off x="3875" y="1331"/>
              <a:ext cx="121" cy="65"/>
            </a:xfrm>
            <a:custGeom>
              <a:avLst/>
              <a:gdLst>
                <a:gd name="T0" fmla="*/ 1045 w 100"/>
                <a:gd name="T1" fmla="*/ 0 h 54"/>
                <a:gd name="T2" fmla="*/ 1191 w 100"/>
                <a:gd name="T3" fmla="*/ 556 h 54"/>
                <a:gd name="T4" fmla="*/ 243 w 100"/>
                <a:gd name="T5" fmla="*/ 598 h 54"/>
                <a:gd name="T6" fmla="*/ 0 w 100"/>
                <a:gd name="T7" fmla="*/ 51 h 54"/>
                <a:gd name="T8" fmla="*/ 1045 w 100"/>
                <a:gd name="T9" fmla="*/ 0 h 54"/>
                <a:gd name="T10" fmla="*/ 0 60000 65536"/>
                <a:gd name="T11" fmla="*/ 0 60000 65536"/>
                <a:gd name="T12" fmla="*/ 0 60000 65536"/>
                <a:gd name="T13" fmla="*/ 0 60000 65536"/>
                <a:gd name="T14" fmla="*/ 0 60000 65536"/>
                <a:gd name="T15" fmla="*/ 0 w 100"/>
                <a:gd name="T16" fmla="*/ 0 h 54"/>
                <a:gd name="T17" fmla="*/ 100 w 100"/>
                <a:gd name="T18" fmla="*/ 54 h 54"/>
              </a:gdLst>
              <a:ahLst/>
              <a:cxnLst>
                <a:cxn ang="T10">
                  <a:pos x="T0" y="T1"/>
                </a:cxn>
                <a:cxn ang="T11">
                  <a:pos x="T2" y="T3"/>
                </a:cxn>
                <a:cxn ang="T12">
                  <a:pos x="T4" y="T5"/>
                </a:cxn>
                <a:cxn ang="T13">
                  <a:pos x="T6" y="T7"/>
                </a:cxn>
                <a:cxn ang="T14">
                  <a:pos x="T8" y="T9"/>
                </a:cxn>
              </a:cxnLst>
              <a:rect l="T15" t="T16" r="T17" b="T18"/>
              <a:pathLst>
                <a:path w="100" h="54">
                  <a:moveTo>
                    <a:pt x="88" y="0"/>
                  </a:moveTo>
                  <a:lnTo>
                    <a:pt x="100" y="50"/>
                  </a:lnTo>
                  <a:lnTo>
                    <a:pt x="21" y="54"/>
                  </a:lnTo>
                  <a:lnTo>
                    <a:pt x="0" y="5"/>
                  </a:lnTo>
                  <a:lnTo>
                    <a:pt x="88" y="0"/>
                  </a:lnTo>
                  <a:close/>
                </a:path>
              </a:pathLst>
            </a:custGeom>
            <a:solidFill>
              <a:srgbClr val="AFEDF7"/>
            </a:solidFill>
            <a:ln w="9525">
              <a:noFill/>
              <a:round/>
              <a:headEnd/>
              <a:tailEnd/>
            </a:ln>
          </p:spPr>
          <p:txBody>
            <a:bodyPr/>
            <a:lstStyle/>
            <a:p>
              <a:endParaRPr lang="en-US"/>
            </a:p>
          </p:txBody>
        </p:sp>
        <p:sp>
          <p:nvSpPr>
            <p:cNvPr id="31785" name="Freeform 133"/>
            <p:cNvSpPr>
              <a:spLocks/>
            </p:cNvSpPr>
            <p:nvPr/>
          </p:nvSpPr>
          <p:spPr bwMode="auto">
            <a:xfrm>
              <a:off x="3901" y="1337"/>
              <a:ext cx="34" cy="37"/>
            </a:xfrm>
            <a:custGeom>
              <a:avLst/>
              <a:gdLst>
                <a:gd name="T0" fmla="*/ 0 w 29"/>
                <a:gd name="T1" fmla="*/ 0 h 31"/>
                <a:gd name="T2" fmla="*/ 166 w 29"/>
                <a:gd name="T3" fmla="*/ 310 h 31"/>
                <a:gd name="T4" fmla="*/ 229 w 29"/>
                <a:gd name="T5" fmla="*/ 0 h 31"/>
                <a:gd name="T6" fmla="*/ 0 w 29"/>
                <a:gd name="T7" fmla="*/ 0 h 31"/>
                <a:gd name="T8" fmla="*/ 0 60000 65536"/>
                <a:gd name="T9" fmla="*/ 0 60000 65536"/>
                <a:gd name="T10" fmla="*/ 0 60000 65536"/>
                <a:gd name="T11" fmla="*/ 0 60000 65536"/>
                <a:gd name="T12" fmla="*/ 0 w 29"/>
                <a:gd name="T13" fmla="*/ 0 h 31"/>
                <a:gd name="T14" fmla="*/ 29 w 29"/>
                <a:gd name="T15" fmla="*/ 31 h 31"/>
              </a:gdLst>
              <a:ahLst/>
              <a:cxnLst>
                <a:cxn ang="T8">
                  <a:pos x="T0" y="T1"/>
                </a:cxn>
                <a:cxn ang="T9">
                  <a:pos x="T2" y="T3"/>
                </a:cxn>
                <a:cxn ang="T10">
                  <a:pos x="T4" y="T5"/>
                </a:cxn>
                <a:cxn ang="T11">
                  <a:pos x="T6" y="T7"/>
                </a:cxn>
              </a:cxnLst>
              <a:rect l="T12" t="T13" r="T14" b="T15"/>
              <a:pathLst>
                <a:path w="29" h="31">
                  <a:moveTo>
                    <a:pt x="0" y="0"/>
                  </a:moveTo>
                  <a:lnTo>
                    <a:pt x="21" y="31"/>
                  </a:lnTo>
                  <a:lnTo>
                    <a:pt x="29" y="0"/>
                  </a:lnTo>
                  <a:lnTo>
                    <a:pt x="0" y="0"/>
                  </a:lnTo>
                  <a:close/>
                </a:path>
              </a:pathLst>
            </a:custGeom>
            <a:solidFill>
              <a:srgbClr val="000000"/>
            </a:solidFill>
            <a:ln w="9525">
              <a:noFill/>
              <a:round/>
              <a:headEnd/>
              <a:tailEnd/>
            </a:ln>
          </p:spPr>
          <p:txBody>
            <a:bodyPr/>
            <a:lstStyle/>
            <a:p>
              <a:endParaRPr lang="en-US"/>
            </a:p>
          </p:txBody>
        </p:sp>
        <p:sp>
          <p:nvSpPr>
            <p:cNvPr id="31786" name="Freeform 134"/>
            <p:cNvSpPr>
              <a:spLocks/>
            </p:cNvSpPr>
            <p:nvPr/>
          </p:nvSpPr>
          <p:spPr bwMode="auto">
            <a:xfrm>
              <a:off x="3917" y="1420"/>
              <a:ext cx="150" cy="50"/>
            </a:xfrm>
            <a:custGeom>
              <a:avLst/>
              <a:gdLst>
                <a:gd name="T0" fmla="*/ 0 w 124"/>
                <a:gd name="T1" fmla="*/ 0 h 42"/>
                <a:gd name="T2" fmla="*/ 1470 w 124"/>
                <a:gd name="T3" fmla="*/ 42 h 42"/>
                <a:gd name="T4" fmla="*/ 590 w 124"/>
                <a:gd name="T5" fmla="*/ 405 h 42"/>
                <a:gd name="T6" fmla="*/ 735 w 124"/>
                <a:gd name="T7" fmla="*/ 202 h 42"/>
                <a:gd name="T8" fmla="*/ 183 w 124"/>
                <a:gd name="T9" fmla="*/ 202 h 42"/>
                <a:gd name="T10" fmla="*/ 0 w 124"/>
                <a:gd name="T11" fmla="*/ 0 h 42"/>
                <a:gd name="T12" fmla="*/ 0 60000 65536"/>
                <a:gd name="T13" fmla="*/ 0 60000 65536"/>
                <a:gd name="T14" fmla="*/ 0 60000 65536"/>
                <a:gd name="T15" fmla="*/ 0 60000 65536"/>
                <a:gd name="T16" fmla="*/ 0 60000 65536"/>
                <a:gd name="T17" fmla="*/ 0 60000 65536"/>
                <a:gd name="T18" fmla="*/ 0 w 124"/>
                <a:gd name="T19" fmla="*/ 0 h 42"/>
                <a:gd name="T20" fmla="*/ 124 w 124"/>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24" h="42">
                  <a:moveTo>
                    <a:pt x="0" y="0"/>
                  </a:moveTo>
                  <a:lnTo>
                    <a:pt x="124" y="4"/>
                  </a:lnTo>
                  <a:lnTo>
                    <a:pt x="50" y="42"/>
                  </a:lnTo>
                  <a:lnTo>
                    <a:pt x="61" y="20"/>
                  </a:lnTo>
                  <a:lnTo>
                    <a:pt x="15" y="20"/>
                  </a:lnTo>
                  <a:lnTo>
                    <a:pt x="0" y="0"/>
                  </a:lnTo>
                  <a:close/>
                </a:path>
              </a:pathLst>
            </a:custGeom>
            <a:solidFill>
              <a:srgbClr val="AFEDF7"/>
            </a:solidFill>
            <a:ln w="9525">
              <a:noFill/>
              <a:round/>
              <a:headEnd/>
              <a:tailEnd/>
            </a:ln>
          </p:spPr>
          <p:txBody>
            <a:bodyPr/>
            <a:lstStyle/>
            <a:p>
              <a:endParaRPr lang="en-US"/>
            </a:p>
          </p:txBody>
        </p:sp>
        <p:sp>
          <p:nvSpPr>
            <p:cNvPr id="31787" name="Freeform 135"/>
            <p:cNvSpPr>
              <a:spLocks/>
            </p:cNvSpPr>
            <p:nvPr/>
          </p:nvSpPr>
          <p:spPr bwMode="auto">
            <a:xfrm>
              <a:off x="4111" y="1331"/>
              <a:ext cx="237" cy="103"/>
            </a:xfrm>
            <a:custGeom>
              <a:avLst/>
              <a:gdLst>
                <a:gd name="T0" fmla="*/ 185 w 197"/>
                <a:gd name="T1" fmla="*/ 50 h 86"/>
                <a:gd name="T2" fmla="*/ 214 w 197"/>
                <a:gd name="T3" fmla="*/ 376 h 86"/>
                <a:gd name="T4" fmla="*/ 0 w 197"/>
                <a:gd name="T5" fmla="*/ 408 h 86"/>
                <a:gd name="T6" fmla="*/ 871 w 197"/>
                <a:gd name="T7" fmla="*/ 895 h 86"/>
                <a:gd name="T8" fmla="*/ 2180 w 197"/>
                <a:gd name="T9" fmla="*/ 521 h 86"/>
                <a:gd name="T10" fmla="*/ 1731 w 197"/>
                <a:gd name="T11" fmla="*/ 408 h 86"/>
                <a:gd name="T12" fmla="*/ 1776 w 197"/>
                <a:gd name="T13" fmla="*/ 0 h 86"/>
                <a:gd name="T14" fmla="*/ 185 w 197"/>
                <a:gd name="T15" fmla="*/ 50 h 86"/>
                <a:gd name="T16" fmla="*/ 0 60000 65536"/>
                <a:gd name="T17" fmla="*/ 0 60000 65536"/>
                <a:gd name="T18" fmla="*/ 0 60000 65536"/>
                <a:gd name="T19" fmla="*/ 0 60000 65536"/>
                <a:gd name="T20" fmla="*/ 0 60000 65536"/>
                <a:gd name="T21" fmla="*/ 0 60000 65536"/>
                <a:gd name="T22" fmla="*/ 0 60000 65536"/>
                <a:gd name="T23" fmla="*/ 0 60000 65536"/>
                <a:gd name="T24" fmla="*/ 0 w 197"/>
                <a:gd name="T25" fmla="*/ 0 h 86"/>
                <a:gd name="T26" fmla="*/ 197 w 19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7" h="86">
                  <a:moveTo>
                    <a:pt x="17" y="5"/>
                  </a:moveTo>
                  <a:lnTo>
                    <a:pt x="19" y="36"/>
                  </a:lnTo>
                  <a:lnTo>
                    <a:pt x="0" y="40"/>
                  </a:lnTo>
                  <a:lnTo>
                    <a:pt x="79" y="86"/>
                  </a:lnTo>
                  <a:lnTo>
                    <a:pt x="197" y="50"/>
                  </a:lnTo>
                  <a:lnTo>
                    <a:pt x="157" y="40"/>
                  </a:lnTo>
                  <a:lnTo>
                    <a:pt x="161" y="0"/>
                  </a:lnTo>
                  <a:lnTo>
                    <a:pt x="17" y="5"/>
                  </a:lnTo>
                  <a:close/>
                </a:path>
              </a:pathLst>
            </a:custGeom>
            <a:solidFill>
              <a:srgbClr val="000000"/>
            </a:solidFill>
            <a:ln w="9525">
              <a:noFill/>
              <a:round/>
              <a:headEnd/>
              <a:tailEnd/>
            </a:ln>
          </p:spPr>
          <p:txBody>
            <a:bodyPr/>
            <a:lstStyle/>
            <a:p>
              <a:endParaRPr lang="en-US"/>
            </a:p>
          </p:txBody>
        </p:sp>
        <p:sp>
          <p:nvSpPr>
            <p:cNvPr id="31788" name="Freeform 136"/>
            <p:cNvSpPr>
              <a:spLocks/>
            </p:cNvSpPr>
            <p:nvPr/>
          </p:nvSpPr>
          <p:spPr bwMode="auto">
            <a:xfrm>
              <a:off x="4175" y="1337"/>
              <a:ext cx="114" cy="49"/>
            </a:xfrm>
            <a:custGeom>
              <a:avLst/>
              <a:gdLst>
                <a:gd name="T0" fmla="*/ 0 w 95"/>
                <a:gd name="T1" fmla="*/ 0 h 41"/>
                <a:gd name="T2" fmla="*/ 361 w 95"/>
                <a:gd name="T3" fmla="*/ 425 h 41"/>
                <a:gd name="T4" fmla="*/ 880 w 95"/>
                <a:gd name="T5" fmla="*/ 425 h 41"/>
                <a:gd name="T6" fmla="*/ 625 w 95"/>
                <a:gd name="T7" fmla="*/ 227 h 41"/>
                <a:gd name="T8" fmla="*/ 1016 w 95"/>
                <a:gd name="T9" fmla="*/ 72 h 41"/>
                <a:gd name="T10" fmla="*/ 0 w 95"/>
                <a:gd name="T11" fmla="*/ 0 h 41"/>
                <a:gd name="T12" fmla="*/ 0 60000 65536"/>
                <a:gd name="T13" fmla="*/ 0 60000 65536"/>
                <a:gd name="T14" fmla="*/ 0 60000 65536"/>
                <a:gd name="T15" fmla="*/ 0 60000 65536"/>
                <a:gd name="T16" fmla="*/ 0 60000 65536"/>
                <a:gd name="T17" fmla="*/ 0 60000 65536"/>
                <a:gd name="T18" fmla="*/ 0 w 95"/>
                <a:gd name="T19" fmla="*/ 0 h 41"/>
                <a:gd name="T20" fmla="*/ 95 w 9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95" h="41">
                  <a:moveTo>
                    <a:pt x="0" y="0"/>
                  </a:moveTo>
                  <a:lnTo>
                    <a:pt x="33" y="41"/>
                  </a:lnTo>
                  <a:lnTo>
                    <a:pt x="82" y="41"/>
                  </a:lnTo>
                  <a:lnTo>
                    <a:pt x="59" y="23"/>
                  </a:lnTo>
                  <a:lnTo>
                    <a:pt x="95" y="7"/>
                  </a:lnTo>
                  <a:lnTo>
                    <a:pt x="0" y="0"/>
                  </a:lnTo>
                  <a:close/>
                </a:path>
              </a:pathLst>
            </a:custGeom>
            <a:solidFill>
              <a:srgbClr val="AFEDF7"/>
            </a:solidFill>
            <a:ln w="9525">
              <a:noFill/>
              <a:round/>
              <a:headEnd/>
              <a:tailEnd/>
            </a:ln>
          </p:spPr>
          <p:txBody>
            <a:bodyPr/>
            <a:lstStyle/>
            <a:p>
              <a:endParaRPr lang="en-US"/>
            </a:p>
          </p:txBody>
        </p:sp>
        <p:sp>
          <p:nvSpPr>
            <p:cNvPr id="31789" name="Freeform 137"/>
            <p:cNvSpPr>
              <a:spLocks/>
            </p:cNvSpPr>
            <p:nvPr/>
          </p:nvSpPr>
          <p:spPr bwMode="auto">
            <a:xfrm>
              <a:off x="3503" y="1613"/>
              <a:ext cx="258" cy="621"/>
            </a:xfrm>
            <a:custGeom>
              <a:avLst/>
              <a:gdLst>
                <a:gd name="T0" fmla="*/ 1168 w 214"/>
                <a:gd name="T1" fmla="*/ 4715 h 517"/>
                <a:gd name="T2" fmla="*/ 1062 w 214"/>
                <a:gd name="T3" fmla="*/ 4109 h 517"/>
                <a:gd name="T4" fmla="*/ 952 w 214"/>
                <a:gd name="T5" fmla="*/ 3599 h 517"/>
                <a:gd name="T6" fmla="*/ 496 w 214"/>
                <a:gd name="T7" fmla="*/ 2539 h 517"/>
                <a:gd name="T8" fmla="*/ 398 w 214"/>
                <a:gd name="T9" fmla="*/ 2453 h 517"/>
                <a:gd name="T10" fmla="*/ 219 w 214"/>
                <a:gd name="T11" fmla="*/ 2152 h 517"/>
                <a:gd name="T12" fmla="*/ 35 w 214"/>
                <a:gd name="T13" fmla="*/ 1988 h 517"/>
                <a:gd name="T14" fmla="*/ 51 w 214"/>
                <a:gd name="T15" fmla="*/ 1791 h 517"/>
                <a:gd name="T16" fmla="*/ 264 w 214"/>
                <a:gd name="T17" fmla="*/ 1557 h 517"/>
                <a:gd name="T18" fmla="*/ 274 w 214"/>
                <a:gd name="T19" fmla="*/ 1393 h 517"/>
                <a:gd name="T20" fmla="*/ 177 w 214"/>
                <a:gd name="T21" fmla="*/ 1079 h 517"/>
                <a:gd name="T22" fmla="*/ 219 w 214"/>
                <a:gd name="T23" fmla="*/ 748 h 517"/>
                <a:gd name="T24" fmla="*/ 318 w 214"/>
                <a:gd name="T25" fmla="*/ 551 h 517"/>
                <a:gd name="T26" fmla="*/ 418 w 214"/>
                <a:gd name="T27" fmla="*/ 413 h 517"/>
                <a:gd name="T28" fmla="*/ 521 w 214"/>
                <a:gd name="T29" fmla="*/ 309 h 517"/>
                <a:gd name="T30" fmla="*/ 672 w 214"/>
                <a:gd name="T31" fmla="*/ 214 h 517"/>
                <a:gd name="T32" fmla="*/ 821 w 214"/>
                <a:gd name="T33" fmla="*/ 103 h 517"/>
                <a:gd name="T34" fmla="*/ 956 w 214"/>
                <a:gd name="T35" fmla="*/ 2 h 517"/>
                <a:gd name="T36" fmla="*/ 1178 w 214"/>
                <a:gd name="T37" fmla="*/ 0 h 517"/>
                <a:gd name="T38" fmla="*/ 1543 w 214"/>
                <a:gd name="T39" fmla="*/ 60 h 517"/>
                <a:gd name="T40" fmla="*/ 1955 w 214"/>
                <a:gd name="T41" fmla="*/ 309 h 517"/>
                <a:gd name="T42" fmla="*/ 2275 w 214"/>
                <a:gd name="T43" fmla="*/ 682 h 517"/>
                <a:gd name="T44" fmla="*/ 2432 w 214"/>
                <a:gd name="T45" fmla="*/ 1088 h 517"/>
                <a:gd name="T46" fmla="*/ 2380 w 214"/>
                <a:gd name="T47" fmla="*/ 1465 h 517"/>
                <a:gd name="T48" fmla="*/ 2242 w 214"/>
                <a:gd name="T49" fmla="*/ 1760 h 517"/>
                <a:gd name="T50" fmla="*/ 2150 w 214"/>
                <a:gd name="T51" fmla="*/ 2016 h 517"/>
                <a:gd name="T52" fmla="*/ 2064 w 214"/>
                <a:gd name="T53" fmla="*/ 2204 h 517"/>
                <a:gd name="T54" fmla="*/ 1929 w 214"/>
                <a:gd name="T55" fmla="*/ 2334 h 517"/>
                <a:gd name="T56" fmla="*/ 1712 w 214"/>
                <a:gd name="T57" fmla="*/ 2388 h 517"/>
                <a:gd name="T58" fmla="*/ 1512 w 214"/>
                <a:gd name="T59" fmla="*/ 2462 h 517"/>
                <a:gd name="T60" fmla="*/ 1345 w 214"/>
                <a:gd name="T61" fmla="*/ 2513 h 517"/>
                <a:gd name="T62" fmla="*/ 1288 w 214"/>
                <a:gd name="T63" fmla="*/ 2539 h 517"/>
                <a:gd name="T64" fmla="*/ 1194 w 214"/>
                <a:gd name="T65" fmla="*/ 2999 h 517"/>
                <a:gd name="T66" fmla="*/ 1254 w 214"/>
                <a:gd name="T67" fmla="*/ 3326 h 517"/>
                <a:gd name="T68" fmla="*/ 1345 w 214"/>
                <a:gd name="T69" fmla="*/ 3943 h 517"/>
                <a:gd name="T70" fmla="*/ 1497 w 214"/>
                <a:gd name="T71" fmla="*/ 4669 h 517"/>
                <a:gd name="T72" fmla="*/ 1697 w 214"/>
                <a:gd name="T73" fmla="*/ 5119 h 517"/>
                <a:gd name="T74" fmla="*/ 1697 w 214"/>
                <a:gd name="T75" fmla="*/ 5379 h 517"/>
                <a:gd name="T76" fmla="*/ 1288 w 214"/>
                <a:gd name="T77" fmla="*/ 5599 h 5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4"/>
                <a:gd name="T118" fmla="*/ 0 h 517"/>
                <a:gd name="T119" fmla="*/ 214 w 214"/>
                <a:gd name="T120" fmla="*/ 517 h 5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4" h="517">
                  <a:moveTo>
                    <a:pt x="114" y="517"/>
                  </a:moveTo>
                  <a:lnTo>
                    <a:pt x="103" y="435"/>
                  </a:lnTo>
                  <a:lnTo>
                    <a:pt x="99" y="407"/>
                  </a:lnTo>
                  <a:lnTo>
                    <a:pt x="93" y="379"/>
                  </a:lnTo>
                  <a:lnTo>
                    <a:pt x="91" y="358"/>
                  </a:lnTo>
                  <a:lnTo>
                    <a:pt x="83" y="332"/>
                  </a:lnTo>
                  <a:lnTo>
                    <a:pt x="77" y="268"/>
                  </a:lnTo>
                  <a:lnTo>
                    <a:pt x="43" y="234"/>
                  </a:lnTo>
                  <a:lnTo>
                    <a:pt x="41" y="232"/>
                  </a:lnTo>
                  <a:lnTo>
                    <a:pt x="35" y="226"/>
                  </a:lnTo>
                  <a:lnTo>
                    <a:pt x="26" y="214"/>
                  </a:lnTo>
                  <a:lnTo>
                    <a:pt x="19" y="199"/>
                  </a:lnTo>
                  <a:lnTo>
                    <a:pt x="11" y="187"/>
                  </a:lnTo>
                  <a:lnTo>
                    <a:pt x="3" y="184"/>
                  </a:lnTo>
                  <a:lnTo>
                    <a:pt x="0" y="179"/>
                  </a:lnTo>
                  <a:lnTo>
                    <a:pt x="5" y="165"/>
                  </a:lnTo>
                  <a:lnTo>
                    <a:pt x="16" y="150"/>
                  </a:lnTo>
                  <a:lnTo>
                    <a:pt x="23" y="144"/>
                  </a:lnTo>
                  <a:lnTo>
                    <a:pt x="25" y="139"/>
                  </a:lnTo>
                  <a:lnTo>
                    <a:pt x="24" y="128"/>
                  </a:lnTo>
                  <a:lnTo>
                    <a:pt x="19" y="113"/>
                  </a:lnTo>
                  <a:lnTo>
                    <a:pt x="15" y="100"/>
                  </a:lnTo>
                  <a:lnTo>
                    <a:pt x="14" y="87"/>
                  </a:lnTo>
                  <a:lnTo>
                    <a:pt x="19" y="69"/>
                  </a:lnTo>
                  <a:lnTo>
                    <a:pt x="24" y="59"/>
                  </a:lnTo>
                  <a:lnTo>
                    <a:pt x="28" y="51"/>
                  </a:lnTo>
                  <a:lnTo>
                    <a:pt x="32" y="43"/>
                  </a:lnTo>
                  <a:lnTo>
                    <a:pt x="37" y="38"/>
                  </a:lnTo>
                  <a:lnTo>
                    <a:pt x="41" y="32"/>
                  </a:lnTo>
                  <a:lnTo>
                    <a:pt x="46" y="28"/>
                  </a:lnTo>
                  <a:lnTo>
                    <a:pt x="52" y="24"/>
                  </a:lnTo>
                  <a:lnTo>
                    <a:pt x="59" y="19"/>
                  </a:lnTo>
                  <a:lnTo>
                    <a:pt x="67" y="14"/>
                  </a:lnTo>
                  <a:lnTo>
                    <a:pt x="72" y="10"/>
                  </a:lnTo>
                  <a:lnTo>
                    <a:pt x="79" y="5"/>
                  </a:lnTo>
                  <a:lnTo>
                    <a:pt x="85" y="2"/>
                  </a:lnTo>
                  <a:lnTo>
                    <a:pt x="93" y="0"/>
                  </a:lnTo>
                  <a:lnTo>
                    <a:pt x="104" y="0"/>
                  </a:lnTo>
                  <a:lnTo>
                    <a:pt x="117" y="2"/>
                  </a:lnTo>
                  <a:lnTo>
                    <a:pt x="135" y="6"/>
                  </a:lnTo>
                  <a:lnTo>
                    <a:pt x="155" y="15"/>
                  </a:lnTo>
                  <a:lnTo>
                    <a:pt x="172" y="28"/>
                  </a:lnTo>
                  <a:lnTo>
                    <a:pt x="187" y="44"/>
                  </a:lnTo>
                  <a:lnTo>
                    <a:pt x="200" y="63"/>
                  </a:lnTo>
                  <a:lnTo>
                    <a:pt x="209" y="82"/>
                  </a:lnTo>
                  <a:lnTo>
                    <a:pt x="214" y="101"/>
                  </a:lnTo>
                  <a:lnTo>
                    <a:pt x="214" y="119"/>
                  </a:lnTo>
                  <a:lnTo>
                    <a:pt x="209" y="135"/>
                  </a:lnTo>
                  <a:lnTo>
                    <a:pt x="202" y="149"/>
                  </a:lnTo>
                  <a:lnTo>
                    <a:pt x="197" y="162"/>
                  </a:lnTo>
                  <a:lnTo>
                    <a:pt x="192" y="175"/>
                  </a:lnTo>
                  <a:lnTo>
                    <a:pt x="189" y="186"/>
                  </a:lnTo>
                  <a:lnTo>
                    <a:pt x="185" y="197"/>
                  </a:lnTo>
                  <a:lnTo>
                    <a:pt x="182" y="204"/>
                  </a:lnTo>
                  <a:lnTo>
                    <a:pt x="176" y="212"/>
                  </a:lnTo>
                  <a:lnTo>
                    <a:pt x="169" y="216"/>
                  </a:lnTo>
                  <a:lnTo>
                    <a:pt x="160" y="218"/>
                  </a:lnTo>
                  <a:lnTo>
                    <a:pt x="151" y="221"/>
                  </a:lnTo>
                  <a:lnTo>
                    <a:pt x="142" y="225"/>
                  </a:lnTo>
                  <a:lnTo>
                    <a:pt x="133" y="228"/>
                  </a:lnTo>
                  <a:lnTo>
                    <a:pt x="125" y="230"/>
                  </a:lnTo>
                  <a:lnTo>
                    <a:pt x="119" y="232"/>
                  </a:lnTo>
                  <a:lnTo>
                    <a:pt x="115" y="234"/>
                  </a:lnTo>
                  <a:lnTo>
                    <a:pt x="114" y="234"/>
                  </a:lnTo>
                  <a:lnTo>
                    <a:pt x="105" y="268"/>
                  </a:lnTo>
                  <a:lnTo>
                    <a:pt x="105" y="277"/>
                  </a:lnTo>
                  <a:lnTo>
                    <a:pt x="107" y="290"/>
                  </a:lnTo>
                  <a:lnTo>
                    <a:pt x="110" y="307"/>
                  </a:lnTo>
                  <a:lnTo>
                    <a:pt x="114" y="326"/>
                  </a:lnTo>
                  <a:lnTo>
                    <a:pt x="119" y="364"/>
                  </a:lnTo>
                  <a:lnTo>
                    <a:pt x="125" y="401"/>
                  </a:lnTo>
                  <a:lnTo>
                    <a:pt x="132" y="431"/>
                  </a:lnTo>
                  <a:lnTo>
                    <a:pt x="138" y="451"/>
                  </a:lnTo>
                  <a:lnTo>
                    <a:pt x="149" y="472"/>
                  </a:lnTo>
                  <a:lnTo>
                    <a:pt x="151" y="487"/>
                  </a:lnTo>
                  <a:lnTo>
                    <a:pt x="149" y="496"/>
                  </a:lnTo>
                  <a:lnTo>
                    <a:pt x="147" y="499"/>
                  </a:lnTo>
                  <a:lnTo>
                    <a:pt x="114" y="517"/>
                  </a:lnTo>
                  <a:close/>
                </a:path>
              </a:pathLst>
            </a:custGeom>
            <a:solidFill>
              <a:srgbClr val="000000"/>
            </a:solidFill>
            <a:ln w="9525">
              <a:noFill/>
              <a:round/>
              <a:headEnd/>
              <a:tailEnd/>
            </a:ln>
          </p:spPr>
          <p:txBody>
            <a:bodyPr/>
            <a:lstStyle/>
            <a:p>
              <a:endParaRPr lang="en-US"/>
            </a:p>
          </p:txBody>
        </p:sp>
        <p:sp>
          <p:nvSpPr>
            <p:cNvPr id="31790" name="Freeform 138"/>
            <p:cNvSpPr>
              <a:spLocks/>
            </p:cNvSpPr>
            <p:nvPr/>
          </p:nvSpPr>
          <p:spPr bwMode="auto">
            <a:xfrm>
              <a:off x="3687" y="1902"/>
              <a:ext cx="158" cy="166"/>
            </a:xfrm>
            <a:custGeom>
              <a:avLst/>
              <a:gdLst>
                <a:gd name="T0" fmla="*/ 914 w 132"/>
                <a:gd name="T1" fmla="*/ 1293 h 138"/>
                <a:gd name="T2" fmla="*/ 924 w 132"/>
                <a:gd name="T3" fmla="*/ 1293 h 138"/>
                <a:gd name="T4" fmla="*/ 952 w 132"/>
                <a:gd name="T5" fmla="*/ 1293 h 138"/>
                <a:gd name="T6" fmla="*/ 1013 w 132"/>
                <a:gd name="T7" fmla="*/ 1279 h 138"/>
                <a:gd name="T8" fmla="*/ 1070 w 132"/>
                <a:gd name="T9" fmla="*/ 1255 h 138"/>
                <a:gd name="T10" fmla="*/ 1140 w 132"/>
                <a:gd name="T11" fmla="*/ 1239 h 138"/>
                <a:gd name="T12" fmla="*/ 1213 w 132"/>
                <a:gd name="T13" fmla="*/ 1191 h 138"/>
                <a:gd name="T14" fmla="*/ 1281 w 132"/>
                <a:gd name="T15" fmla="*/ 1146 h 138"/>
                <a:gd name="T16" fmla="*/ 1324 w 132"/>
                <a:gd name="T17" fmla="*/ 1075 h 138"/>
                <a:gd name="T18" fmla="*/ 1365 w 132"/>
                <a:gd name="T19" fmla="*/ 929 h 138"/>
                <a:gd name="T20" fmla="*/ 1355 w 132"/>
                <a:gd name="T21" fmla="*/ 856 h 138"/>
                <a:gd name="T22" fmla="*/ 1309 w 132"/>
                <a:gd name="T23" fmla="*/ 805 h 138"/>
                <a:gd name="T24" fmla="*/ 1282 w 132"/>
                <a:gd name="T25" fmla="*/ 778 h 138"/>
                <a:gd name="T26" fmla="*/ 1300 w 132"/>
                <a:gd name="T27" fmla="*/ 755 h 138"/>
                <a:gd name="T28" fmla="*/ 1309 w 132"/>
                <a:gd name="T29" fmla="*/ 647 h 138"/>
                <a:gd name="T30" fmla="*/ 1309 w 132"/>
                <a:gd name="T31" fmla="*/ 497 h 138"/>
                <a:gd name="T32" fmla="*/ 1282 w 132"/>
                <a:gd name="T33" fmla="*/ 286 h 138"/>
                <a:gd name="T34" fmla="*/ 1263 w 132"/>
                <a:gd name="T35" fmla="*/ 185 h 138"/>
                <a:gd name="T36" fmla="*/ 1213 w 132"/>
                <a:gd name="T37" fmla="*/ 106 h 138"/>
                <a:gd name="T38" fmla="*/ 1159 w 132"/>
                <a:gd name="T39" fmla="*/ 51 h 138"/>
                <a:gd name="T40" fmla="*/ 1071 w 132"/>
                <a:gd name="T41" fmla="*/ 2 h 138"/>
                <a:gd name="T42" fmla="*/ 996 w 132"/>
                <a:gd name="T43" fmla="*/ 0 h 138"/>
                <a:gd name="T44" fmla="*/ 894 w 132"/>
                <a:gd name="T45" fmla="*/ 0 h 138"/>
                <a:gd name="T46" fmla="*/ 772 w 132"/>
                <a:gd name="T47" fmla="*/ 0 h 138"/>
                <a:gd name="T48" fmla="*/ 645 w 132"/>
                <a:gd name="T49" fmla="*/ 1 h 138"/>
                <a:gd name="T50" fmla="*/ 519 w 132"/>
                <a:gd name="T51" fmla="*/ 35 h 138"/>
                <a:gd name="T52" fmla="*/ 434 w 132"/>
                <a:gd name="T53" fmla="*/ 61 h 138"/>
                <a:gd name="T54" fmla="*/ 358 w 132"/>
                <a:gd name="T55" fmla="*/ 123 h 138"/>
                <a:gd name="T56" fmla="*/ 303 w 132"/>
                <a:gd name="T57" fmla="*/ 164 h 138"/>
                <a:gd name="T58" fmla="*/ 254 w 132"/>
                <a:gd name="T59" fmla="*/ 214 h 138"/>
                <a:gd name="T60" fmla="*/ 250 w 132"/>
                <a:gd name="T61" fmla="*/ 268 h 138"/>
                <a:gd name="T62" fmla="*/ 212 w 132"/>
                <a:gd name="T63" fmla="*/ 285 h 138"/>
                <a:gd name="T64" fmla="*/ 212 w 132"/>
                <a:gd name="T65" fmla="*/ 286 h 138"/>
                <a:gd name="T66" fmla="*/ 123 w 132"/>
                <a:gd name="T67" fmla="*/ 719 h 138"/>
                <a:gd name="T68" fmla="*/ 212 w 132"/>
                <a:gd name="T69" fmla="*/ 936 h 138"/>
                <a:gd name="T70" fmla="*/ 211 w 132"/>
                <a:gd name="T71" fmla="*/ 944 h 138"/>
                <a:gd name="T72" fmla="*/ 175 w 132"/>
                <a:gd name="T73" fmla="*/ 990 h 138"/>
                <a:gd name="T74" fmla="*/ 103 w 132"/>
                <a:gd name="T75" fmla="*/ 1043 h 138"/>
                <a:gd name="T76" fmla="*/ 60 w 132"/>
                <a:gd name="T77" fmla="*/ 1126 h 138"/>
                <a:gd name="T78" fmla="*/ 2 w 132"/>
                <a:gd name="T79" fmla="*/ 1191 h 138"/>
                <a:gd name="T80" fmla="*/ 0 w 132"/>
                <a:gd name="T81" fmla="*/ 1255 h 138"/>
                <a:gd name="T82" fmla="*/ 35 w 132"/>
                <a:gd name="T83" fmla="*/ 1344 h 138"/>
                <a:gd name="T84" fmla="*/ 102 w 132"/>
                <a:gd name="T85" fmla="*/ 1400 h 138"/>
                <a:gd name="T86" fmla="*/ 184 w 132"/>
                <a:gd name="T87" fmla="*/ 1452 h 138"/>
                <a:gd name="T88" fmla="*/ 254 w 132"/>
                <a:gd name="T89" fmla="*/ 1466 h 138"/>
                <a:gd name="T90" fmla="*/ 326 w 132"/>
                <a:gd name="T91" fmla="*/ 1490 h 138"/>
                <a:gd name="T92" fmla="*/ 377 w 132"/>
                <a:gd name="T93" fmla="*/ 1510 h 138"/>
                <a:gd name="T94" fmla="*/ 408 w 132"/>
                <a:gd name="T95" fmla="*/ 1510 h 138"/>
                <a:gd name="T96" fmla="*/ 451 w 132"/>
                <a:gd name="T97" fmla="*/ 1528 h 138"/>
                <a:gd name="T98" fmla="*/ 467 w 132"/>
                <a:gd name="T99" fmla="*/ 1528 h 138"/>
                <a:gd name="T100" fmla="*/ 479 w 132"/>
                <a:gd name="T101" fmla="*/ 1528 h 138"/>
                <a:gd name="T102" fmla="*/ 914 w 132"/>
                <a:gd name="T103" fmla="*/ 129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2"/>
                <a:gd name="T157" fmla="*/ 0 h 138"/>
                <a:gd name="T158" fmla="*/ 132 w 13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2" h="138">
                  <a:moveTo>
                    <a:pt x="88" y="117"/>
                  </a:moveTo>
                  <a:lnTo>
                    <a:pt x="89" y="117"/>
                  </a:lnTo>
                  <a:lnTo>
                    <a:pt x="92" y="117"/>
                  </a:lnTo>
                  <a:lnTo>
                    <a:pt x="98" y="116"/>
                  </a:lnTo>
                  <a:lnTo>
                    <a:pt x="103" y="114"/>
                  </a:lnTo>
                  <a:lnTo>
                    <a:pt x="110" y="112"/>
                  </a:lnTo>
                  <a:lnTo>
                    <a:pt x="117" y="108"/>
                  </a:lnTo>
                  <a:lnTo>
                    <a:pt x="123" y="104"/>
                  </a:lnTo>
                  <a:lnTo>
                    <a:pt x="128" y="97"/>
                  </a:lnTo>
                  <a:lnTo>
                    <a:pt x="132" y="84"/>
                  </a:lnTo>
                  <a:lnTo>
                    <a:pt x="130" y="77"/>
                  </a:lnTo>
                  <a:lnTo>
                    <a:pt x="126" y="72"/>
                  </a:lnTo>
                  <a:lnTo>
                    <a:pt x="124" y="71"/>
                  </a:lnTo>
                  <a:lnTo>
                    <a:pt x="125" y="68"/>
                  </a:lnTo>
                  <a:lnTo>
                    <a:pt x="126" y="59"/>
                  </a:lnTo>
                  <a:lnTo>
                    <a:pt x="126" y="45"/>
                  </a:lnTo>
                  <a:lnTo>
                    <a:pt x="124" y="27"/>
                  </a:lnTo>
                  <a:lnTo>
                    <a:pt x="122" y="17"/>
                  </a:lnTo>
                  <a:lnTo>
                    <a:pt x="117" y="10"/>
                  </a:lnTo>
                  <a:lnTo>
                    <a:pt x="112" y="5"/>
                  </a:lnTo>
                  <a:lnTo>
                    <a:pt x="104" y="2"/>
                  </a:lnTo>
                  <a:lnTo>
                    <a:pt x="96" y="0"/>
                  </a:lnTo>
                  <a:lnTo>
                    <a:pt x="86" y="0"/>
                  </a:lnTo>
                  <a:lnTo>
                    <a:pt x="74" y="0"/>
                  </a:lnTo>
                  <a:lnTo>
                    <a:pt x="62" y="1"/>
                  </a:lnTo>
                  <a:lnTo>
                    <a:pt x="50" y="3"/>
                  </a:lnTo>
                  <a:lnTo>
                    <a:pt x="42" y="6"/>
                  </a:lnTo>
                  <a:lnTo>
                    <a:pt x="34" y="11"/>
                  </a:lnTo>
                  <a:lnTo>
                    <a:pt x="29" y="15"/>
                  </a:lnTo>
                  <a:lnTo>
                    <a:pt x="25" y="19"/>
                  </a:lnTo>
                  <a:lnTo>
                    <a:pt x="23" y="24"/>
                  </a:lnTo>
                  <a:lnTo>
                    <a:pt x="21" y="26"/>
                  </a:lnTo>
                  <a:lnTo>
                    <a:pt x="21" y="27"/>
                  </a:lnTo>
                  <a:lnTo>
                    <a:pt x="12" y="65"/>
                  </a:lnTo>
                  <a:lnTo>
                    <a:pt x="21" y="85"/>
                  </a:lnTo>
                  <a:lnTo>
                    <a:pt x="20" y="86"/>
                  </a:lnTo>
                  <a:lnTo>
                    <a:pt x="16" y="90"/>
                  </a:lnTo>
                  <a:lnTo>
                    <a:pt x="10" y="95"/>
                  </a:lnTo>
                  <a:lnTo>
                    <a:pt x="6" y="102"/>
                  </a:lnTo>
                  <a:lnTo>
                    <a:pt x="2" y="108"/>
                  </a:lnTo>
                  <a:lnTo>
                    <a:pt x="0" y="114"/>
                  </a:lnTo>
                  <a:lnTo>
                    <a:pt x="3" y="121"/>
                  </a:lnTo>
                  <a:lnTo>
                    <a:pt x="9" y="126"/>
                  </a:lnTo>
                  <a:lnTo>
                    <a:pt x="18" y="131"/>
                  </a:lnTo>
                  <a:lnTo>
                    <a:pt x="25" y="133"/>
                  </a:lnTo>
                  <a:lnTo>
                    <a:pt x="32" y="135"/>
                  </a:lnTo>
                  <a:lnTo>
                    <a:pt x="37" y="137"/>
                  </a:lnTo>
                  <a:lnTo>
                    <a:pt x="40" y="137"/>
                  </a:lnTo>
                  <a:lnTo>
                    <a:pt x="44" y="138"/>
                  </a:lnTo>
                  <a:lnTo>
                    <a:pt x="45" y="138"/>
                  </a:lnTo>
                  <a:lnTo>
                    <a:pt x="46" y="138"/>
                  </a:lnTo>
                  <a:lnTo>
                    <a:pt x="88" y="117"/>
                  </a:lnTo>
                  <a:close/>
                </a:path>
              </a:pathLst>
            </a:custGeom>
            <a:solidFill>
              <a:srgbClr val="000000"/>
            </a:solidFill>
            <a:ln w="9525">
              <a:noFill/>
              <a:round/>
              <a:headEnd/>
              <a:tailEnd/>
            </a:ln>
          </p:spPr>
          <p:txBody>
            <a:bodyPr/>
            <a:lstStyle/>
            <a:p>
              <a:endParaRPr lang="en-US"/>
            </a:p>
          </p:txBody>
        </p:sp>
        <p:sp>
          <p:nvSpPr>
            <p:cNvPr id="31791" name="Freeform 139"/>
            <p:cNvSpPr>
              <a:spLocks/>
            </p:cNvSpPr>
            <p:nvPr/>
          </p:nvSpPr>
          <p:spPr bwMode="auto">
            <a:xfrm>
              <a:off x="3747" y="2034"/>
              <a:ext cx="46" cy="116"/>
            </a:xfrm>
            <a:custGeom>
              <a:avLst/>
              <a:gdLst>
                <a:gd name="T0" fmla="*/ 103 w 38"/>
                <a:gd name="T1" fmla="*/ 1116 h 96"/>
                <a:gd name="T2" fmla="*/ 109 w 38"/>
                <a:gd name="T3" fmla="*/ 1073 h 96"/>
                <a:gd name="T4" fmla="*/ 132 w 38"/>
                <a:gd name="T5" fmla="*/ 917 h 96"/>
                <a:gd name="T6" fmla="*/ 132 w 38"/>
                <a:gd name="T7" fmla="*/ 696 h 96"/>
                <a:gd name="T8" fmla="*/ 103 w 38"/>
                <a:gd name="T9" fmla="*/ 468 h 96"/>
                <a:gd name="T10" fmla="*/ 40 w 38"/>
                <a:gd name="T11" fmla="*/ 296 h 96"/>
                <a:gd name="T12" fmla="*/ 1 w 38"/>
                <a:gd name="T13" fmla="*/ 197 h 96"/>
                <a:gd name="T14" fmla="*/ 0 w 38"/>
                <a:gd name="T15" fmla="*/ 155 h 96"/>
                <a:gd name="T16" fmla="*/ 0 w 38"/>
                <a:gd name="T17" fmla="*/ 150 h 96"/>
                <a:gd name="T18" fmla="*/ 243 w 38"/>
                <a:gd name="T19" fmla="*/ 0 h 96"/>
                <a:gd name="T20" fmla="*/ 284 w 38"/>
                <a:gd name="T21" fmla="*/ 40 h 96"/>
                <a:gd name="T22" fmla="*/ 326 w 38"/>
                <a:gd name="T23" fmla="*/ 128 h 96"/>
                <a:gd name="T24" fmla="*/ 356 w 38"/>
                <a:gd name="T25" fmla="*/ 285 h 96"/>
                <a:gd name="T26" fmla="*/ 395 w 38"/>
                <a:gd name="T27" fmla="*/ 468 h 96"/>
                <a:gd name="T28" fmla="*/ 416 w 38"/>
                <a:gd name="T29" fmla="*/ 692 h 96"/>
                <a:gd name="T30" fmla="*/ 431 w 38"/>
                <a:gd name="T31" fmla="*/ 849 h 96"/>
                <a:gd name="T32" fmla="*/ 439 w 38"/>
                <a:gd name="T33" fmla="*/ 959 h 96"/>
                <a:gd name="T34" fmla="*/ 458 w 38"/>
                <a:gd name="T35" fmla="*/ 1010 h 96"/>
                <a:gd name="T36" fmla="*/ 103 w 38"/>
                <a:gd name="T37" fmla="*/ 1116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96"/>
                <a:gd name="T59" fmla="*/ 38 w 38"/>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96">
                  <a:moveTo>
                    <a:pt x="8" y="96"/>
                  </a:moveTo>
                  <a:lnTo>
                    <a:pt x="9" y="91"/>
                  </a:lnTo>
                  <a:lnTo>
                    <a:pt x="11" y="78"/>
                  </a:lnTo>
                  <a:lnTo>
                    <a:pt x="11" y="60"/>
                  </a:lnTo>
                  <a:lnTo>
                    <a:pt x="8" y="40"/>
                  </a:lnTo>
                  <a:lnTo>
                    <a:pt x="3" y="26"/>
                  </a:lnTo>
                  <a:lnTo>
                    <a:pt x="1" y="17"/>
                  </a:lnTo>
                  <a:lnTo>
                    <a:pt x="0" y="13"/>
                  </a:lnTo>
                  <a:lnTo>
                    <a:pt x="0" y="12"/>
                  </a:lnTo>
                  <a:lnTo>
                    <a:pt x="21" y="0"/>
                  </a:lnTo>
                  <a:lnTo>
                    <a:pt x="23" y="3"/>
                  </a:lnTo>
                  <a:lnTo>
                    <a:pt x="27" y="11"/>
                  </a:lnTo>
                  <a:lnTo>
                    <a:pt x="30" y="24"/>
                  </a:lnTo>
                  <a:lnTo>
                    <a:pt x="33" y="40"/>
                  </a:lnTo>
                  <a:lnTo>
                    <a:pt x="34" y="59"/>
                  </a:lnTo>
                  <a:lnTo>
                    <a:pt x="36" y="73"/>
                  </a:lnTo>
                  <a:lnTo>
                    <a:pt x="37" y="82"/>
                  </a:lnTo>
                  <a:lnTo>
                    <a:pt x="38" y="86"/>
                  </a:lnTo>
                  <a:lnTo>
                    <a:pt x="8" y="96"/>
                  </a:lnTo>
                  <a:close/>
                </a:path>
              </a:pathLst>
            </a:custGeom>
            <a:solidFill>
              <a:srgbClr val="000000"/>
            </a:solidFill>
            <a:ln w="9525">
              <a:noFill/>
              <a:round/>
              <a:headEnd/>
              <a:tailEnd/>
            </a:ln>
          </p:spPr>
          <p:txBody>
            <a:bodyPr/>
            <a:lstStyle/>
            <a:p>
              <a:endParaRPr lang="en-US"/>
            </a:p>
          </p:txBody>
        </p:sp>
        <p:sp>
          <p:nvSpPr>
            <p:cNvPr id="31792" name="Freeform 140"/>
            <p:cNvSpPr>
              <a:spLocks/>
            </p:cNvSpPr>
            <p:nvPr/>
          </p:nvSpPr>
          <p:spPr bwMode="auto">
            <a:xfrm>
              <a:off x="3830" y="1721"/>
              <a:ext cx="260" cy="342"/>
            </a:xfrm>
            <a:custGeom>
              <a:avLst/>
              <a:gdLst>
                <a:gd name="T0" fmla="*/ 1311 w 216"/>
                <a:gd name="T1" fmla="*/ 2962 h 285"/>
                <a:gd name="T2" fmla="*/ 1299 w 216"/>
                <a:gd name="T3" fmla="*/ 2512 h 285"/>
                <a:gd name="T4" fmla="*/ 1137 w 216"/>
                <a:gd name="T5" fmla="*/ 2227 h 285"/>
                <a:gd name="T6" fmla="*/ 1012 w 216"/>
                <a:gd name="T7" fmla="*/ 2107 h 285"/>
                <a:gd name="T8" fmla="*/ 896 w 216"/>
                <a:gd name="T9" fmla="*/ 2042 h 285"/>
                <a:gd name="T10" fmla="*/ 780 w 216"/>
                <a:gd name="T11" fmla="*/ 2014 h 285"/>
                <a:gd name="T12" fmla="*/ 597 w 216"/>
                <a:gd name="T13" fmla="*/ 1970 h 285"/>
                <a:gd name="T14" fmla="*/ 413 w 216"/>
                <a:gd name="T15" fmla="*/ 1978 h 285"/>
                <a:gd name="T16" fmla="*/ 258 w 216"/>
                <a:gd name="T17" fmla="*/ 1958 h 285"/>
                <a:gd name="T18" fmla="*/ 128 w 216"/>
                <a:gd name="T19" fmla="*/ 1866 h 285"/>
                <a:gd name="T20" fmla="*/ 35 w 216"/>
                <a:gd name="T21" fmla="*/ 1607 h 285"/>
                <a:gd name="T22" fmla="*/ 1 w 216"/>
                <a:gd name="T23" fmla="*/ 1391 h 285"/>
                <a:gd name="T24" fmla="*/ 128 w 216"/>
                <a:gd name="T25" fmla="*/ 1009 h 285"/>
                <a:gd name="T26" fmla="*/ 51 w 216"/>
                <a:gd name="T27" fmla="*/ 770 h 285"/>
                <a:gd name="T28" fmla="*/ 148 w 216"/>
                <a:gd name="T29" fmla="*/ 446 h 285"/>
                <a:gd name="T30" fmla="*/ 223 w 216"/>
                <a:gd name="T31" fmla="*/ 228 h 285"/>
                <a:gd name="T32" fmla="*/ 333 w 216"/>
                <a:gd name="T33" fmla="*/ 86 h 285"/>
                <a:gd name="T34" fmla="*/ 504 w 216"/>
                <a:gd name="T35" fmla="*/ 1 h 285"/>
                <a:gd name="T36" fmla="*/ 805 w 216"/>
                <a:gd name="T37" fmla="*/ 1 h 285"/>
                <a:gd name="T38" fmla="*/ 1030 w 216"/>
                <a:gd name="T39" fmla="*/ 72 h 285"/>
                <a:gd name="T40" fmla="*/ 1193 w 216"/>
                <a:gd name="T41" fmla="*/ 175 h 285"/>
                <a:gd name="T42" fmla="*/ 1278 w 216"/>
                <a:gd name="T43" fmla="*/ 228 h 285"/>
                <a:gd name="T44" fmla="*/ 1311 w 216"/>
                <a:gd name="T45" fmla="*/ 252 h 285"/>
                <a:gd name="T46" fmla="*/ 1378 w 216"/>
                <a:gd name="T47" fmla="*/ 222 h 285"/>
                <a:gd name="T48" fmla="*/ 1538 w 216"/>
                <a:gd name="T49" fmla="*/ 215 h 285"/>
                <a:gd name="T50" fmla="*/ 1729 w 216"/>
                <a:gd name="T51" fmla="*/ 252 h 285"/>
                <a:gd name="T52" fmla="*/ 1961 w 216"/>
                <a:gd name="T53" fmla="*/ 362 h 285"/>
                <a:gd name="T54" fmla="*/ 2163 w 216"/>
                <a:gd name="T55" fmla="*/ 434 h 285"/>
                <a:gd name="T56" fmla="*/ 2311 w 216"/>
                <a:gd name="T57" fmla="*/ 521 h 285"/>
                <a:gd name="T58" fmla="*/ 2389 w 216"/>
                <a:gd name="T59" fmla="*/ 701 h 285"/>
                <a:gd name="T60" fmla="*/ 2371 w 216"/>
                <a:gd name="T61" fmla="*/ 1109 h 285"/>
                <a:gd name="T62" fmla="*/ 2297 w 216"/>
                <a:gd name="T63" fmla="*/ 1382 h 285"/>
                <a:gd name="T64" fmla="*/ 2297 w 216"/>
                <a:gd name="T65" fmla="*/ 1445 h 285"/>
                <a:gd name="T66" fmla="*/ 2317 w 216"/>
                <a:gd name="T67" fmla="*/ 1658 h 285"/>
                <a:gd name="T68" fmla="*/ 2034 w 216"/>
                <a:gd name="T69" fmla="*/ 1930 h 285"/>
                <a:gd name="T70" fmla="*/ 1848 w 216"/>
                <a:gd name="T71" fmla="*/ 1978 h 285"/>
                <a:gd name="T72" fmla="*/ 1659 w 216"/>
                <a:gd name="T73" fmla="*/ 1978 h 285"/>
                <a:gd name="T74" fmla="*/ 1542 w 216"/>
                <a:gd name="T75" fmla="*/ 2045 h 285"/>
                <a:gd name="T76" fmla="*/ 1493 w 216"/>
                <a:gd name="T77" fmla="*/ 2405 h 285"/>
                <a:gd name="T78" fmla="*/ 1493 w 216"/>
                <a:gd name="T79" fmla="*/ 2750 h 285"/>
                <a:gd name="T80" fmla="*/ 1629 w 216"/>
                <a:gd name="T81" fmla="*/ 2996 h 2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6"/>
                <a:gd name="T124" fmla="*/ 0 h 285"/>
                <a:gd name="T125" fmla="*/ 216 w 216"/>
                <a:gd name="T126" fmla="*/ 285 h 2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6" h="285">
                  <a:moveTo>
                    <a:pt x="116" y="285"/>
                  </a:moveTo>
                  <a:lnTo>
                    <a:pt x="117" y="277"/>
                  </a:lnTo>
                  <a:lnTo>
                    <a:pt x="118" y="258"/>
                  </a:lnTo>
                  <a:lnTo>
                    <a:pt x="116" y="235"/>
                  </a:lnTo>
                  <a:lnTo>
                    <a:pt x="109" y="216"/>
                  </a:lnTo>
                  <a:lnTo>
                    <a:pt x="102" y="208"/>
                  </a:lnTo>
                  <a:lnTo>
                    <a:pt x="97" y="203"/>
                  </a:lnTo>
                  <a:lnTo>
                    <a:pt x="91" y="197"/>
                  </a:lnTo>
                  <a:lnTo>
                    <a:pt x="86" y="194"/>
                  </a:lnTo>
                  <a:lnTo>
                    <a:pt x="80" y="191"/>
                  </a:lnTo>
                  <a:lnTo>
                    <a:pt x="75" y="189"/>
                  </a:lnTo>
                  <a:lnTo>
                    <a:pt x="70" y="188"/>
                  </a:lnTo>
                  <a:lnTo>
                    <a:pt x="62" y="185"/>
                  </a:lnTo>
                  <a:lnTo>
                    <a:pt x="53" y="184"/>
                  </a:lnTo>
                  <a:lnTo>
                    <a:pt x="46" y="185"/>
                  </a:lnTo>
                  <a:lnTo>
                    <a:pt x="37" y="185"/>
                  </a:lnTo>
                  <a:lnTo>
                    <a:pt x="30" y="185"/>
                  </a:lnTo>
                  <a:lnTo>
                    <a:pt x="23" y="183"/>
                  </a:lnTo>
                  <a:lnTo>
                    <a:pt x="17" y="180"/>
                  </a:lnTo>
                  <a:lnTo>
                    <a:pt x="12" y="175"/>
                  </a:lnTo>
                  <a:lnTo>
                    <a:pt x="9" y="166"/>
                  </a:lnTo>
                  <a:lnTo>
                    <a:pt x="3" y="150"/>
                  </a:lnTo>
                  <a:lnTo>
                    <a:pt x="0" y="140"/>
                  </a:lnTo>
                  <a:lnTo>
                    <a:pt x="1" y="130"/>
                  </a:lnTo>
                  <a:lnTo>
                    <a:pt x="9" y="112"/>
                  </a:lnTo>
                  <a:lnTo>
                    <a:pt x="12" y="94"/>
                  </a:lnTo>
                  <a:lnTo>
                    <a:pt x="8" y="83"/>
                  </a:lnTo>
                  <a:lnTo>
                    <a:pt x="5" y="72"/>
                  </a:lnTo>
                  <a:lnTo>
                    <a:pt x="9" y="53"/>
                  </a:lnTo>
                  <a:lnTo>
                    <a:pt x="13" y="42"/>
                  </a:lnTo>
                  <a:lnTo>
                    <a:pt x="17" y="31"/>
                  </a:lnTo>
                  <a:lnTo>
                    <a:pt x="20" y="22"/>
                  </a:lnTo>
                  <a:lnTo>
                    <a:pt x="24" y="15"/>
                  </a:lnTo>
                  <a:lnTo>
                    <a:pt x="30" y="8"/>
                  </a:lnTo>
                  <a:lnTo>
                    <a:pt x="37" y="4"/>
                  </a:lnTo>
                  <a:lnTo>
                    <a:pt x="46" y="1"/>
                  </a:lnTo>
                  <a:lnTo>
                    <a:pt x="59" y="0"/>
                  </a:lnTo>
                  <a:lnTo>
                    <a:pt x="72" y="1"/>
                  </a:lnTo>
                  <a:lnTo>
                    <a:pt x="83" y="3"/>
                  </a:lnTo>
                  <a:lnTo>
                    <a:pt x="92" y="7"/>
                  </a:lnTo>
                  <a:lnTo>
                    <a:pt x="101" y="11"/>
                  </a:lnTo>
                  <a:lnTo>
                    <a:pt x="107" y="16"/>
                  </a:lnTo>
                  <a:lnTo>
                    <a:pt x="112" y="20"/>
                  </a:lnTo>
                  <a:lnTo>
                    <a:pt x="115" y="22"/>
                  </a:lnTo>
                  <a:lnTo>
                    <a:pt x="116" y="23"/>
                  </a:lnTo>
                  <a:lnTo>
                    <a:pt x="117" y="23"/>
                  </a:lnTo>
                  <a:lnTo>
                    <a:pt x="119" y="22"/>
                  </a:lnTo>
                  <a:lnTo>
                    <a:pt x="124" y="21"/>
                  </a:lnTo>
                  <a:lnTo>
                    <a:pt x="130" y="20"/>
                  </a:lnTo>
                  <a:lnTo>
                    <a:pt x="138" y="20"/>
                  </a:lnTo>
                  <a:lnTo>
                    <a:pt x="145" y="21"/>
                  </a:lnTo>
                  <a:lnTo>
                    <a:pt x="155" y="23"/>
                  </a:lnTo>
                  <a:lnTo>
                    <a:pt x="166" y="29"/>
                  </a:lnTo>
                  <a:lnTo>
                    <a:pt x="176" y="34"/>
                  </a:lnTo>
                  <a:lnTo>
                    <a:pt x="185" y="37"/>
                  </a:lnTo>
                  <a:lnTo>
                    <a:pt x="194" y="41"/>
                  </a:lnTo>
                  <a:lnTo>
                    <a:pt x="202" y="44"/>
                  </a:lnTo>
                  <a:lnTo>
                    <a:pt x="207" y="49"/>
                  </a:lnTo>
                  <a:lnTo>
                    <a:pt x="211" y="56"/>
                  </a:lnTo>
                  <a:lnTo>
                    <a:pt x="214" y="65"/>
                  </a:lnTo>
                  <a:lnTo>
                    <a:pt x="216" y="78"/>
                  </a:lnTo>
                  <a:lnTo>
                    <a:pt x="213" y="103"/>
                  </a:lnTo>
                  <a:lnTo>
                    <a:pt x="210" y="121"/>
                  </a:lnTo>
                  <a:lnTo>
                    <a:pt x="206" y="129"/>
                  </a:lnTo>
                  <a:lnTo>
                    <a:pt x="204" y="133"/>
                  </a:lnTo>
                  <a:lnTo>
                    <a:pt x="206" y="135"/>
                  </a:lnTo>
                  <a:lnTo>
                    <a:pt x="210" y="142"/>
                  </a:lnTo>
                  <a:lnTo>
                    <a:pt x="208" y="155"/>
                  </a:lnTo>
                  <a:lnTo>
                    <a:pt x="194" y="174"/>
                  </a:lnTo>
                  <a:lnTo>
                    <a:pt x="183" y="181"/>
                  </a:lnTo>
                  <a:lnTo>
                    <a:pt x="173" y="185"/>
                  </a:lnTo>
                  <a:lnTo>
                    <a:pt x="165" y="185"/>
                  </a:lnTo>
                  <a:lnTo>
                    <a:pt x="156" y="185"/>
                  </a:lnTo>
                  <a:lnTo>
                    <a:pt x="149" y="185"/>
                  </a:lnTo>
                  <a:lnTo>
                    <a:pt x="143" y="188"/>
                  </a:lnTo>
                  <a:lnTo>
                    <a:pt x="139" y="192"/>
                  </a:lnTo>
                  <a:lnTo>
                    <a:pt x="137" y="202"/>
                  </a:lnTo>
                  <a:lnTo>
                    <a:pt x="134" y="225"/>
                  </a:lnTo>
                  <a:lnTo>
                    <a:pt x="133" y="244"/>
                  </a:lnTo>
                  <a:lnTo>
                    <a:pt x="134" y="257"/>
                  </a:lnTo>
                  <a:lnTo>
                    <a:pt x="137" y="265"/>
                  </a:lnTo>
                  <a:lnTo>
                    <a:pt x="146" y="280"/>
                  </a:lnTo>
                  <a:lnTo>
                    <a:pt x="116" y="285"/>
                  </a:lnTo>
                  <a:close/>
                </a:path>
              </a:pathLst>
            </a:custGeom>
            <a:solidFill>
              <a:srgbClr val="000000"/>
            </a:solidFill>
            <a:ln w="9525">
              <a:noFill/>
              <a:round/>
              <a:headEnd/>
              <a:tailEnd/>
            </a:ln>
          </p:spPr>
          <p:txBody>
            <a:bodyPr/>
            <a:lstStyle/>
            <a:p>
              <a:endParaRPr lang="en-US"/>
            </a:p>
          </p:txBody>
        </p:sp>
        <p:sp>
          <p:nvSpPr>
            <p:cNvPr id="31793" name="Freeform 141"/>
            <p:cNvSpPr>
              <a:spLocks/>
            </p:cNvSpPr>
            <p:nvPr/>
          </p:nvSpPr>
          <p:spPr bwMode="auto">
            <a:xfrm>
              <a:off x="4688" y="1371"/>
              <a:ext cx="398" cy="395"/>
            </a:xfrm>
            <a:custGeom>
              <a:avLst/>
              <a:gdLst>
                <a:gd name="T0" fmla="*/ 1942 w 331"/>
                <a:gd name="T1" fmla="*/ 0 h 328"/>
                <a:gd name="T2" fmla="*/ 1402 w 331"/>
                <a:gd name="T3" fmla="*/ 594 h 328"/>
                <a:gd name="T4" fmla="*/ 309 w 331"/>
                <a:gd name="T5" fmla="*/ 282 h 328"/>
                <a:gd name="T6" fmla="*/ 720 w 331"/>
                <a:gd name="T7" fmla="*/ 1191 h 328"/>
                <a:gd name="T8" fmla="*/ 0 w 331"/>
                <a:gd name="T9" fmla="*/ 1669 h 328"/>
                <a:gd name="T10" fmla="*/ 688 w 331"/>
                <a:gd name="T11" fmla="*/ 1777 h 328"/>
                <a:gd name="T12" fmla="*/ 595 w 331"/>
                <a:gd name="T13" fmla="*/ 2388 h 328"/>
                <a:gd name="T14" fmla="*/ 1088 w 331"/>
                <a:gd name="T15" fmla="*/ 2319 h 328"/>
                <a:gd name="T16" fmla="*/ 556 w 331"/>
                <a:gd name="T17" fmla="*/ 3254 h 328"/>
                <a:gd name="T18" fmla="*/ 1188 w 331"/>
                <a:gd name="T19" fmla="*/ 2789 h 328"/>
                <a:gd name="T20" fmla="*/ 1188 w 331"/>
                <a:gd name="T21" fmla="*/ 3254 h 328"/>
                <a:gd name="T22" fmla="*/ 1686 w 331"/>
                <a:gd name="T23" fmla="*/ 2966 h 328"/>
                <a:gd name="T24" fmla="*/ 2101 w 331"/>
                <a:gd name="T25" fmla="*/ 3675 h 328"/>
                <a:gd name="T26" fmla="*/ 2519 w 331"/>
                <a:gd name="T27" fmla="*/ 3072 h 328"/>
                <a:gd name="T28" fmla="*/ 2871 w 331"/>
                <a:gd name="T29" fmla="*/ 3201 h 328"/>
                <a:gd name="T30" fmla="*/ 2662 w 331"/>
                <a:gd name="T31" fmla="*/ 2388 h 328"/>
                <a:gd name="T32" fmla="*/ 3535 w 331"/>
                <a:gd name="T33" fmla="*/ 2565 h 328"/>
                <a:gd name="T34" fmla="*/ 3266 w 331"/>
                <a:gd name="T35" fmla="*/ 1967 h 328"/>
                <a:gd name="T36" fmla="*/ 3590 w 331"/>
                <a:gd name="T37" fmla="*/ 1669 h 328"/>
                <a:gd name="T38" fmla="*/ 3194 w 331"/>
                <a:gd name="T39" fmla="*/ 1540 h 328"/>
                <a:gd name="T40" fmla="*/ 3642 w 331"/>
                <a:gd name="T41" fmla="*/ 1087 h 328"/>
                <a:gd name="T42" fmla="*/ 2822 w 331"/>
                <a:gd name="T43" fmla="*/ 1151 h 328"/>
                <a:gd name="T44" fmla="*/ 3101 w 331"/>
                <a:gd name="T45" fmla="*/ 383 h 328"/>
                <a:gd name="T46" fmla="*/ 2445 w 331"/>
                <a:gd name="T47" fmla="*/ 605 h 328"/>
                <a:gd name="T48" fmla="*/ 2491 w 331"/>
                <a:gd name="T49" fmla="*/ 42 h 328"/>
                <a:gd name="T50" fmla="*/ 2152 w 331"/>
                <a:gd name="T51" fmla="*/ 605 h 328"/>
                <a:gd name="T52" fmla="*/ 1942 w 331"/>
                <a:gd name="T53" fmla="*/ 0 h 3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1"/>
                <a:gd name="T82" fmla="*/ 0 h 328"/>
                <a:gd name="T83" fmla="*/ 331 w 331"/>
                <a:gd name="T84" fmla="*/ 328 h 3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1" h="328">
                  <a:moveTo>
                    <a:pt x="177" y="0"/>
                  </a:moveTo>
                  <a:lnTo>
                    <a:pt x="128" y="52"/>
                  </a:lnTo>
                  <a:lnTo>
                    <a:pt x="28" y="25"/>
                  </a:lnTo>
                  <a:lnTo>
                    <a:pt x="66" y="106"/>
                  </a:lnTo>
                  <a:lnTo>
                    <a:pt x="0" y="149"/>
                  </a:lnTo>
                  <a:lnTo>
                    <a:pt x="63" y="159"/>
                  </a:lnTo>
                  <a:lnTo>
                    <a:pt x="54" y="213"/>
                  </a:lnTo>
                  <a:lnTo>
                    <a:pt x="99" y="208"/>
                  </a:lnTo>
                  <a:lnTo>
                    <a:pt x="50" y="291"/>
                  </a:lnTo>
                  <a:lnTo>
                    <a:pt x="108" y="248"/>
                  </a:lnTo>
                  <a:lnTo>
                    <a:pt x="108" y="291"/>
                  </a:lnTo>
                  <a:lnTo>
                    <a:pt x="154" y="265"/>
                  </a:lnTo>
                  <a:lnTo>
                    <a:pt x="191" y="328"/>
                  </a:lnTo>
                  <a:lnTo>
                    <a:pt x="229" y="274"/>
                  </a:lnTo>
                  <a:lnTo>
                    <a:pt x="261" y="286"/>
                  </a:lnTo>
                  <a:lnTo>
                    <a:pt x="243" y="213"/>
                  </a:lnTo>
                  <a:lnTo>
                    <a:pt x="322" y="229"/>
                  </a:lnTo>
                  <a:lnTo>
                    <a:pt x="298" y="175"/>
                  </a:lnTo>
                  <a:lnTo>
                    <a:pt x="327" y="149"/>
                  </a:lnTo>
                  <a:lnTo>
                    <a:pt x="291" y="137"/>
                  </a:lnTo>
                  <a:lnTo>
                    <a:pt x="331" y="96"/>
                  </a:lnTo>
                  <a:lnTo>
                    <a:pt x="257" y="103"/>
                  </a:lnTo>
                  <a:lnTo>
                    <a:pt x="282" y="34"/>
                  </a:lnTo>
                  <a:lnTo>
                    <a:pt x="223" y="54"/>
                  </a:lnTo>
                  <a:lnTo>
                    <a:pt x="227" y="4"/>
                  </a:lnTo>
                  <a:lnTo>
                    <a:pt x="196" y="54"/>
                  </a:lnTo>
                  <a:lnTo>
                    <a:pt x="177" y="0"/>
                  </a:lnTo>
                  <a:close/>
                </a:path>
              </a:pathLst>
            </a:custGeom>
            <a:solidFill>
              <a:srgbClr val="000000"/>
            </a:solidFill>
            <a:ln w="9525">
              <a:noFill/>
              <a:round/>
              <a:headEnd/>
              <a:tailEnd/>
            </a:ln>
          </p:spPr>
          <p:txBody>
            <a:bodyPr/>
            <a:lstStyle/>
            <a:p>
              <a:endParaRPr lang="en-US"/>
            </a:p>
          </p:txBody>
        </p:sp>
        <p:sp>
          <p:nvSpPr>
            <p:cNvPr id="31794" name="Freeform 142"/>
            <p:cNvSpPr>
              <a:spLocks/>
            </p:cNvSpPr>
            <p:nvPr/>
          </p:nvSpPr>
          <p:spPr bwMode="auto">
            <a:xfrm>
              <a:off x="4747" y="1428"/>
              <a:ext cx="282" cy="281"/>
            </a:xfrm>
            <a:custGeom>
              <a:avLst/>
              <a:gdLst>
                <a:gd name="T0" fmla="*/ 1428 w 234"/>
                <a:gd name="T1" fmla="*/ 0 h 234"/>
                <a:gd name="T2" fmla="*/ 997 w 234"/>
                <a:gd name="T3" fmla="*/ 587 h 234"/>
                <a:gd name="T4" fmla="*/ 219 w 234"/>
                <a:gd name="T5" fmla="*/ 213 h 234"/>
                <a:gd name="T6" fmla="*/ 689 w 234"/>
                <a:gd name="T7" fmla="*/ 809 h 234"/>
                <a:gd name="T8" fmla="*/ 0 w 234"/>
                <a:gd name="T9" fmla="*/ 1147 h 234"/>
                <a:gd name="T10" fmla="*/ 494 w 234"/>
                <a:gd name="T11" fmla="*/ 1221 h 234"/>
                <a:gd name="T12" fmla="*/ 418 w 234"/>
                <a:gd name="T13" fmla="*/ 1649 h 234"/>
                <a:gd name="T14" fmla="*/ 997 w 234"/>
                <a:gd name="T15" fmla="*/ 1448 h 234"/>
                <a:gd name="T16" fmla="*/ 374 w 234"/>
                <a:gd name="T17" fmla="*/ 2242 h 234"/>
                <a:gd name="T18" fmla="*/ 864 w 234"/>
                <a:gd name="T19" fmla="*/ 1930 h 234"/>
                <a:gd name="T20" fmla="*/ 864 w 234"/>
                <a:gd name="T21" fmla="*/ 2242 h 234"/>
                <a:gd name="T22" fmla="*/ 1365 w 234"/>
                <a:gd name="T23" fmla="*/ 1716 h 234"/>
                <a:gd name="T24" fmla="*/ 1522 w 234"/>
                <a:gd name="T25" fmla="*/ 2525 h 234"/>
                <a:gd name="T26" fmla="*/ 1861 w 234"/>
                <a:gd name="T27" fmla="*/ 1938 h 234"/>
                <a:gd name="T28" fmla="*/ 2104 w 234"/>
                <a:gd name="T29" fmla="*/ 2201 h 234"/>
                <a:gd name="T30" fmla="*/ 2135 w 234"/>
                <a:gd name="T31" fmla="*/ 1681 h 234"/>
                <a:gd name="T32" fmla="*/ 2608 w 234"/>
                <a:gd name="T33" fmla="*/ 1778 h 234"/>
                <a:gd name="T34" fmla="*/ 2251 w 234"/>
                <a:gd name="T35" fmla="*/ 1343 h 234"/>
                <a:gd name="T36" fmla="*/ 2622 w 234"/>
                <a:gd name="T37" fmla="*/ 1147 h 234"/>
                <a:gd name="T38" fmla="*/ 2327 w 234"/>
                <a:gd name="T39" fmla="*/ 1077 h 234"/>
                <a:gd name="T40" fmla="*/ 2646 w 234"/>
                <a:gd name="T41" fmla="*/ 735 h 234"/>
                <a:gd name="T42" fmla="*/ 2056 w 234"/>
                <a:gd name="T43" fmla="*/ 809 h 234"/>
                <a:gd name="T44" fmla="*/ 2251 w 234"/>
                <a:gd name="T45" fmla="*/ 258 h 234"/>
                <a:gd name="T46" fmla="*/ 1798 w 234"/>
                <a:gd name="T47" fmla="*/ 412 h 234"/>
                <a:gd name="T48" fmla="*/ 1822 w 234"/>
                <a:gd name="T49" fmla="*/ 50 h 234"/>
                <a:gd name="T50" fmla="*/ 1552 w 234"/>
                <a:gd name="T51" fmla="*/ 412 h 234"/>
                <a:gd name="T52" fmla="*/ 1428 w 234"/>
                <a:gd name="T53" fmla="*/ 0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234"/>
                <a:gd name="T83" fmla="*/ 234 w 234"/>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234">
                  <a:moveTo>
                    <a:pt x="126" y="0"/>
                  </a:moveTo>
                  <a:lnTo>
                    <a:pt x="88" y="54"/>
                  </a:lnTo>
                  <a:lnTo>
                    <a:pt x="19" y="19"/>
                  </a:lnTo>
                  <a:lnTo>
                    <a:pt x="61" y="75"/>
                  </a:lnTo>
                  <a:lnTo>
                    <a:pt x="0" y="106"/>
                  </a:lnTo>
                  <a:lnTo>
                    <a:pt x="43" y="113"/>
                  </a:lnTo>
                  <a:lnTo>
                    <a:pt x="37" y="152"/>
                  </a:lnTo>
                  <a:lnTo>
                    <a:pt x="88" y="134"/>
                  </a:lnTo>
                  <a:lnTo>
                    <a:pt x="33" y="208"/>
                  </a:lnTo>
                  <a:lnTo>
                    <a:pt x="76" y="178"/>
                  </a:lnTo>
                  <a:lnTo>
                    <a:pt x="76" y="208"/>
                  </a:lnTo>
                  <a:lnTo>
                    <a:pt x="121" y="159"/>
                  </a:lnTo>
                  <a:lnTo>
                    <a:pt x="135" y="234"/>
                  </a:lnTo>
                  <a:lnTo>
                    <a:pt x="164" y="180"/>
                  </a:lnTo>
                  <a:lnTo>
                    <a:pt x="186" y="204"/>
                  </a:lnTo>
                  <a:lnTo>
                    <a:pt x="188" y="156"/>
                  </a:lnTo>
                  <a:lnTo>
                    <a:pt x="230" y="164"/>
                  </a:lnTo>
                  <a:lnTo>
                    <a:pt x="199" y="124"/>
                  </a:lnTo>
                  <a:lnTo>
                    <a:pt x="232" y="106"/>
                  </a:lnTo>
                  <a:lnTo>
                    <a:pt x="206" y="99"/>
                  </a:lnTo>
                  <a:lnTo>
                    <a:pt x="234" y="68"/>
                  </a:lnTo>
                  <a:lnTo>
                    <a:pt x="182" y="75"/>
                  </a:lnTo>
                  <a:lnTo>
                    <a:pt x="199" y="24"/>
                  </a:lnTo>
                  <a:lnTo>
                    <a:pt x="159" y="38"/>
                  </a:lnTo>
                  <a:lnTo>
                    <a:pt x="161" y="5"/>
                  </a:lnTo>
                  <a:lnTo>
                    <a:pt x="138" y="38"/>
                  </a:lnTo>
                  <a:lnTo>
                    <a:pt x="126" y="0"/>
                  </a:lnTo>
                  <a:close/>
                </a:path>
              </a:pathLst>
            </a:custGeom>
            <a:solidFill>
              <a:srgbClr val="F7F2A3"/>
            </a:solidFill>
            <a:ln w="9525">
              <a:noFill/>
              <a:round/>
              <a:headEnd/>
              <a:tailEnd/>
            </a:ln>
          </p:spPr>
          <p:txBody>
            <a:bodyPr/>
            <a:lstStyle/>
            <a:p>
              <a:endParaRPr lang="en-US"/>
            </a:p>
          </p:txBody>
        </p:sp>
        <p:sp>
          <p:nvSpPr>
            <p:cNvPr id="31795" name="Freeform 143"/>
            <p:cNvSpPr>
              <a:spLocks/>
            </p:cNvSpPr>
            <p:nvPr/>
          </p:nvSpPr>
          <p:spPr bwMode="auto">
            <a:xfrm>
              <a:off x="4849" y="1493"/>
              <a:ext cx="117" cy="111"/>
            </a:xfrm>
            <a:custGeom>
              <a:avLst/>
              <a:gdLst>
                <a:gd name="T0" fmla="*/ 544 w 97"/>
                <a:gd name="T1" fmla="*/ 1059 h 92"/>
                <a:gd name="T2" fmla="*/ 655 w 97"/>
                <a:gd name="T3" fmla="*/ 1045 h 92"/>
                <a:gd name="T4" fmla="*/ 764 w 97"/>
                <a:gd name="T5" fmla="*/ 1020 h 92"/>
                <a:gd name="T6" fmla="*/ 870 w 97"/>
                <a:gd name="T7" fmla="*/ 977 h 92"/>
                <a:gd name="T8" fmla="*/ 953 w 97"/>
                <a:gd name="T9" fmla="*/ 889 h 92"/>
                <a:gd name="T10" fmla="*/ 1016 w 97"/>
                <a:gd name="T11" fmla="*/ 831 h 92"/>
                <a:gd name="T12" fmla="*/ 1065 w 97"/>
                <a:gd name="T13" fmla="*/ 732 h 92"/>
                <a:gd name="T14" fmla="*/ 1101 w 97"/>
                <a:gd name="T15" fmla="*/ 632 h 92"/>
                <a:gd name="T16" fmla="*/ 1106 w 97"/>
                <a:gd name="T17" fmla="*/ 536 h 92"/>
                <a:gd name="T18" fmla="*/ 1101 w 97"/>
                <a:gd name="T19" fmla="*/ 419 h 92"/>
                <a:gd name="T20" fmla="*/ 1065 w 97"/>
                <a:gd name="T21" fmla="*/ 320 h 92"/>
                <a:gd name="T22" fmla="*/ 1016 w 97"/>
                <a:gd name="T23" fmla="*/ 235 h 92"/>
                <a:gd name="T24" fmla="*/ 953 w 97"/>
                <a:gd name="T25" fmla="*/ 151 h 92"/>
                <a:gd name="T26" fmla="*/ 870 w 97"/>
                <a:gd name="T27" fmla="*/ 92 h 92"/>
                <a:gd name="T28" fmla="*/ 764 w 97"/>
                <a:gd name="T29" fmla="*/ 43 h 92"/>
                <a:gd name="T30" fmla="*/ 655 w 97"/>
                <a:gd name="T31" fmla="*/ 1 h 92"/>
                <a:gd name="T32" fmla="*/ 544 w 97"/>
                <a:gd name="T33" fmla="*/ 0 h 92"/>
                <a:gd name="T34" fmla="*/ 432 w 97"/>
                <a:gd name="T35" fmla="*/ 1 h 92"/>
                <a:gd name="T36" fmla="*/ 334 w 97"/>
                <a:gd name="T37" fmla="*/ 43 h 92"/>
                <a:gd name="T38" fmla="*/ 257 w 97"/>
                <a:gd name="T39" fmla="*/ 92 h 92"/>
                <a:gd name="T40" fmla="*/ 162 w 97"/>
                <a:gd name="T41" fmla="*/ 151 h 92"/>
                <a:gd name="T42" fmla="*/ 104 w 97"/>
                <a:gd name="T43" fmla="*/ 235 h 92"/>
                <a:gd name="T44" fmla="*/ 43 w 97"/>
                <a:gd name="T45" fmla="*/ 320 h 92"/>
                <a:gd name="T46" fmla="*/ 1 w 97"/>
                <a:gd name="T47" fmla="*/ 419 h 92"/>
                <a:gd name="T48" fmla="*/ 0 w 97"/>
                <a:gd name="T49" fmla="*/ 536 h 92"/>
                <a:gd name="T50" fmla="*/ 1 w 97"/>
                <a:gd name="T51" fmla="*/ 632 h 92"/>
                <a:gd name="T52" fmla="*/ 43 w 97"/>
                <a:gd name="T53" fmla="*/ 732 h 92"/>
                <a:gd name="T54" fmla="*/ 104 w 97"/>
                <a:gd name="T55" fmla="*/ 831 h 92"/>
                <a:gd name="T56" fmla="*/ 162 w 97"/>
                <a:gd name="T57" fmla="*/ 889 h 92"/>
                <a:gd name="T58" fmla="*/ 257 w 97"/>
                <a:gd name="T59" fmla="*/ 977 h 92"/>
                <a:gd name="T60" fmla="*/ 334 w 97"/>
                <a:gd name="T61" fmla="*/ 1020 h 92"/>
                <a:gd name="T62" fmla="*/ 432 w 97"/>
                <a:gd name="T63" fmla="*/ 1045 h 92"/>
                <a:gd name="T64" fmla="*/ 544 w 97"/>
                <a:gd name="T65" fmla="*/ 1059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2"/>
                <a:gd name="T101" fmla="*/ 97 w 97"/>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2">
                  <a:moveTo>
                    <a:pt x="48" y="92"/>
                  </a:moveTo>
                  <a:lnTo>
                    <a:pt x="57" y="91"/>
                  </a:lnTo>
                  <a:lnTo>
                    <a:pt x="67" y="89"/>
                  </a:lnTo>
                  <a:lnTo>
                    <a:pt x="76" y="85"/>
                  </a:lnTo>
                  <a:lnTo>
                    <a:pt x="83" y="78"/>
                  </a:lnTo>
                  <a:lnTo>
                    <a:pt x="89" y="72"/>
                  </a:lnTo>
                  <a:lnTo>
                    <a:pt x="93" y="64"/>
                  </a:lnTo>
                  <a:lnTo>
                    <a:pt x="96" y="55"/>
                  </a:lnTo>
                  <a:lnTo>
                    <a:pt x="97" y="46"/>
                  </a:lnTo>
                  <a:lnTo>
                    <a:pt x="96" y="37"/>
                  </a:lnTo>
                  <a:lnTo>
                    <a:pt x="93" y="28"/>
                  </a:lnTo>
                  <a:lnTo>
                    <a:pt x="89" y="21"/>
                  </a:lnTo>
                  <a:lnTo>
                    <a:pt x="83" y="13"/>
                  </a:lnTo>
                  <a:lnTo>
                    <a:pt x="76" y="8"/>
                  </a:lnTo>
                  <a:lnTo>
                    <a:pt x="67" y="4"/>
                  </a:lnTo>
                  <a:lnTo>
                    <a:pt x="57" y="1"/>
                  </a:lnTo>
                  <a:lnTo>
                    <a:pt x="48" y="0"/>
                  </a:lnTo>
                  <a:lnTo>
                    <a:pt x="38" y="1"/>
                  </a:lnTo>
                  <a:lnTo>
                    <a:pt x="29" y="4"/>
                  </a:lnTo>
                  <a:lnTo>
                    <a:pt x="22" y="8"/>
                  </a:lnTo>
                  <a:lnTo>
                    <a:pt x="14" y="13"/>
                  </a:lnTo>
                  <a:lnTo>
                    <a:pt x="9" y="21"/>
                  </a:lnTo>
                  <a:lnTo>
                    <a:pt x="4" y="28"/>
                  </a:lnTo>
                  <a:lnTo>
                    <a:pt x="1" y="37"/>
                  </a:lnTo>
                  <a:lnTo>
                    <a:pt x="0" y="46"/>
                  </a:lnTo>
                  <a:lnTo>
                    <a:pt x="1" y="55"/>
                  </a:lnTo>
                  <a:lnTo>
                    <a:pt x="4" y="64"/>
                  </a:lnTo>
                  <a:lnTo>
                    <a:pt x="9" y="72"/>
                  </a:lnTo>
                  <a:lnTo>
                    <a:pt x="14" y="78"/>
                  </a:lnTo>
                  <a:lnTo>
                    <a:pt x="22" y="85"/>
                  </a:lnTo>
                  <a:lnTo>
                    <a:pt x="29" y="89"/>
                  </a:lnTo>
                  <a:lnTo>
                    <a:pt x="38" y="91"/>
                  </a:lnTo>
                  <a:lnTo>
                    <a:pt x="48" y="92"/>
                  </a:lnTo>
                  <a:close/>
                </a:path>
              </a:pathLst>
            </a:custGeom>
            <a:solidFill>
              <a:srgbClr val="000000"/>
            </a:solidFill>
            <a:ln w="9525">
              <a:noFill/>
              <a:round/>
              <a:headEnd/>
              <a:tailEnd/>
            </a:ln>
          </p:spPr>
          <p:txBody>
            <a:bodyPr/>
            <a:lstStyle/>
            <a:p>
              <a:endParaRPr lang="en-US"/>
            </a:p>
          </p:txBody>
        </p:sp>
        <p:sp>
          <p:nvSpPr>
            <p:cNvPr id="31796" name="Freeform 144"/>
            <p:cNvSpPr>
              <a:spLocks/>
            </p:cNvSpPr>
            <p:nvPr/>
          </p:nvSpPr>
          <p:spPr bwMode="auto">
            <a:xfrm>
              <a:off x="3567" y="1647"/>
              <a:ext cx="151" cy="234"/>
            </a:xfrm>
            <a:custGeom>
              <a:avLst/>
              <a:gdLst>
                <a:gd name="T0" fmla="*/ 283 w 125"/>
                <a:gd name="T1" fmla="*/ 2 h 195"/>
                <a:gd name="T2" fmla="*/ 449 w 125"/>
                <a:gd name="T3" fmla="*/ 0 h 195"/>
                <a:gd name="T4" fmla="*/ 681 w 125"/>
                <a:gd name="T5" fmla="*/ 1 h 195"/>
                <a:gd name="T6" fmla="*/ 920 w 125"/>
                <a:gd name="T7" fmla="*/ 103 h 195"/>
                <a:gd name="T8" fmla="*/ 1138 w 125"/>
                <a:gd name="T9" fmla="*/ 408 h 195"/>
                <a:gd name="T10" fmla="*/ 1186 w 125"/>
                <a:gd name="T11" fmla="*/ 624 h 195"/>
                <a:gd name="T12" fmla="*/ 1111 w 125"/>
                <a:gd name="T13" fmla="*/ 746 h 195"/>
                <a:gd name="T14" fmla="*/ 1261 w 125"/>
                <a:gd name="T15" fmla="*/ 770 h 195"/>
                <a:gd name="T16" fmla="*/ 1423 w 125"/>
                <a:gd name="T17" fmla="*/ 1056 h 195"/>
                <a:gd name="T18" fmla="*/ 1451 w 125"/>
                <a:gd name="T19" fmla="*/ 1327 h 195"/>
                <a:gd name="T20" fmla="*/ 1313 w 125"/>
                <a:gd name="T21" fmla="*/ 1489 h 195"/>
                <a:gd name="T22" fmla="*/ 1342 w 125"/>
                <a:gd name="T23" fmla="*/ 1597 h 195"/>
                <a:gd name="T24" fmla="*/ 1241 w 125"/>
                <a:gd name="T25" fmla="*/ 1787 h 195"/>
                <a:gd name="T26" fmla="*/ 1155 w 125"/>
                <a:gd name="T27" fmla="*/ 1884 h 195"/>
                <a:gd name="T28" fmla="*/ 879 w 125"/>
                <a:gd name="T29" fmla="*/ 2003 h 195"/>
                <a:gd name="T30" fmla="*/ 612 w 125"/>
                <a:gd name="T31" fmla="*/ 2042 h 195"/>
                <a:gd name="T32" fmla="*/ 417 w 125"/>
                <a:gd name="T33" fmla="*/ 2065 h 195"/>
                <a:gd name="T34" fmla="*/ 286 w 125"/>
                <a:gd name="T35" fmla="*/ 2086 h 195"/>
                <a:gd name="T36" fmla="*/ 286 w 125"/>
                <a:gd name="T37" fmla="*/ 2045 h 195"/>
                <a:gd name="T38" fmla="*/ 417 w 125"/>
                <a:gd name="T39" fmla="*/ 1942 h 195"/>
                <a:gd name="T40" fmla="*/ 603 w 125"/>
                <a:gd name="T41" fmla="*/ 1831 h 195"/>
                <a:gd name="T42" fmla="*/ 574 w 125"/>
                <a:gd name="T43" fmla="*/ 1787 h 195"/>
                <a:gd name="T44" fmla="*/ 467 w 125"/>
                <a:gd name="T45" fmla="*/ 1771 h 195"/>
                <a:gd name="T46" fmla="*/ 325 w 125"/>
                <a:gd name="T47" fmla="*/ 1744 h 195"/>
                <a:gd name="T48" fmla="*/ 265 w 125"/>
                <a:gd name="T49" fmla="*/ 1704 h 195"/>
                <a:gd name="T50" fmla="*/ 320 w 125"/>
                <a:gd name="T51" fmla="*/ 1658 h 195"/>
                <a:gd name="T52" fmla="*/ 452 w 125"/>
                <a:gd name="T53" fmla="*/ 1570 h 195"/>
                <a:gd name="T54" fmla="*/ 574 w 125"/>
                <a:gd name="T55" fmla="*/ 1520 h 195"/>
                <a:gd name="T56" fmla="*/ 631 w 125"/>
                <a:gd name="T57" fmla="*/ 1489 h 195"/>
                <a:gd name="T58" fmla="*/ 467 w 125"/>
                <a:gd name="T59" fmla="*/ 1434 h 195"/>
                <a:gd name="T60" fmla="*/ 219 w 125"/>
                <a:gd name="T61" fmla="*/ 1382 h 195"/>
                <a:gd name="T62" fmla="*/ 36 w 125"/>
                <a:gd name="T63" fmla="*/ 1339 h 195"/>
                <a:gd name="T64" fmla="*/ 92 w 125"/>
                <a:gd name="T65" fmla="*/ 1327 h 195"/>
                <a:gd name="T66" fmla="*/ 358 w 125"/>
                <a:gd name="T67" fmla="*/ 1272 h 195"/>
                <a:gd name="T68" fmla="*/ 715 w 125"/>
                <a:gd name="T69" fmla="*/ 1195 h 195"/>
                <a:gd name="T70" fmla="*/ 956 w 125"/>
                <a:gd name="T71" fmla="*/ 1159 h 195"/>
                <a:gd name="T72" fmla="*/ 0 w 125"/>
                <a:gd name="T73" fmla="*/ 847 h 195"/>
                <a:gd name="T74" fmla="*/ 499 w 125"/>
                <a:gd name="T75" fmla="*/ 683 h 195"/>
                <a:gd name="T76" fmla="*/ 374 w 125"/>
                <a:gd name="T77" fmla="*/ 674 h 195"/>
                <a:gd name="T78" fmla="*/ 234 w 125"/>
                <a:gd name="T79" fmla="*/ 642 h 195"/>
                <a:gd name="T80" fmla="*/ 196 w 125"/>
                <a:gd name="T81" fmla="*/ 595 h 195"/>
                <a:gd name="T82" fmla="*/ 417 w 125"/>
                <a:gd name="T83" fmla="*/ 496 h 195"/>
                <a:gd name="T84" fmla="*/ 570 w 125"/>
                <a:gd name="T85" fmla="*/ 433 h 195"/>
                <a:gd name="T86" fmla="*/ 570 w 125"/>
                <a:gd name="T87" fmla="*/ 413 h 195"/>
                <a:gd name="T88" fmla="*/ 452 w 125"/>
                <a:gd name="T89" fmla="*/ 408 h 195"/>
                <a:gd name="T90" fmla="*/ 342 w 125"/>
                <a:gd name="T91" fmla="*/ 372 h 195"/>
                <a:gd name="T92" fmla="*/ 286 w 125"/>
                <a:gd name="T93" fmla="*/ 319 h 195"/>
                <a:gd name="T94" fmla="*/ 432 w 125"/>
                <a:gd name="T95" fmla="*/ 266 h 195"/>
                <a:gd name="T96" fmla="*/ 499 w 125"/>
                <a:gd name="T97" fmla="*/ 228 h 195"/>
                <a:gd name="T98" fmla="*/ 452 w 125"/>
                <a:gd name="T99" fmla="*/ 190 h 195"/>
                <a:gd name="T100" fmla="*/ 286 w 125"/>
                <a:gd name="T101" fmla="*/ 50 h 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
                <a:gd name="T154" fmla="*/ 0 h 195"/>
                <a:gd name="T155" fmla="*/ 125 w 125"/>
                <a:gd name="T156" fmla="*/ 195 h 1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 h="195">
                  <a:moveTo>
                    <a:pt x="22" y="2"/>
                  </a:moveTo>
                  <a:lnTo>
                    <a:pt x="24" y="2"/>
                  </a:lnTo>
                  <a:lnTo>
                    <a:pt x="30" y="1"/>
                  </a:lnTo>
                  <a:lnTo>
                    <a:pt x="38" y="0"/>
                  </a:lnTo>
                  <a:lnTo>
                    <a:pt x="49" y="0"/>
                  </a:lnTo>
                  <a:lnTo>
                    <a:pt x="58" y="1"/>
                  </a:lnTo>
                  <a:lnTo>
                    <a:pt x="69" y="4"/>
                  </a:lnTo>
                  <a:lnTo>
                    <a:pt x="79" y="10"/>
                  </a:lnTo>
                  <a:lnTo>
                    <a:pt x="88" y="19"/>
                  </a:lnTo>
                  <a:lnTo>
                    <a:pt x="98" y="38"/>
                  </a:lnTo>
                  <a:lnTo>
                    <a:pt x="103" y="50"/>
                  </a:lnTo>
                  <a:lnTo>
                    <a:pt x="102" y="58"/>
                  </a:lnTo>
                  <a:lnTo>
                    <a:pt x="97" y="65"/>
                  </a:lnTo>
                  <a:lnTo>
                    <a:pt x="95" y="69"/>
                  </a:lnTo>
                  <a:lnTo>
                    <a:pt x="99" y="69"/>
                  </a:lnTo>
                  <a:lnTo>
                    <a:pt x="108" y="72"/>
                  </a:lnTo>
                  <a:lnTo>
                    <a:pt x="116" y="83"/>
                  </a:lnTo>
                  <a:lnTo>
                    <a:pt x="122" y="98"/>
                  </a:lnTo>
                  <a:lnTo>
                    <a:pt x="125" y="111"/>
                  </a:lnTo>
                  <a:lnTo>
                    <a:pt x="124" y="123"/>
                  </a:lnTo>
                  <a:lnTo>
                    <a:pt x="118" y="133"/>
                  </a:lnTo>
                  <a:lnTo>
                    <a:pt x="113" y="139"/>
                  </a:lnTo>
                  <a:lnTo>
                    <a:pt x="113" y="144"/>
                  </a:lnTo>
                  <a:lnTo>
                    <a:pt x="115" y="149"/>
                  </a:lnTo>
                  <a:lnTo>
                    <a:pt x="111" y="159"/>
                  </a:lnTo>
                  <a:lnTo>
                    <a:pt x="107" y="167"/>
                  </a:lnTo>
                  <a:lnTo>
                    <a:pt x="105" y="172"/>
                  </a:lnTo>
                  <a:lnTo>
                    <a:pt x="99" y="176"/>
                  </a:lnTo>
                  <a:lnTo>
                    <a:pt x="85" y="183"/>
                  </a:lnTo>
                  <a:lnTo>
                    <a:pt x="75" y="187"/>
                  </a:lnTo>
                  <a:lnTo>
                    <a:pt x="64" y="189"/>
                  </a:lnTo>
                  <a:lnTo>
                    <a:pt x="53" y="191"/>
                  </a:lnTo>
                  <a:lnTo>
                    <a:pt x="43" y="193"/>
                  </a:lnTo>
                  <a:lnTo>
                    <a:pt x="36" y="193"/>
                  </a:lnTo>
                  <a:lnTo>
                    <a:pt x="29" y="195"/>
                  </a:lnTo>
                  <a:lnTo>
                    <a:pt x="25" y="195"/>
                  </a:lnTo>
                  <a:lnTo>
                    <a:pt x="24" y="195"/>
                  </a:lnTo>
                  <a:lnTo>
                    <a:pt x="25" y="192"/>
                  </a:lnTo>
                  <a:lnTo>
                    <a:pt x="28" y="188"/>
                  </a:lnTo>
                  <a:lnTo>
                    <a:pt x="36" y="182"/>
                  </a:lnTo>
                  <a:lnTo>
                    <a:pt x="46" y="175"/>
                  </a:lnTo>
                  <a:lnTo>
                    <a:pt x="51" y="172"/>
                  </a:lnTo>
                  <a:lnTo>
                    <a:pt x="52" y="170"/>
                  </a:lnTo>
                  <a:lnTo>
                    <a:pt x="50" y="167"/>
                  </a:lnTo>
                  <a:lnTo>
                    <a:pt x="45" y="166"/>
                  </a:lnTo>
                  <a:lnTo>
                    <a:pt x="40" y="165"/>
                  </a:lnTo>
                  <a:lnTo>
                    <a:pt x="35" y="164"/>
                  </a:lnTo>
                  <a:lnTo>
                    <a:pt x="28" y="163"/>
                  </a:lnTo>
                  <a:lnTo>
                    <a:pt x="24" y="162"/>
                  </a:lnTo>
                  <a:lnTo>
                    <a:pt x="22" y="160"/>
                  </a:lnTo>
                  <a:lnTo>
                    <a:pt x="24" y="158"/>
                  </a:lnTo>
                  <a:lnTo>
                    <a:pt x="27" y="155"/>
                  </a:lnTo>
                  <a:lnTo>
                    <a:pt x="32" y="151"/>
                  </a:lnTo>
                  <a:lnTo>
                    <a:pt x="39" y="147"/>
                  </a:lnTo>
                  <a:lnTo>
                    <a:pt x="44" y="145"/>
                  </a:lnTo>
                  <a:lnTo>
                    <a:pt x="50" y="142"/>
                  </a:lnTo>
                  <a:lnTo>
                    <a:pt x="54" y="140"/>
                  </a:lnTo>
                  <a:lnTo>
                    <a:pt x="54" y="139"/>
                  </a:lnTo>
                  <a:lnTo>
                    <a:pt x="50" y="137"/>
                  </a:lnTo>
                  <a:lnTo>
                    <a:pt x="40" y="134"/>
                  </a:lnTo>
                  <a:lnTo>
                    <a:pt x="30" y="132"/>
                  </a:lnTo>
                  <a:lnTo>
                    <a:pt x="18" y="129"/>
                  </a:lnTo>
                  <a:lnTo>
                    <a:pt x="10" y="126"/>
                  </a:lnTo>
                  <a:lnTo>
                    <a:pt x="3" y="125"/>
                  </a:lnTo>
                  <a:lnTo>
                    <a:pt x="2" y="124"/>
                  </a:lnTo>
                  <a:lnTo>
                    <a:pt x="8" y="123"/>
                  </a:lnTo>
                  <a:lnTo>
                    <a:pt x="18" y="121"/>
                  </a:lnTo>
                  <a:lnTo>
                    <a:pt x="31" y="119"/>
                  </a:lnTo>
                  <a:lnTo>
                    <a:pt x="46" y="116"/>
                  </a:lnTo>
                  <a:lnTo>
                    <a:pt x="61" y="112"/>
                  </a:lnTo>
                  <a:lnTo>
                    <a:pt x="73" y="109"/>
                  </a:lnTo>
                  <a:lnTo>
                    <a:pt x="82" y="108"/>
                  </a:lnTo>
                  <a:lnTo>
                    <a:pt x="85" y="107"/>
                  </a:lnTo>
                  <a:lnTo>
                    <a:pt x="0" y="79"/>
                  </a:lnTo>
                  <a:lnTo>
                    <a:pt x="44" y="64"/>
                  </a:lnTo>
                  <a:lnTo>
                    <a:pt x="42" y="64"/>
                  </a:lnTo>
                  <a:lnTo>
                    <a:pt x="38" y="64"/>
                  </a:lnTo>
                  <a:lnTo>
                    <a:pt x="32" y="63"/>
                  </a:lnTo>
                  <a:lnTo>
                    <a:pt x="26" y="62"/>
                  </a:lnTo>
                  <a:lnTo>
                    <a:pt x="20" y="60"/>
                  </a:lnTo>
                  <a:lnTo>
                    <a:pt x="17" y="58"/>
                  </a:lnTo>
                  <a:lnTo>
                    <a:pt x="17" y="56"/>
                  </a:lnTo>
                  <a:lnTo>
                    <a:pt x="22" y="53"/>
                  </a:lnTo>
                  <a:lnTo>
                    <a:pt x="36" y="47"/>
                  </a:lnTo>
                  <a:lnTo>
                    <a:pt x="44" y="43"/>
                  </a:lnTo>
                  <a:lnTo>
                    <a:pt x="49" y="40"/>
                  </a:lnTo>
                  <a:lnTo>
                    <a:pt x="50" y="39"/>
                  </a:lnTo>
                  <a:lnTo>
                    <a:pt x="49" y="39"/>
                  </a:lnTo>
                  <a:lnTo>
                    <a:pt x="44" y="38"/>
                  </a:lnTo>
                  <a:lnTo>
                    <a:pt x="39" y="38"/>
                  </a:lnTo>
                  <a:lnTo>
                    <a:pt x="33" y="37"/>
                  </a:lnTo>
                  <a:lnTo>
                    <a:pt x="29" y="35"/>
                  </a:lnTo>
                  <a:lnTo>
                    <a:pt x="26" y="33"/>
                  </a:lnTo>
                  <a:lnTo>
                    <a:pt x="25" y="30"/>
                  </a:lnTo>
                  <a:lnTo>
                    <a:pt x="28" y="28"/>
                  </a:lnTo>
                  <a:lnTo>
                    <a:pt x="37" y="25"/>
                  </a:lnTo>
                  <a:lnTo>
                    <a:pt x="40" y="23"/>
                  </a:lnTo>
                  <a:lnTo>
                    <a:pt x="42" y="22"/>
                  </a:lnTo>
                  <a:lnTo>
                    <a:pt x="39" y="18"/>
                  </a:lnTo>
                  <a:lnTo>
                    <a:pt x="31" y="12"/>
                  </a:lnTo>
                  <a:lnTo>
                    <a:pt x="25" y="5"/>
                  </a:lnTo>
                  <a:lnTo>
                    <a:pt x="22" y="2"/>
                  </a:lnTo>
                  <a:close/>
                </a:path>
              </a:pathLst>
            </a:custGeom>
            <a:solidFill>
              <a:srgbClr val="4FFF7A"/>
            </a:solidFill>
            <a:ln w="9525">
              <a:noFill/>
              <a:round/>
              <a:headEnd/>
              <a:tailEnd/>
            </a:ln>
          </p:spPr>
          <p:txBody>
            <a:bodyPr/>
            <a:lstStyle/>
            <a:p>
              <a:endParaRPr lang="en-US"/>
            </a:p>
          </p:txBody>
        </p:sp>
        <p:sp>
          <p:nvSpPr>
            <p:cNvPr id="31797" name="Freeform 145"/>
            <p:cNvSpPr>
              <a:spLocks/>
            </p:cNvSpPr>
            <p:nvPr/>
          </p:nvSpPr>
          <p:spPr bwMode="auto">
            <a:xfrm>
              <a:off x="3725" y="1917"/>
              <a:ext cx="96" cy="117"/>
            </a:xfrm>
            <a:custGeom>
              <a:avLst/>
              <a:gdLst>
                <a:gd name="T0" fmla="*/ 0 w 80"/>
                <a:gd name="T1" fmla="*/ 315 h 98"/>
                <a:gd name="T2" fmla="*/ 35 w 80"/>
                <a:gd name="T3" fmla="*/ 251 h 98"/>
                <a:gd name="T4" fmla="*/ 122 w 80"/>
                <a:gd name="T5" fmla="*/ 123 h 98"/>
                <a:gd name="T6" fmla="*/ 258 w 80"/>
                <a:gd name="T7" fmla="*/ 35 h 98"/>
                <a:gd name="T8" fmla="*/ 434 w 80"/>
                <a:gd name="T9" fmla="*/ 0 h 98"/>
                <a:gd name="T10" fmla="*/ 584 w 80"/>
                <a:gd name="T11" fmla="*/ 0 h 98"/>
                <a:gd name="T12" fmla="*/ 674 w 80"/>
                <a:gd name="T13" fmla="*/ 35 h 98"/>
                <a:gd name="T14" fmla="*/ 733 w 80"/>
                <a:gd name="T15" fmla="*/ 86 h 98"/>
                <a:gd name="T16" fmla="*/ 770 w 80"/>
                <a:gd name="T17" fmla="*/ 185 h 98"/>
                <a:gd name="T18" fmla="*/ 794 w 80"/>
                <a:gd name="T19" fmla="*/ 315 h 98"/>
                <a:gd name="T20" fmla="*/ 794 w 80"/>
                <a:gd name="T21" fmla="*/ 510 h 98"/>
                <a:gd name="T22" fmla="*/ 805 w 80"/>
                <a:gd name="T23" fmla="*/ 587 h 98"/>
                <a:gd name="T24" fmla="*/ 857 w 80"/>
                <a:gd name="T25" fmla="*/ 735 h 98"/>
                <a:gd name="T26" fmla="*/ 805 w 80"/>
                <a:gd name="T27" fmla="*/ 824 h 98"/>
                <a:gd name="T28" fmla="*/ 642 w 80"/>
                <a:gd name="T29" fmla="*/ 898 h 98"/>
                <a:gd name="T30" fmla="*/ 496 w 80"/>
                <a:gd name="T31" fmla="*/ 965 h 98"/>
                <a:gd name="T32" fmla="*/ 266 w 80"/>
                <a:gd name="T33" fmla="*/ 984 h 98"/>
                <a:gd name="T34" fmla="*/ 175 w 80"/>
                <a:gd name="T35" fmla="*/ 940 h 98"/>
                <a:gd name="T36" fmla="*/ 340 w 80"/>
                <a:gd name="T37" fmla="*/ 832 h 98"/>
                <a:gd name="T38" fmla="*/ 490 w 80"/>
                <a:gd name="T39" fmla="*/ 729 h 98"/>
                <a:gd name="T40" fmla="*/ 474 w 80"/>
                <a:gd name="T41" fmla="*/ 729 h 98"/>
                <a:gd name="T42" fmla="*/ 329 w 80"/>
                <a:gd name="T43" fmla="*/ 752 h 98"/>
                <a:gd name="T44" fmla="*/ 395 w 80"/>
                <a:gd name="T45" fmla="*/ 690 h 98"/>
                <a:gd name="T46" fmla="*/ 496 w 80"/>
                <a:gd name="T47" fmla="*/ 640 h 98"/>
                <a:gd name="T48" fmla="*/ 595 w 80"/>
                <a:gd name="T49" fmla="*/ 609 h 98"/>
                <a:gd name="T50" fmla="*/ 595 w 80"/>
                <a:gd name="T51" fmla="*/ 571 h 98"/>
                <a:gd name="T52" fmla="*/ 460 w 80"/>
                <a:gd name="T53" fmla="*/ 571 h 98"/>
                <a:gd name="T54" fmla="*/ 319 w 80"/>
                <a:gd name="T55" fmla="*/ 587 h 98"/>
                <a:gd name="T56" fmla="*/ 222 w 80"/>
                <a:gd name="T57" fmla="*/ 611 h 98"/>
                <a:gd name="T58" fmla="*/ 215 w 80"/>
                <a:gd name="T59" fmla="*/ 609 h 98"/>
                <a:gd name="T60" fmla="*/ 310 w 80"/>
                <a:gd name="T61" fmla="*/ 516 h 98"/>
                <a:gd name="T62" fmla="*/ 372 w 80"/>
                <a:gd name="T63" fmla="*/ 412 h 98"/>
                <a:gd name="T64" fmla="*/ 266 w 80"/>
                <a:gd name="T65" fmla="*/ 218 h 98"/>
                <a:gd name="T66" fmla="*/ 149 w 80"/>
                <a:gd name="T67" fmla="*/ 279 h 98"/>
                <a:gd name="T68" fmla="*/ 1 w 80"/>
                <a:gd name="T69" fmla="*/ 333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98"/>
                <a:gd name="T107" fmla="*/ 80 w 80"/>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98">
                  <a:moveTo>
                    <a:pt x="1" y="33"/>
                  </a:moveTo>
                  <a:lnTo>
                    <a:pt x="0" y="32"/>
                  </a:lnTo>
                  <a:lnTo>
                    <a:pt x="1" y="29"/>
                  </a:lnTo>
                  <a:lnTo>
                    <a:pt x="3" y="24"/>
                  </a:lnTo>
                  <a:lnTo>
                    <a:pt x="6" y="18"/>
                  </a:lnTo>
                  <a:lnTo>
                    <a:pt x="11" y="12"/>
                  </a:lnTo>
                  <a:lnTo>
                    <a:pt x="17" y="7"/>
                  </a:lnTo>
                  <a:lnTo>
                    <a:pt x="24" y="3"/>
                  </a:lnTo>
                  <a:lnTo>
                    <a:pt x="32" y="1"/>
                  </a:lnTo>
                  <a:lnTo>
                    <a:pt x="41" y="0"/>
                  </a:lnTo>
                  <a:lnTo>
                    <a:pt x="47" y="0"/>
                  </a:lnTo>
                  <a:lnTo>
                    <a:pt x="54" y="0"/>
                  </a:lnTo>
                  <a:lnTo>
                    <a:pt x="58" y="1"/>
                  </a:lnTo>
                  <a:lnTo>
                    <a:pt x="63" y="3"/>
                  </a:lnTo>
                  <a:lnTo>
                    <a:pt x="66" y="5"/>
                  </a:lnTo>
                  <a:lnTo>
                    <a:pt x="68" y="8"/>
                  </a:lnTo>
                  <a:lnTo>
                    <a:pt x="70" y="12"/>
                  </a:lnTo>
                  <a:lnTo>
                    <a:pt x="72" y="19"/>
                  </a:lnTo>
                  <a:lnTo>
                    <a:pt x="74" y="26"/>
                  </a:lnTo>
                  <a:lnTo>
                    <a:pt x="74" y="32"/>
                  </a:lnTo>
                  <a:lnTo>
                    <a:pt x="74" y="41"/>
                  </a:lnTo>
                  <a:lnTo>
                    <a:pt x="74" y="50"/>
                  </a:lnTo>
                  <a:lnTo>
                    <a:pt x="74" y="55"/>
                  </a:lnTo>
                  <a:lnTo>
                    <a:pt x="75" y="59"/>
                  </a:lnTo>
                  <a:lnTo>
                    <a:pt x="78" y="67"/>
                  </a:lnTo>
                  <a:lnTo>
                    <a:pt x="80" y="74"/>
                  </a:lnTo>
                  <a:lnTo>
                    <a:pt x="79" y="79"/>
                  </a:lnTo>
                  <a:lnTo>
                    <a:pt x="75" y="82"/>
                  </a:lnTo>
                  <a:lnTo>
                    <a:pt x="68" y="85"/>
                  </a:lnTo>
                  <a:lnTo>
                    <a:pt x="60" y="90"/>
                  </a:lnTo>
                  <a:lnTo>
                    <a:pt x="54" y="93"/>
                  </a:lnTo>
                  <a:lnTo>
                    <a:pt x="47" y="96"/>
                  </a:lnTo>
                  <a:lnTo>
                    <a:pt x="37" y="98"/>
                  </a:lnTo>
                  <a:lnTo>
                    <a:pt x="25" y="98"/>
                  </a:lnTo>
                  <a:lnTo>
                    <a:pt x="17" y="96"/>
                  </a:lnTo>
                  <a:lnTo>
                    <a:pt x="16" y="93"/>
                  </a:lnTo>
                  <a:lnTo>
                    <a:pt x="23" y="88"/>
                  </a:lnTo>
                  <a:lnTo>
                    <a:pt x="32" y="83"/>
                  </a:lnTo>
                  <a:lnTo>
                    <a:pt x="41" y="78"/>
                  </a:lnTo>
                  <a:lnTo>
                    <a:pt x="46" y="73"/>
                  </a:lnTo>
                  <a:lnTo>
                    <a:pt x="48" y="72"/>
                  </a:lnTo>
                  <a:lnTo>
                    <a:pt x="44" y="73"/>
                  </a:lnTo>
                  <a:lnTo>
                    <a:pt x="37" y="75"/>
                  </a:lnTo>
                  <a:lnTo>
                    <a:pt x="31" y="75"/>
                  </a:lnTo>
                  <a:lnTo>
                    <a:pt x="32" y="72"/>
                  </a:lnTo>
                  <a:lnTo>
                    <a:pt x="37" y="69"/>
                  </a:lnTo>
                  <a:lnTo>
                    <a:pt x="42" y="67"/>
                  </a:lnTo>
                  <a:lnTo>
                    <a:pt x="47" y="64"/>
                  </a:lnTo>
                  <a:lnTo>
                    <a:pt x="53" y="61"/>
                  </a:lnTo>
                  <a:lnTo>
                    <a:pt x="56" y="60"/>
                  </a:lnTo>
                  <a:lnTo>
                    <a:pt x="57" y="58"/>
                  </a:lnTo>
                  <a:lnTo>
                    <a:pt x="56" y="57"/>
                  </a:lnTo>
                  <a:lnTo>
                    <a:pt x="51" y="57"/>
                  </a:lnTo>
                  <a:lnTo>
                    <a:pt x="43" y="57"/>
                  </a:lnTo>
                  <a:lnTo>
                    <a:pt x="37" y="58"/>
                  </a:lnTo>
                  <a:lnTo>
                    <a:pt x="30" y="59"/>
                  </a:lnTo>
                  <a:lnTo>
                    <a:pt x="26" y="60"/>
                  </a:lnTo>
                  <a:lnTo>
                    <a:pt x="21" y="61"/>
                  </a:lnTo>
                  <a:lnTo>
                    <a:pt x="20" y="61"/>
                  </a:lnTo>
                  <a:lnTo>
                    <a:pt x="20" y="60"/>
                  </a:lnTo>
                  <a:lnTo>
                    <a:pt x="23" y="57"/>
                  </a:lnTo>
                  <a:lnTo>
                    <a:pt x="29" y="52"/>
                  </a:lnTo>
                  <a:lnTo>
                    <a:pt x="33" y="45"/>
                  </a:lnTo>
                  <a:lnTo>
                    <a:pt x="35" y="41"/>
                  </a:lnTo>
                  <a:lnTo>
                    <a:pt x="37" y="39"/>
                  </a:lnTo>
                  <a:lnTo>
                    <a:pt x="25" y="22"/>
                  </a:lnTo>
                  <a:lnTo>
                    <a:pt x="21" y="25"/>
                  </a:lnTo>
                  <a:lnTo>
                    <a:pt x="14" y="28"/>
                  </a:lnTo>
                  <a:lnTo>
                    <a:pt x="6" y="31"/>
                  </a:lnTo>
                  <a:lnTo>
                    <a:pt x="1" y="33"/>
                  </a:lnTo>
                  <a:close/>
                </a:path>
              </a:pathLst>
            </a:custGeom>
            <a:solidFill>
              <a:srgbClr val="4FFF7A"/>
            </a:solidFill>
            <a:ln w="9525">
              <a:noFill/>
              <a:round/>
              <a:headEnd/>
              <a:tailEnd/>
            </a:ln>
          </p:spPr>
          <p:txBody>
            <a:bodyPr/>
            <a:lstStyle/>
            <a:p>
              <a:endParaRPr lang="en-US"/>
            </a:p>
          </p:txBody>
        </p:sp>
        <p:sp>
          <p:nvSpPr>
            <p:cNvPr id="31798" name="Freeform 146"/>
            <p:cNvSpPr>
              <a:spLocks/>
            </p:cNvSpPr>
            <p:nvPr/>
          </p:nvSpPr>
          <p:spPr bwMode="auto">
            <a:xfrm>
              <a:off x="3892" y="1751"/>
              <a:ext cx="183" cy="181"/>
            </a:xfrm>
            <a:custGeom>
              <a:avLst/>
              <a:gdLst>
                <a:gd name="T0" fmla="*/ 2 w 152"/>
                <a:gd name="T1" fmla="*/ 146 h 151"/>
                <a:gd name="T2" fmla="*/ 197 w 152"/>
                <a:gd name="T3" fmla="*/ 0 h 151"/>
                <a:gd name="T4" fmla="*/ 468 w 152"/>
                <a:gd name="T5" fmla="*/ 122 h 151"/>
                <a:gd name="T6" fmla="*/ 563 w 152"/>
                <a:gd name="T7" fmla="*/ 211 h 151"/>
                <a:gd name="T8" fmla="*/ 713 w 152"/>
                <a:gd name="T9" fmla="*/ 227 h 151"/>
                <a:gd name="T10" fmla="*/ 838 w 152"/>
                <a:gd name="T11" fmla="*/ 176 h 151"/>
                <a:gd name="T12" fmla="*/ 982 w 152"/>
                <a:gd name="T13" fmla="*/ 146 h 151"/>
                <a:gd name="T14" fmla="*/ 1150 w 152"/>
                <a:gd name="T15" fmla="*/ 146 h 151"/>
                <a:gd name="T16" fmla="*/ 1328 w 152"/>
                <a:gd name="T17" fmla="*/ 176 h 151"/>
                <a:gd name="T18" fmla="*/ 1512 w 152"/>
                <a:gd name="T19" fmla="*/ 315 h 151"/>
                <a:gd name="T20" fmla="*/ 1689 w 152"/>
                <a:gd name="T21" fmla="*/ 651 h 151"/>
                <a:gd name="T22" fmla="*/ 1651 w 152"/>
                <a:gd name="T23" fmla="*/ 856 h 151"/>
                <a:gd name="T24" fmla="*/ 1535 w 152"/>
                <a:gd name="T25" fmla="*/ 973 h 151"/>
                <a:gd name="T26" fmla="*/ 1487 w 152"/>
                <a:gd name="T27" fmla="*/ 1112 h 151"/>
                <a:gd name="T28" fmla="*/ 1580 w 152"/>
                <a:gd name="T29" fmla="*/ 1257 h 151"/>
                <a:gd name="T30" fmla="*/ 1535 w 152"/>
                <a:gd name="T31" fmla="*/ 1393 h 151"/>
                <a:gd name="T32" fmla="*/ 1385 w 152"/>
                <a:gd name="T33" fmla="*/ 1485 h 151"/>
                <a:gd name="T34" fmla="*/ 1299 w 152"/>
                <a:gd name="T35" fmla="*/ 1507 h 151"/>
                <a:gd name="T36" fmla="*/ 1208 w 152"/>
                <a:gd name="T37" fmla="*/ 1540 h 151"/>
                <a:gd name="T38" fmla="*/ 1102 w 152"/>
                <a:gd name="T39" fmla="*/ 1541 h 151"/>
                <a:gd name="T40" fmla="*/ 958 w 152"/>
                <a:gd name="T41" fmla="*/ 1586 h 151"/>
                <a:gd name="T42" fmla="*/ 805 w 152"/>
                <a:gd name="T43" fmla="*/ 1593 h 151"/>
                <a:gd name="T44" fmla="*/ 653 w 152"/>
                <a:gd name="T45" fmla="*/ 1593 h 151"/>
                <a:gd name="T46" fmla="*/ 563 w 152"/>
                <a:gd name="T47" fmla="*/ 1586 h 151"/>
                <a:gd name="T48" fmla="*/ 1102 w 152"/>
                <a:gd name="T49" fmla="*/ 1333 h 151"/>
                <a:gd name="T50" fmla="*/ 1299 w 152"/>
                <a:gd name="T51" fmla="*/ 1109 h 151"/>
                <a:gd name="T52" fmla="*/ 1139 w 152"/>
                <a:gd name="T53" fmla="*/ 921 h 151"/>
                <a:gd name="T54" fmla="*/ 858 w 152"/>
                <a:gd name="T55" fmla="*/ 677 h 151"/>
                <a:gd name="T56" fmla="*/ 678 w 152"/>
                <a:gd name="T57" fmla="*/ 487 h 151"/>
                <a:gd name="T58" fmla="*/ 268 w 152"/>
                <a:gd name="T59" fmla="*/ 339 h 151"/>
                <a:gd name="T60" fmla="*/ 128 w 152"/>
                <a:gd name="T61" fmla="*/ 263 h 151"/>
                <a:gd name="T62" fmla="*/ 0 w 152"/>
                <a:gd name="T63" fmla="*/ 189 h 1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51"/>
                <a:gd name="T98" fmla="*/ 152 w 152"/>
                <a:gd name="T99" fmla="*/ 151 h 1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51">
                  <a:moveTo>
                    <a:pt x="0" y="18"/>
                  </a:moveTo>
                  <a:lnTo>
                    <a:pt x="2" y="13"/>
                  </a:lnTo>
                  <a:lnTo>
                    <a:pt x="8" y="6"/>
                  </a:lnTo>
                  <a:lnTo>
                    <a:pt x="18" y="0"/>
                  </a:lnTo>
                  <a:lnTo>
                    <a:pt x="31" y="4"/>
                  </a:lnTo>
                  <a:lnTo>
                    <a:pt x="42" y="11"/>
                  </a:lnTo>
                  <a:lnTo>
                    <a:pt x="48" y="17"/>
                  </a:lnTo>
                  <a:lnTo>
                    <a:pt x="51" y="20"/>
                  </a:lnTo>
                  <a:lnTo>
                    <a:pt x="57" y="22"/>
                  </a:lnTo>
                  <a:lnTo>
                    <a:pt x="63" y="22"/>
                  </a:lnTo>
                  <a:lnTo>
                    <a:pt x="69" y="20"/>
                  </a:lnTo>
                  <a:lnTo>
                    <a:pt x="75" y="17"/>
                  </a:lnTo>
                  <a:lnTo>
                    <a:pt x="82" y="15"/>
                  </a:lnTo>
                  <a:lnTo>
                    <a:pt x="88" y="13"/>
                  </a:lnTo>
                  <a:lnTo>
                    <a:pt x="94" y="13"/>
                  </a:lnTo>
                  <a:lnTo>
                    <a:pt x="103" y="13"/>
                  </a:lnTo>
                  <a:lnTo>
                    <a:pt x="112" y="15"/>
                  </a:lnTo>
                  <a:lnTo>
                    <a:pt x="120" y="17"/>
                  </a:lnTo>
                  <a:lnTo>
                    <a:pt x="128" y="22"/>
                  </a:lnTo>
                  <a:lnTo>
                    <a:pt x="135" y="30"/>
                  </a:lnTo>
                  <a:lnTo>
                    <a:pt x="142" y="42"/>
                  </a:lnTo>
                  <a:lnTo>
                    <a:pt x="151" y="62"/>
                  </a:lnTo>
                  <a:lnTo>
                    <a:pt x="152" y="74"/>
                  </a:lnTo>
                  <a:lnTo>
                    <a:pt x="148" y="82"/>
                  </a:lnTo>
                  <a:lnTo>
                    <a:pt x="142" y="88"/>
                  </a:lnTo>
                  <a:lnTo>
                    <a:pt x="137" y="93"/>
                  </a:lnTo>
                  <a:lnTo>
                    <a:pt x="133" y="100"/>
                  </a:lnTo>
                  <a:lnTo>
                    <a:pt x="133" y="106"/>
                  </a:lnTo>
                  <a:lnTo>
                    <a:pt x="138" y="113"/>
                  </a:lnTo>
                  <a:lnTo>
                    <a:pt x="141" y="119"/>
                  </a:lnTo>
                  <a:lnTo>
                    <a:pt x="141" y="126"/>
                  </a:lnTo>
                  <a:lnTo>
                    <a:pt x="137" y="132"/>
                  </a:lnTo>
                  <a:lnTo>
                    <a:pt x="128" y="139"/>
                  </a:lnTo>
                  <a:lnTo>
                    <a:pt x="124" y="141"/>
                  </a:lnTo>
                  <a:lnTo>
                    <a:pt x="119" y="142"/>
                  </a:lnTo>
                  <a:lnTo>
                    <a:pt x="116" y="143"/>
                  </a:lnTo>
                  <a:lnTo>
                    <a:pt x="112" y="144"/>
                  </a:lnTo>
                  <a:lnTo>
                    <a:pt x="108" y="145"/>
                  </a:lnTo>
                  <a:lnTo>
                    <a:pt x="104" y="145"/>
                  </a:lnTo>
                  <a:lnTo>
                    <a:pt x="99" y="146"/>
                  </a:lnTo>
                  <a:lnTo>
                    <a:pt x="92" y="149"/>
                  </a:lnTo>
                  <a:lnTo>
                    <a:pt x="86" y="150"/>
                  </a:lnTo>
                  <a:lnTo>
                    <a:pt x="79" y="151"/>
                  </a:lnTo>
                  <a:lnTo>
                    <a:pt x="72" y="151"/>
                  </a:lnTo>
                  <a:lnTo>
                    <a:pt x="65" y="151"/>
                  </a:lnTo>
                  <a:lnTo>
                    <a:pt x="59" y="151"/>
                  </a:lnTo>
                  <a:lnTo>
                    <a:pt x="54" y="150"/>
                  </a:lnTo>
                  <a:lnTo>
                    <a:pt x="51" y="150"/>
                  </a:lnTo>
                  <a:lnTo>
                    <a:pt x="50" y="150"/>
                  </a:lnTo>
                  <a:lnTo>
                    <a:pt x="99" y="127"/>
                  </a:lnTo>
                  <a:lnTo>
                    <a:pt x="66" y="127"/>
                  </a:lnTo>
                  <a:lnTo>
                    <a:pt x="116" y="105"/>
                  </a:lnTo>
                  <a:lnTo>
                    <a:pt x="64" y="105"/>
                  </a:lnTo>
                  <a:lnTo>
                    <a:pt x="102" y="87"/>
                  </a:lnTo>
                  <a:lnTo>
                    <a:pt x="60" y="88"/>
                  </a:lnTo>
                  <a:lnTo>
                    <a:pt x="76" y="65"/>
                  </a:lnTo>
                  <a:lnTo>
                    <a:pt x="42" y="68"/>
                  </a:lnTo>
                  <a:lnTo>
                    <a:pt x="61" y="46"/>
                  </a:lnTo>
                  <a:lnTo>
                    <a:pt x="0" y="48"/>
                  </a:lnTo>
                  <a:lnTo>
                    <a:pt x="24" y="32"/>
                  </a:lnTo>
                  <a:lnTo>
                    <a:pt x="21" y="30"/>
                  </a:lnTo>
                  <a:lnTo>
                    <a:pt x="12" y="25"/>
                  </a:lnTo>
                  <a:lnTo>
                    <a:pt x="4" y="21"/>
                  </a:lnTo>
                  <a:lnTo>
                    <a:pt x="0" y="18"/>
                  </a:lnTo>
                  <a:close/>
                </a:path>
              </a:pathLst>
            </a:custGeom>
            <a:solidFill>
              <a:srgbClr val="4FFF7A"/>
            </a:solidFill>
            <a:ln w="9525">
              <a:noFill/>
              <a:round/>
              <a:headEnd/>
              <a:tailEnd/>
            </a:ln>
          </p:spPr>
          <p:txBody>
            <a:bodyPr/>
            <a:lstStyle/>
            <a:p>
              <a:endParaRPr lang="en-US"/>
            </a:p>
          </p:txBody>
        </p:sp>
        <p:sp>
          <p:nvSpPr>
            <p:cNvPr id="31799" name="Freeform 147"/>
            <p:cNvSpPr>
              <a:spLocks/>
            </p:cNvSpPr>
            <p:nvPr/>
          </p:nvSpPr>
          <p:spPr bwMode="auto">
            <a:xfrm>
              <a:off x="4703" y="1950"/>
              <a:ext cx="465" cy="45"/>
            </a:xfrm>
            <a:custGeom>
              <a:avLst/>
              <a:gdLst>
                <a:gd name="T0" fmla="*/ 177 w 386"/>
                <a:gd name="T1" fmla="*/ 371 h 37"/>
                <a:gd name="T2" fmla="*/ 373 w 386"/>
                <a:gd name="T3" fmla="*/ 371 h 37"/>
                <a:gd name="T4" fmla="*/ 595 w 386"/>
                <a:gd name="T5" fmla="*/ 355 h 37"/>
                <a:gd name="T6" fmla="*/ 778 w 386"/>
                <a:gd name="T7" fmla="*/ 355 h 37"/>
                <a:gd name="T8" fmla="*/ 994 w 386"/>
                <a:gd name="T9" fmla="*/ 355 h 37"/>
                <a:gd name="T10" fmla="*/ 1176 w 386"/>
                <a:gd name="T11" fmla="*/ 355 h 37"/>
                <a:gd name="T12" fmla="*/ 1373 w 386"/>
                <a:gd name="T13" fmla="*/ 348 h 37"/>
                <a:gd name="T14" fmla="*/ 1562 w 386"/>
                <a:gd name="T15" fmla="*/ 348 h 37"/>
                <a:gd name="T16" fmla="*/ 1771 w 386"/>
                <a:gd name="T17" fmla="*/ 348 h 37"/>
                <a:gd name="T18" fmla="*/ 1944 w 386"/>
                <a:gd name="T19" fmla="*/ 348 h 37"/>
                <a:gd name="T20" fmla="*/ 2133 w 386"/>
                <a:gd name="T21" fmla="*/ 348 h 37"/>
                <a:gd name="T22" fmla="*/ 2305 w 386"/>
                <a:gd name="T23" fmla="*/ 331 h 37"/>
                <a:gd name="T24" fmla="*/ 2479 w 386"/>
                <a:gd name="T25" fmla="*/ 331 h 37"/>
                <a:gd name="T26" fmla="*/ 2643 w 386"/>
                <a:gd name="T27" fmla="*/ 331 h 37"/>
                <a:gd name="T28" fmla="*/ 2810 w 386"/>
                <a:gd name="T29" fmla="*/ 331 h 37"/>
                <a:gd name="T30" fmla="*/ 2962 w 386"/>
                <a:gd name="T31" fmla="*/ 315 h 37"/>
                <a:gd name="T32" fmla="*/ 3107 w 386"/>
                <a:gd name="T33" fmla="*/ 315 h 37"/>
                <a:gd name="T34" fmla="*/ 3182 w 386"/>
                <a:gd name="T35" fmla="*/ 331 h 37"/>
                <a:gd name="T36" fmla="*/ 3290 w 386"/>
                <a:gd name="T37" fmla="*/ 348 h 37"/>
                <a:gd name="T38" fmla="*/ 3419 w 386"/>
                <a:gd name="T39" fmla="*/ 371 h 37"/>
                <a:gd name="T40" fmla="*/ 3568 w 386"/>
                <a:gd name="T41" fmla="*/ 398 h 37"/>
                <a:gd name="T42" fmla="*/ 3708 w 386"/>
                <a:gd name="T43" fmla="*/ 423 h 37"/>
                <a:gd name="T44" fmla="*/ 3844 w 386"/>
                <a:gd name="T45" fmla="*/ 466 h 37"/>
                <a:gd name="T46" fmla="*/ 3940 w 386"/>
                <a:gd name="T47" fmla="*/ 473 h 37"/>
                <a:gd name="T48" fmla="*/ 4014 w 386"/>
                <a:gd name="T49" fmla="*/ 473 h 37"/>
                <a:gd name="T50" fmla="*/ 4210 w 386"/>
                <a:gd name="T51" fmla="*/ 423 h 37"/>
                <a:gd name="T52" fmla="*/ 4304 w 386"/>
                <a:gd name="T53" fmla="*/ 383 h 37"/>
                <a:gd name="T54" fmla="*/ 4340 w 386"/>
                <a:gd name="T55" fmla="*/ 331 h 37"/>
                <a:gd name="T56" fmla="*/ 4331 w 386"/>
                <a:gd name="T57" fmla="*/ 251 h 37"/>
                <a:gd name="T58" fmla="*/ 4248 w 386"/>
                <a:gd name="T59" fmla="*/ 197 h 37"/>
                <a:gd name="T60" fmla="*/ 4197 w 386"/>
                <a:gd name="T61" fmla="*/ 159 h 37"/>
                <a:gd name="T62" fmla="*/ 4140 w 386"/>
                <a:gd name="T63" fmla="*/ 131 h 37"/>
                <a:gd name="T64" fmla="*/ 4107 w 386"/>
                <a:gd name="T65" fmla="*/ 109 h 37"/>
                <a:gd name="T66" fmla="*/ 4078 w 386"/>
                <a:gd name="T67" fmla="*/ 109 h 37"/>
                <a:gd name="T68" fmla="*/ 4026 w 386"/>
                <a:gd name="T69" fmla="*/ 109 h 37"/>
                <a:gd name="T70" fmla="*/ 3914 w 386"/>
                <a:gd name="T71" fmla="*/ 90 h 37"/>
                <a:gd name="T72" fmla="*/ 3784 w 386"/>
                <a:gd name="T73" fmla="*/ 74 h 37"/>
                <a:gd name="T74" fmla="*/ 3597 w 386"/>
                <a:gd name="T75" fmla="*/ 74 h 37"/>
                <a:gd name="T76" fmla="*/ 3398 w 386"/>
                <a:gd name="T77" fmla="*/ 61 h 37"/>
                <a:gd name="T78" fmla="*/ 3149 w 386"/>
                <a:gd name="T79" fmla="*/ 50 h 37"/>
                <a:gd name="T80" fmla="*/ 2878 w 386"/>
                <a:gd name="T81" fmla="*/ 41 h 37"/>
                <a:gd name="T82" fmla="*/ 2586 w 386"/>
                <a:gd name="T83" fmla="*/ 2 h 37"/>
                <a:gd name="T84" fmla="*/ 2267 w 386"/>
                <a:gd name="T85" fmla="*/ 1 h 37"/>
                <a:gd name="T86" fmla="*/ 1929 w 386"/>
                <a:gd name="T87" fmla="*/ 1 h 37"/>
                <a:gd name="T88" fmla="*/ 1562 w 386"/>
                <a:gd name="T89" fmla="*/ 0 h 37"/>
                <a:gd name="T90" fmla="*/ 1197 w 386"/>
                <a:gd name="T91" fmla="*/ 0 h 37"/>
                <a:gd name="T92" fmla="*/ 806 w 386"/>
                <a:gd name="T93" fmla="*/ 0 h 37"/>
                <a:gd name="T94" fmla="*/ 418 w 386"/>
                <a:gd name="T95" fmla="*/ 0 h 37"/>
                <a:gd name="T96" fmla="*/ 0 w 386"/>
                <a:gd name="T97" fmla="*/ 1 h 37"/>
                <a:gd name="T98" fmla="*/ 51 w 386"/>
                <a:gd name="T99" fmla="*/ 131 h 37"/>
                <a:gd name="T100" fmla="*/ 104 w 386"/>
                <a:gd name="T101" fmla="*/ 193 h 37"/>
                <a:gd name="T102" fmla="*/ 125 w 386"/>
                <a:gd name="T103" fmla="*/ 251 h 37"/>
                <a:gd name="T104" fmla="*/ 177 w 386"/>
                <a:gd name="T105" fmla="*/ 371 h 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37"/>
                <a:gd name="T161" fmla="*/ 386 w 386"/>
                <a:gd name="T162" fmla="*/ 37 h 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37">
                  <a:moveTo>
                    <a:pt x="15" y="29"/>
                  </a:moveTo>
                  <a:lnTo>
                    <a:pt x="33" y="29"/>
                  </a:lnTo>
                  <a:lnTo>
                    <a:pt x="52" y="28"/>
                  </a:lnTo>
                  <a:lnTo>
                    <a:pt x="69" y="28"/>
                  </a:lnTo>
                  <a:lnTo>
                    <a:pt x="88" y="28"/>
                  </a:lnTo>
                  <a:lnTo>
                    <a:pt x="105" y="28"/>
                  </a:lnTo>
                  <a:lnTo>
                    <a:pt x="122" y="27"/>
                  </a:lnTo>
                  <a:lnTo>
                    <a:pt x="139" y="27"/>
                  </a:lnTo>
                  <a:lnTo>
                    <a:pt x="157" y="27"/>
                  </a:lnTo>
                  <a:lnTo>
                    <a:pt x="173" y="27"/>
                  </a:lnTo>
                  <a:lnTo>
                    <a:pt x="189" y="27"/>
                  </a:lnTo>
                  <a:lnTo>
                    <a:pt x="205" y="26"/>
                  </a:lnTo>
                  <a:lnTo>
                    <a:pt x="221" y="26"/>
                  </a:lnTo>
                  <a:lnTo>
                    <a:pt x="235" y="26"/>
                  </a:lnTo>
                  <a:lnTo>
                    <a:pt x="250" y="26"/>
                  </a:lnTo>
                  <a:lnTo>
                    <a:pt x="263" y="25"/>
                  </a:lnTo>
                  <a:lnTo>
                    <a:pt x="276" y="25"/>
                  </a:lnTo>
                  <a:lnTo>
                    <a:pt x="282" y="26"/>
                  </a:lnTo>
                  <a:lnTo>
                    <a:pt x="292" y="27"/>
                  </a:lnTo>
                  <a:lnTo>
                    <a:pt x="304" y="29"/>
                  </a:lnTo>
                  <a:lnTo>
                    <a:pt x="317" y="31"/>
                  </a:lnTo>
                  <a:lnTo>
                    <a:pt x="330" y="33"/>
                  </a:lnTo>
                  <a:lnTo>
                    <a:pt x="342" y="36"/>
                  </a:lnTo>
                  <a:lnTo>
                    <a:pt x="350" y="37"/>
                  </a:lnTo>
                  <a:lnTo>
                    <a:pt x="356" y="37"/>
                  </a:lnTo>
                  <a:lnTo>
                    <a:pt x="374" y="33"/>
                  </a:lnTo>
                  <a:lnTo>
                    <a:pt x="383" y="30"/>
                  </a:lnTo>
                  <a:lnTo>
                    <a:pt x="386" y="26"/>
                  </a:lnTo>
                  <a:lnTo>
                    <a:pt x="384" y="20"/>
                  </a:lnTo>
                  <a:lnTo>
                    <a:pt x="378" y="16"/>
                  </a:lnTo>
                  <a:lnTo>
                    <a:pt x="373" y="12"/>
                  </a:lnTo>
                  <a:lnTo>
                    <a:pt x="368" y="10"/>
                  </a:lnTo>
                  <a:lnTo>
                    <a:pt x="365" y="9"/>
                  </a:lnTo>
                  <a:lnTo>
                    <a:pt x="363" y="9"/>
                  </a:lnTo>
                  <a:lnTo>
                    <a:pt x="358" y="9"/>
                  </a:lnTo>
                  <a:lnTo>
                    <a:pt x="348" y="7"/>
                  </a:lnTo>
                  <a:lnTo>
                    <a:pt x="336" y="6"/>
                  </a:lnTo>
                  <a:lnTo>
                    <a:pt x="320" y="6"/>
                  </a:lnTo>
                  <a:lnTo>
                    <a:pt x="302" y="5"/>
                  </a:lnTo>
                  <a:lnTo>
                    <a:pt x="280" y="4"/>
                  </a:lnTo>
                  <a:lnTo>
                    <a:pt x="256" y="3"/>
                  </a:lnTo>
                  <a:lnTo>
                    <a:pt x="230" y="2"/>
                  </a:lnTo>
                  <a:lnTo>
                    <a:pt x="201" y="1"/>
                  </a:lnTo>
                  <a:lnTo>
                    <a:pt x="172" y="1"/>
                  </a:lnTo>
                  <a:lnTo>
                    <a:pt x="139" y="0"/>
                  </a:lnTo>
                  <a:lnTo>
                    <a:pt x="106" y="0"/>
                  </a:lnTo>
                  <a:lnTo>
                    <a:pt x="71" y="0"/>
                  </a:lnTo>
                  <a:lnTo>
                    <a:pt x="37" y="0"/>
                  </a:lnTo>
                  <a:lnTo>
                    <a:pt x="0" y="1"/>
                  </a:lnTo>
                  <a:lnTo>
                    <a:pt x="5" y="10"/>
                  </a:lnTo>
                  <a:lnTo>
                    <a:pt x="9" y="15"/>
                  </a:lnTo>
                  <a:lnTo>
                    <a:pt x="11" y="20"/>
                  </a:lnTo>
                  <a:lnTo>
                    <a:pt x="15" y="29"/>
                  </a:lnTo>
                  <a:close/>
                </a:path>
              </a:pathLst>
            </a:custGeom>
            <a:solidFill>
              <a:srgbClr val="000000"/>
            </a:solidFill>
            <a:ln w="9525">
              <a:noFill/>
              <a:round/>
              <a:headEnd/>
              <a:tailEnd/>
            </a:ln>
          </p:spPr>
          <p:txBody>
            <a:bodyPr/>
            <a:lstStyle/>
            <a:p>
              <a:endParaRPr lang="en-US"/>
            </a:p>
          </p:txBody>
        </p:sp>
        <p:sp>
          <p:nvSpPr>
            <p:cNvPr id="31800" name="Freeform 148"/>
            <p:cNvSpPr>
              <a:spLocks/>
            </p:cNvSpPr>
            <p:nvPr/>
          </p:nvSpPr>
          <p:spPr bwMode="auto">
            <a:xfrm>
              <a:off x="3403" y="1991"/>
              <a:ext cx="878" cy="507"/>
            </a:xfrm>
            <a:custGeom>
              <a:avLst/>
              <a:gdLst>
                <a:gd name="T0" fmla="*/ 61 w 730"/>
                <a:gd name="T1" fmla="*/ 4551 h 422"/>
                <a:gd name="T2" fmla="*/ 266 w 730"/>
                <a:gd name="T3" fmla="*/ 4271 h 422"/>
                <a:gd name="T4" fmla="*/ 647 w 730"/>
                <a:gd name="T5" fmla="*/ 3817 h 422"/>
                <a:gd name="T6" fmla="*/ 1205 w 730"/>
                <a:gd name="T7" fmla="*/ 3219 h 422"/>
                <a:gd name="T8" fmla="*/ 1904 w 730"/>
                <a:gd name="T9" fmla="*/ 2543 h 422"/>
                <a:gd name="T10" fmla="*/ 2718 w 730"/>
                <a:gd name="T11" fmla="*/ 1879 h 422"/>
                <a:gd name="T12" fmla="*/ 3658 w 730"/>
                <a:gd name="T13" fmla="*/ 1295 h 422"/>
                <a:gd name="T14" fmla="*/ 4687 w 730"/>
                <a:gd name="T15" fmla="*/ 847 h 422"/>
                <a:gd name="T16" fmla="*/ 5339 w 730"/>
                <a:gd name="T17" fmla="*/ 672 h 422"/>
                <a:gd name="T18" fmla="*/ 5614 w 730"/>
                <a:gd name="T19" fmla="*/ 622 h 422"/>
                <a:gd name="T20" fmla="*/ 5931 w 730"/>
                <a:gd name="T21" fmla="*/ 559 h 422"/>
                <a:gd name="T22" fmla="*/ 6255 w 730"/>
                <a:gd name="T23" fmla="*/ 497 h 422"/>
                <a:gd name="T24" fmla="*/ 6627 w 730"/>
                <a:gd name="T25" fmla="*/ 465 h 422"/>
                <a:gd name="T26" fmla="*/ 7000 w 730"/>
                <a:gd name="T27" fmla="*/ 413 h 422"/>
                <a:gd name="T28" fmla="*/ 7404 w 730"/>
                <a:gd name="T29" fmla="*/ 371 h 422"/>
                <a:gd name="T30" fmla="*/ 7820 w 730"/>
                <a:gd name="T31" fmla="*/ 322 h 422"/>
                <a:gd name="T32" fmla="*/ 7971 w 730"/>
                <a:gd name="T33" fmla="*/ 281 h 422"/>
                <a:gd name="T34" fmla="*/ 7815 w 730"/>
                <a:gd name="T35" fmla="*/ 217 h 422"/>
                <a:gd name="T36" fmla="*/ 7812 w 730"/>
                <a:gd name="T37" fmla="*/ 162 h 422"/>
                <a:gd name="T38" fmla="*/ 7775 w 730"/>
                <a:gd name="T39" fmla="*/ 162 h 422"/>
                <a:gd name="T40" fmla="*/ 7723 w 730"/>
                <a:gd name="T41" fmla="*/ 126 h 422"/>
                <a:gd name="T42" fmla="*/ 7692 w 730"/>
                <a:gd name="T43" fmla="*/ 123 h 422"/>
                <a:gd name="T44" fmla="*/ 7560 w 730"/>
                <a:gd name="T45" fmla="*/ 60 h 422"/>
                <a:gd name="T46" fmla="*/ 7215 w 730"/>
                <a:gd name="T47" fmla="*/ 72 h 422"/>
                <a:gd name="T48" fmla="*/ 6566 w 730"/>
                <a:gd name="T49" fmla="*/ 217 h 422"/>
                <a:gd name="T50" fmla="*/ 5923 w 730"/>
                <a:gd name="T51" fmla="*/ 363 h 422"/>
                <a:gd name="T52" fmla="*/ 5317 w 730"/>
                <a:gd name="T53" fmla="*/ 497 h 422"/>
                <a:gd name="T54" fmla="*/ 4729 w 730"/>
                <a:gd name="T55" fmla="*/ 666 h 422"/>
                <a:gd name="T56" fmla="*/ 4167 w 730"/>
                <a:gd name="T57" fmla="*/ 819 h 422"/>
                <a:gd name="T58" fmla="*/ 3658 w 730"/>
                <a:gd name="T59" fmla="*/ 1016 h 422"/>
                <a:gd name="T60" fmla="*/ 3161 w 730"/>
                <a:gd name="T61" fmla="*/ 1206 h 422"/>
                <a:gd name="T62" fmla="*/ 2679 w 730"/>
                <a:gd name="T63" fmla="*/ 1449 h 422"/>
                <a:gd name="T64" fmla="*/ 2225 w 730"/>
                <a:gd name="T65" fmla="*/ 1789 h 422"/>
                <a:gd name="T66" fmla="*/ 1837 w 730"/>
                <a:gd name="T67" fmla="*/ 2098 h 422"/>
                <a:gd name="T68" fmla="*/ 1530 w 730"/>
                <a:gd name="T69" fmla="*/ 2386 h 422"/>
                <a:gd name="T70" fmla="*/ 1164 w 730"/>
                <a:gd name="T71" fmla="*/ 2732 h 422"/>
                <a:gd name="T72" fmla="*/ 647 w 730"/>
                <a:gd name="T73" fmla="*/ 3258 h 422"/>
                <a:gd name="T74" fmla="*/ 257 w 730"/>
                <a:gd name="T75" fmla="*/ 3727 h 422"/>
                <a:gd name="T76" fmla="*/ 35 w 730"/>
                <a:gd name="T77" fmla="*/ 4001 h 422"/>
                <a:gd name="T78" fmla="*/ 42 w 730"/>
                <a:gd name="T79" fmla="*/ 4586 h 4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0"/>
                <a:gd name="T121" fmla="*/ 0 h 422"/>
                <a:gd name="T122" fmla="*/ 730 w 730"/>
                <a:gd name="T123" fmla="*/ 422 h 4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0" h="422">
                  <a:moveTo>
                    <a:pt x="4" y="422"/>
                  </a:moveTo>
                  <a:lnTo>
                    <a:pt x="6" y="419"/>
                  </a:lnTo>
                  <a:lnTo>
                    <a:pt x="14" y="409"/>
                  </a:lnTo>
                  <a:lnTo>
                    <a:pt x="24" y="394"/>
                  </a:lnTo>
                  <a:lnTo>
                    <a:pt x="40" y="375"/>
                  </a:lnTo>
                  <a:lnTo>
                    <a:pt x="59" y="351"/>
                  </a:lnTo>
                  <a:lnTo>
                    <a:pt x="83" y="325"/>
                  </a:lnTo>
                  <a:lnTo>
                    <a:pt x="109" y="296"/>
                  </a:lnTo>
                  <a:lnTo>
                    <a:pt x="139" y="265"/>
                  </a:lnTo>
                  <a:lnTo>
                    <a:pt x="173" y="234"/>
                  </a:lnTo>
                  <a:lnTo>
                    <a:pt x="208" y="204"/>
                  </a:lnTo>
                  <a:lnTo>
                    <a:pt x="247" y="173"/>
                  </a:lnTo>
                  <a:lnTo>
                    <a:pt x="288" y="145"/>
                  </a:lnTo>
                  <a:lnTo>
                    <a:pt x="332" y="119"/>
                  </a:lnTo>
                  <a:lnTo>
                    <a:pt x="377" y="97"/>
                  </a:lnTo>
                  <a:lnTo>
                    <a:pt x="425" y="78"/>
                  </a:lnTo>
                  <a:lnTo>
                    <a:pt x="473" y="64"/>
                  </a:lnTo>
                  <a:lnTo>
                    <a:pt x="485" y="62"/>
                  </a:lnTo>
                  <a:lnTo>
                    <a:pt x="497" y="60"/>
                  </a:lnTo>
                  <a:lnTo>
                    <a:pt x="510" y="57"/>
                  </a:lnTo>
                  <a:lnTo>
                    <a:pt x="524" y="55"/>
                  </a:lnTo>
                  <a:lnTo>
                    <a:pt x="538" y="52"/>
                  </a:lnTo>
                  <a:lnTo>
                    <a:pt x="553" y="50"/>
                  </a:lnTo>
                  <a:lnTo>
                    <a:pt x="568" y="47"/>
                  </a:lnTo>
                  <a:lnTo>
                    <a:pt x="585" y="45"/>
                  </a:lnTo>
                  <a:lnTo>
                    <a:pt x="601" y="43"/>
                  </a:lnTo>
                  <a:lnTo>
                    <a:pt x="618" y="40"/>
                  </a:lnTo>
                  <a:lnTo>
                    <a:pt x="635" y="38"/>
                  </a:lnTo>
                  <a:lnTo>
                    <a:pt x="654" y="36"/>
                  </a:lnTo>
                  <a:lnTo>
                    <a:pt x="672" y="34"/>
                  </a:lnTo>
                  <a:lnTo>
                    <a:pt x="691" y="32"/>
                  </a:lnTo>
                  <a:lnTo>
                    <a:pt x="710" y="30"/>
                  </a:lnTo>
                  <a:lnTo>
                    <a:pt x="730" y="29"/>
                  </a:lnTo>
                  <a:lnTo>
                    <a:pt x="723" y="26"/>
                  </a:lnTo>
                  <a:lnTo>
                    <a:pt x="717" y="23"/>
                  </a:lnTo>
                  <a:lnTo>
                    <a:pt x="709" y="20"/>
                  </a:lnTo>
                  <a:lnTo>
                    <a:pt x="704" y="15"/>
                  </a:lnTo>
                  <a:lnTo>
                    <a:pt x="708" y="15"/>
                  </a:lnTo>
                  <a:lnTo>
                    <a:pt x="707" y="15"/>
                  </a:lnTo>
                  <a:lnTo>
                    <a:pt x="705" y="15"/>
                  </a:lnTo>
                  <a:lnTo>
                    <a:pt x="704" y="13"/>
                  </a:lnTo>
                  <a:lnTo>
                    <a:pt x="701" y="12"/>
                  </a:lnTo>
                  <a:lnTo>
                    <a:pt x="704" y="12"/>
                  </a:lnTo>
                  <a:lnTo>
                    <a:pt x="698" y="11"/>
                  </a:lnTo>
                  <a:lnTo>
                    <a:pt x="693" y="9"/>
                  </a:lnTo>
                  <a:lnTo>
                    <a:pt x="687" y="6"/>
                  </a:lnTo>
                  <a:lnTo>
                    <a:pt x="684" y="0"/>
                  </a:lnTo>
                  <a:lnTo>
                    <a:pt x="654" y="7"/>
                  </a:lnTo>
                  <a:lnTo>
                    <a:pt x="625" y="13"/>
                  </a:lnTo>
                  <a:lnTo>
                    <a:pt x="595" y="20"/>
                  </a:lnTo>
                  <a:lnTo>
                    <a:pt x="566" y="26"/>
                  </a:lnTo>
                  <a:lnTo>
                    <a:pt x="537" y="33"/>
                  </a:lnTo>
                  <a:lnTo>
                    <a:pt x="509" y="40"/>
                  </a:lnTo>
                  <a:lnTo>
                    <a:pt x="482" y="47"/>
                  </a:lnTo>
                  <a:lnTo>
                    <a:pt x="455" y="53"/>
                  </a:lnTo>
                  <a:lnTo>
                    <a:pt x="429" y="61"/>
                  </a:lnTo>
                  <a:lnTo>
                    <a:pt x="403" y="69"/>
                  </a:lnTo>
                  <a:lnTo>
                    <a:pt x="378" y="76"/>
                  </a:lnTo>
                  <a:lnTo>
                    <a:pt x="354" y="85"/>
                  </a:lnTo>
                  <a:lnTo>
                    <a:pt x="332" y="93"/>
                  </a:lnTo>
                  <a:lnTo>
                    <a:pt x="309" y="102"/>
                  </a:lnTo>
                  <a:lnTo>
                    <a:pt x="287" y="111"/>
                  </a:lnTo>
                  <a:lnTo>
                    <a:pt x="267" y="120"/>
                  </a:lnTo>
                  <a:lnTo>
                    <a:pt x="244" y="133"/>
                  </a:lnTo>
                  <a:lnTo>
                    <a:pt x="221" y="149"/>
                  </a:lnTo>
                  <a:lnTo>
                    <a:pt x="202" y="164"/>
                  </a:lnTo>
                  <a:lnTo>
                    <a:pt x="183" y="179"/>
                  </a:lnTo>
                  <a:lnTo>
                    <a:pt x="166" y="193"/>
                  </a:lnTo>
                  <a:lnTo>
                    <a:pt x="152" y="207"/>
                  </a:lnTo>
                  <a:lnTo>
                    <a:pt x="139" y="219"/>
                  </a:lnTo>
                  <a:lnTo>
                    <a:pt x="129" y="228"/>
                  </a:lnTo>
                  <a:lnTo>
                    <a:pt x="105" y="251"/>
                  </a:lnTo>
                  <a:lnTo>
                    <a:pt x="82" y="275"/>
                  </a:lnTo>
                  <a:lnTo>
                    <a:pt x="59" y="300"/>
                  </a:lnTo>
                  <a:lnTo>
                    <a:pt x="40" y="323"/>
                  </a:lnTo>
                  <a:lnTo>
                    <a:pt x="23" y="342"/>
                  </a:lnTo>
                  <a:lnTo>
                    <a:pt x="10" y="358"/>
                  </a:lnTo>
                  <a:lnTo>
                    <a:pt x="3" y="368"/>
                  </a:lnTo>
                  <a:lnTo>
                    <a:pt x="0" y="372"/>
                  </a:lnTo>
                  <a:lnTo>
                    <a:pt x="4" y="422"/>
                  </a:lnTo>
                  <a:close/>
                </a:path>
              </a:pathLst>
            </a:custGeom>
            <a:solidFill>
              <a:srgbClr val="000000"/>
            </a:solidFill>
            <a:ln w="9525">
              <a:noFill/>
              <a:round/>
              <a:headEnd/>
              <a:tailEnd/>
            </a:ln>
          </p:spPr>
          <p:txBody>
            <a:bodyPr/>
            <a:lstStyle/>
            <a:p>
              <a:endParaRPr lang="en-US"/>
            </a:p>
          </p:txBody>
        </p:sp>
        <p:sp>
          <p:nvSpPr>
            <p:cNvPr id="31801" name="Freeform 149"/>
            <p:cNvSpPr>
              <a:spLocks/>
            </p:cNvSpPr>
            <p:nvPr/>
          </p:nvSpPr>
          <p:spPr bwMode="auto">
            <a:xfrm>
              <a:off x="4864" y="1505"/>
              <a:ext cx="89" cy="84"/>
            </a:xfrm>
            <a:custGeom>
              <a:avLst/>
              <a:gdLst>
                <a:gd name="T0" fmla="*/ 398 w 74"/>
                <a:gd name="T1" fmla="*/ 0 h 70"/>
                <a:gd name="T2" fmla="*/ 479 w 74"/>
                <a:gd name="T3" fmla="*/ 1 h 70"/>
                <a:gd name="T4" fmla="*/ 557 w 74"/>
                <a:gd name="T5" fmla="*/ 35 h 70"/>
                <a:gd name="T6" fmla="*/ 629 w 74"/>
                <a:gd name="T7" fmla="*/ 72 h 70"/>
                <a:gd name="T8" fmla="*/ 693 w 74"/>
                <a:gd name="T9" fmla="*/ 122 h 70"/>
                <a:gd name="T10" fmla="*/ 743 w 74"/>
                <a:gd name="T11" fmla="*/ 175 h 70"/>
                <a:gd name="T12" fmla="*/ 772 w 74"/>
                <a:gd name="T13" fmla="*/ 228 h 70"/>
                <a:gd name="T14" fmla="*/ 805 w 74"/>
                <a:gd name="T15" fmla="*/ 302 h 70"/>
                <a:gd name="T16" fmla="*/ 815 w 74"/>
                <a:gd name="T17" fmla="*/ 383 h 70"/>
                <a:gd name="T18" fmla="*/ 805 w 74"/>
                <a:gd name="T19" fmla="*/ 446 h 70"/>
                <a:gd name="T20" fmla="*/ 772 w 74"/>
                <a:gd name="T21" fmla="*/ 521 h 70"/>
                <a:gd name="T22" fmla="*/ 743 w 74"/>
                <a:gd name="T23" fmla="*/ 588 h 70"/>
                <a:gd name="T24" fmla="*/ 693 w 74"/>
                <a:gd name="T25" fmla="*/ 642 h 70"/>
                <a:gd name="T26" fmla="*/ 629 w 74"/>
                <a:gd name="T27" fmla="*/ 683 h 70"/>
                <a:gd name="T28" fmla="*/ 557 w 74"/>
                <a:gd name="T29" fmla="*/ 714 h 70"/>
                <a:gd name="T30" fmla="*/ 479 w 74"/>
                <a:gd name="T31" fmla="*/ 746 h 70"/>
                <a:gd name="T32" fmla="*/ 398 w 74"/>
                <a:gd name="T33" fmla="*/ 749 h 70"/>
                <a:gd name="T34" fmla="*/ 369 w 74"/>
                <a:gd name="T35" fmla="*/ 746 h 70"/>
                <a:gd name="T36" fmla="*/ 435 w 74"/>
                <a:gd name="T37" fmla="*/ 701 h 70"/>
                <a:gd name="T38" fmla="*/ 497 w 74"/>
                <a:gd name="T39" fmla="*/ 642 h 70"/>
                <a:gd name="T40" fmla="*/ 534 w 74"/>
                <a:gd name="T41" fmla="*/ 584 h 70"/>
                <a:gd name="T42" fmla="*/ 497 w 74"/>
                <a:gd name="T43" fmla="*/ 569 h 70"/>
                <a:gd name="T44" fmla="*/ 447 w 74"/>
                <a:gd name="T45" fmla="*/ 552 h 70"/>
                <a:gd name="T46" fmla="*/ 385 w 74"/>
                <a:gd name="T47" fmla="*/ 542 h 70"/>
                <a:gd name="T48" fmla="*/ 309 w 74"/>
                <a:gd name="T49" fmla="*/ 535 h 70"/>
                <a:gd name="T50" fmla="*/ 229 w 74"/>
                <a:gd name="T51" fmla="*/ 535 h 70"/>
                <a:gd name="T52" fmla="*/ 164 w 74"/>
                <a:gd name="T53" fmla="*/ 521 h 70"/>
                <a:gd name="T54" fmla="*/ 123 w 74"/>
                <a:gd name="T55" fmla="*/ 521 h 70"/>
                <a:gd name="T56" fmla="*/ 106 w 74"/>
                <a:gd name="T57" fmla="*/ 520 h 70"/>
                <a:gd name="T58" fmla="*/ 127 w 74"/>
                <a:gd name="T59" fmla="*/ 496 h 70"/>
                <a:gd name="T60" fmla="*/ 178 w 74"/>
                <a:gd name="T61" fmla="*/ 487 h 70"/>
                <a:gd name="T62" fmla="*/ 257 w 74"/>
                <a:gd name="T63" fmla="*/ 460 h 70"/>
                <a:gd name="T64" fmla="*/ 343 w 74"/>
                <a:gd name="T65" fmla="*/ 446 h 70"/>
                <a:gd name="T66" fmla="*/ 435 w 74"/>
                <a:gd name="T67" fmla="*/ 434 h 70"/>
                <a:gd name="T68" fmla="*/ 497 w 74"/>
                <a:gd name="T69" fmla="*/ 433 h 70"/>
                <a:gd name="T70" fmla="*/ 556 w 74"/>
                <a:gd name="T71" fmla="*/ 413 h 70"/>
                <a:gd name="T72" fmla="*/ 576 w 74"/>
                <a:gd name="T73" fmla="*/ 408 h 70"/>
                <a:gd name="T74" fmla="*/ 556 w 74"/>
                <a:gd name="T75" fmla="*/ 395 h 70"/>
                <a:gd name="T76" fmla="*/ 492 w 74"/>
                <a:gd name="T77" fmla="*/ 395 h 70"/>
                <a:gd name="T78" fmla="*/ 398 w 74"/>
                <a:gd name="T79" fmla="*/ 395 h 70"/>
                <a:gd name="T80" fmla="*/ 285 w 74"/>
                <a:gd name="T81" fmla="*/ 395 h 70"/>
                <a:gd name="T82" fmla="*/ 178 w 74"/>
                <a:gd name="T83" fmla="*/ 395 h 70"/>
                <a:gd name="T84" fmla="*/ 102 w 74"/>
                <a:gd name="T85" fmla="*/ 395 h 70"/>
                <a:gd name="T86" fmla="*/ 2 w 74"/>
                <a:gd name="T87" fmla="*/ 395 h 70"/>
                <a:gd name="T88" fmla="*/ 0 w 74"/>
                <a:gd name="T89" fmla="*/ 383 h 70"/>
                <a:gd name="T90" fmla="*/ 42 w 74"/>
                <a:gd name="T91" fmla="*/ 329 h 70"/>
                <a:gd name="T92" fmla="*/ 153 w 74"/>
                <a:gd name="T93" fmla="*/ 283 h 70"/>
                <a:gd name="T94" fmla="*/ 266 w 74"/>
                <a:gd name="T95" fmla="*/ 228 h 70"/>
                <a:gd name="T96" fmla="*/ 320 w 74"/>
                <a:gd name="T97" fmla="*/ 190 h 70"/>
                <a:gd name="T98" fmla="*/ 309 w 74"/>
                <a:gd name="T99" fmla="*/ 175 h 70"/>
                <a:gd name="T100" fmla="*/ 237 w 74"/>
                <a:gd name="T101" fmla="*/ 149 h 70"/>
                <a:gd name="T102" fmla="*/ 178 w 74"/>
                <a:gd name="T103" fmla="*/ 146 h 70"/>
                <a:gd name="T104" fmla="*/ 148 w 74"/>
                <a:gd name="T105" fmla="*/ 124 h 70"/>
                <a:gd name="T106" fmla="*/ 164 w 74"/>
                <a:gd name="T107" fmla="*/ 86 h 70"/>
                <a:gd name="T108" fmla="*/ 229 w 74"/>
                <a:gd name="T109" fmla="*/ 42 h 70"/>
                <a:gd name="T110" fmla="*/ 309 w 74"/>
                <a:gd name="T111" fmla="*/ 1 h 70"/>
                <a:gd name="T112" fmla="*/ 398 w 74"/>
                <a:gd name="T113" fmla="*/ 0 h 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4"/>
                <a:gd name="T172" fmla="*/ 0 h 70"/>
                <a:gd name="T173" fmla="*/ 74 w 74"/>
                <a:gd name="T174" fmla="*/ 70 h 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4" h="70">
                  <a:moveTo>
                    <a:pt x="36" y="0"/>
                  </a:moveTo>
                  <a:lnTo>
                    <a:pt x="43" y="1"/>
                  </a:lnTo>
                  <a:lnTo>
                    <a:pt x="51" y="3"/>
                  </a:lnTo>
                  <a:lnTo>
                    <a:pt x="57" y="7"/>
                  </a:lnTo>
                  <a:lnTo>
                    <a:pt x="63" y="11"/>
                  </a:lnTo>
                  <a:lnTo>
                    <a:pt x="67" y="16"/>
                  </a:lnTo>
                  <a:lnTo>
                    <a:pt x="70" y="22"/>
                  </a:lnTo>
                  <a:lnTo>
                    <a:pt x="72" y="28"/>
                  </a:lnTo>
                  <a:lnTo>
                    <a:pt x="74" y="36"/>
                  </a:lnTo>
                  <a:lnTo>
                    <a:pt x="72" y="42"/>
                  </a:lnTo>
                  <a:lnTo>
                    <a:pt x="70" y="49"/>
                  </a:lnTo>
                  <a:lnTo>
                    <a:pt x="67" y="55"/>
                  </a:lnTo>
                  <a:lnTo>
                    <a:pt x="63" y="60"/>
                  </a:lnTo>
                  <a:lnTo>
                    <a:pt x="57" y="64"/>
                  </a:lnTo>
                  <a:lnTo>
                    <a:pt x="51" y="67"/>
                  </a:lnTo>
                  <a:lnTo>
                    <a:pt x="43" y="69"/>
                  </a:lnTo>
                  <a:lnTo>
                    <a:pt x="36" y="70"/>
                  </a:lnTo>
                  <a:lnTo>
                    <a:pt x="33" y="69"/>
                  </a:lnTo>
                  <a:lnTo>
                    <a:pt x="39" y="65"/>
                  </a:lnTo>
                  <a:lnTo>
                    <a:pt x="45" y="60"/>
                  </a:lnTo>
                  <a:lnTo>
                    <a:pt x="48" y="54"/>
                  </a:lnTo>
                  <a:lnTo>
                    <a:pt x="45" y="53"/>
                  </a:lnTo>
                  <a:lnTo>
                    <a:pt x="41" y="52"/>
                  </a:lnTo>
                  <a:lnTo>
                    <a:pt x="35" y="51"/>
                  </a:lnTo>
                  <a:lnTo>
                    <a:pt x="28" y="50"/>
                  </a:lnTo>
                  <a:lnTo>
                    <a:pt x="21" y="50"/>
                  </a:lnTo>
                  <a:lnTo>
                    <a:pt x="15" y="49"/>
                  </a:lnTo>
                  <a:lnTo>
                    <a:pt x="11" y="49"/>
                  </a:lnTo>
                  <a:lnTo>
                    <a:pt x="10" y="48"/>
                  </a:lnTo>
                  <a:lnTo>
                    <a:pt x="12" y="47"/>
                  </a:lnTo>
                  <a:lnTo>
                    <a:pt x="16" y="45"/>
                  </a:lnTo>
                  <a:lnTo>
                    <a:pt x="23" y="43"/>
                  </a:lnTo>
                  <a:lnTo>
                    <a:pt x="31" y="42"/>
                  </a:lnTo>
                  <a:lnTo>
                    <a:pt x="39" y="41"/>
                  </a:lnTo>
                  <a:lnTo>
                    <a:pt x="45" y="40"/>
                  </a:lnTo>
                  <a:lnTo>
                    <a:pt x="50" y="39"/>
                  </a:lnTo>
                  <a:lnTo>
                    <a:pt x="52" y="38"/>
                  </a:lnTo>
                  <a:lnTo>
                    <a:pt x="50" y="37"/>
                  </a:lnTo>
                  <a:lnTo>
                    <a:pt x="44" y="37"/>
                  </a:lnTo>
                  <a:lnTo>
                    <a:pt x="36" y="37"/>
                  </a:lnTo>
                  <a:lnTo>
                    <a:pt x="26" y="37"/>
                  </a:lnTo>
                  <a:lnTo>
                    <a:pt x="16" y="37"/>
                  </a:lnTo>
                  <a:lnTo>
                    <a:pt x="9" y="37"/>
                  </a:lnTo>
                  <a:lnTo>
                    <a:pt x="2" y="37"/>
                  </a:lnTo>
                  <a:lnTo>
                    <a:pt x="0" y="36"/>
                  </a:lnTo>
                  <a:lnTo>
                    <a:pt x="4" y="31"/>
                  </a:lnTo>
                  <a:lnTo>
                    <a:pt x="14" y="27"/>
                  </a:lnTo>
                  <a:lnTo>
                    <a:pt x="24" y="22"/>
                  </a:lnTo>
                  <a:lnTo>
                    <a:pt x="29" y="18"/>
                  </a:lnTo>
                  <a:lnTo>
                    <a:pt x="28" y="16"/>
                  </a:lnTo>
                  <a:lnTo>
                    <a:pt x="22" y="14"/>
                  </a:lnTo>
                  <a:lnTo>
                    <a:pt x="16" y="13"/>
                  </a:lnTo>
                  <a:lnTo>
                    <a:pt x="13" y="12"/>
                  </a:lnTo>
                  <a:lnTo>
                    <a:pt x="15" y="8"/>
                  </a:lnTo>
                  <a:lnTo>
                    <a:pt x="21" y="4"/>
                  </a:lnTo>
                  <a:lnTo>
                    <a:pt x="28" y="1"/>
                  </a:lnTo>
                  <a:lnTo>
                    <a:pt x="36" y="0"/>
                  </a:lnTo>
                  <a:close/>
                </a:path>
              </a:pathLst>
            </a:custGeom>
            <a:solidFill>
              <a:srgbClr val="F7EA66"/>
            </a:solidFill>
            <a:ln w="9525">
              <a:noFill/>
              <a:round/>
              <a:headEnd/>
              <a:tailEnd/>
            </a:ln>
          </p:spPr>
          <p:txBody>
            <a:bodyPr/>
            <a:lstStyle/>
            <a:p>
              <a:endParaRPr lang="en-US"/>
            </a:p>
          </p:txBody>
        </p:sp>
        <p:sp>
          <p:nvSpPr>
            <p:cNvPr id="31802" name="Freeform 150"/>
            <p:cNvSpPr>
              <a:spLocks/>
            </p:cNvSpPr>
            <p:nvPr/>
          </p:nvSpPr>
          <p:spPr bwMode="auto">
            <a:xfrm>
              <a:off x="4807" y="2009"/>
              <a:ext cx="200" cy="41"/>
            </a:xfrm>
            <a:custGeom>
              <a:avLst/>
              <a:gdLst>
                <a:gd name="T0" fmla="*/ 0 w 166"/>
                <a:gd name="T1" fmla="*/ 43 h 34"/>
                <a:gd name="T2" fmla="*/ 73 w 166"/>
                <a:gd name="T3" fmla="*/ 36 h 34"/>
                <a:gd name="T4" fmla="*/ 282 w 166"/>
                <a:gd name="T5" fmla="*/ 36 h 34"/>
                <a:gd name="T6" fmla="*/ 569 w 166"/>
                <a:gd name="T7" fmla="*/ 2 h 34"/>
                <a:gd name="T8" fmla="*/ 916 w 166"/>
                <a:gd name="T9" fmla="*/ 1 h 34"/>
                <a:gd name="T10" fmla="*/ 1278 w 166"/>
                <a:gd name="T11" fmla="*/ 1 h 34"/>
                <a:gd name="T12" fmla="*/ 1586 w 166"/>
                <a:gd name="T13" fmla="*/ 0 h 34"/>
                <a:gd name="T14" fmla="*/ 1781 w 166"/>
                <a:gd name="T15" fmla="*/ 0 h 34"/>
                <a:gd name="T16" fmla="*/ 1866 w 166"/>
                <a:gd name="T17" fmla="*/ 0 h 34"/>
                <a:gd name="T18" fmla="*/ 1861 w 166"/>
                <a:gd name="T19" fmla="*/ 1 h 34"/>
                <a:gd name="T20" fmla="*/ 1820 w 166"/>
                <a:gd name="T21" fmla="*/ 36 h 34"/>
                <a:gd name="T22" fmla="*/ 1707 w 166"/>
                <a:gd name="T23" fmla="*/ 92 h 34"/>
                <a:gd name="T24" fmla="*/ 1549 w 166"/>
                <a:gd name="T25" fmla="*/ 213 h 34"/>
                <a:gd name="T26" fmla="*/ 1417 w 166"/>
                <a:gd name="T27" fmla="*/ 310 h 34"/>
                <a:gd name="T28" fmla="*/ 1384 w 166"/>
                <a:gd name="T29" fmla="*/ 347 h 34"/>
                <a:gd name="T30" fmla="*/ 1330 w 166"/>
                <a:gd name="T31" fmla="*/ 374 h 34"/>
                <a:gd name="T32" fmla="*/ 1227 w 166"/>
                <a:gd name="T33" fmla="*/ 374 h 34"/>
                <a:gd name="T34" fmla="*/ 1100 w 166"/>
                <a:gd name="T35" fmla="*/ 374 h 34"/>
                <a:gd name="T36" fmla="*/ 1000 w 166"/>
                <a:gd name="T37" fmla="*/ 383 h 34"/>
                <a:gd name="T38" fmla="*/ 971 w 166"/>
                <a:gd name="T39" fmla="*/ 373 h 34"/>
                <a:gd name="T40" fmla="*/ 954 w 166"/>
                <a:gd name="T41" fmla="*/ 283 h 34"/>
                <a:gd name="T42" fmla="*/ 984 w 166"/>
                <a:gd name="T43" fmla="*/ 177 h 34"/>
                <a:gd name="T44" fmla="*/ 1036 w 166"/>
                <a:gd name="T45" fmla="*/ 76 h 34"/>
                <a:gd name="T46" fmla="*/ 1036 w 166"/>
                <a:gd name="T47" fmla="*/ 43 h 34"/>
                <a:gd name="T48" fmla="*/ 937 w 166"/>
                <a:gd name="T49" fmla="*/ 92 h 34"/>
                <a:gd name="T50" fmla="*/ 842 w 166"/>
                <a:gd name="T51" fmla="*/ 162 h 34"/>
                <a:gd name="T52" fmla="*/ 778 w 166"/>
                <a:gd name="T53" fmla="*/ 219 h 34"/>
                <a:gd name="T54" fmla="*/ 717 w 166"/>
                <a:gd name="T55" fmla="*/ 264 h 34"/>
                <a:gd name="T56" fmla="*/ 669 w 166"/>
                <a:gd name="T57" fmla="*/ 310 h 34"/>
                <a:gd name="T58" fmla="*/ 624 w 166"/>
                <a:gd name="T59" fmla="*/ 330 h 34"/>
                <a:gd name="T60" fmla="*/ 595 w 166"/>
                <a:gd name="T61" fmla="*/ 330 h 34"/>
                <a:gd name="T62" fmla="*/ 563 w 166"/>
                <a:gd name="T63" fmla="*/ 318 h 34"/>
                <a:gd name="T64" fmla="*/ 541 w 166"/>
                <a:gd name="T65" fmla="*/ 264 h 34"/>
                <a:gd name="T66" fmla="*/ 504 w 166"/>
                <a:gd name="T67" fmla="*/ 213 h 34"/>
                <a:gd name="T68" fmla="*/ 430 w 166"/>
                <a:gd name="T69" fmla="*/ 162 h 34"/>
                <a:gd name="T70" fmla="*/ 347 w 166"/>
                <a:gd name="T71" fmla="*/ 125 h 34"/>
                <a:gd name="T72" fmla="*/ 264 w 166"/>
                <a:gd name="T73" fmla="*/ 92 h 34"/>
                <a:gd name="T74" fmla="*/ 177 w 166"/>
                <a:gd name="T75" fmla="*/ 76 h 34"/>
                <a:gd name="T76" fmla="*/ 88 w 166"/>
                <a:gd name="T77" fmla="*/ 63 h 34"/>
                <a:gd name="T78" fmla="*/ 35 w 166"/>
                <a:gd name="T79" fmla="*/ 52 h 34"/>
                <a:gd name="T80" fmla="*/ 0 w 166"/>
                <a:gd name="T81" fmla="*/ 43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6"/>
                <a:gd name="T124" fmla="*/ 0 h 34"/>
                <a:gd name="T125" fmla="*/ 166 w 166"/>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6" h="34">
                  <a:moveTo>
                    <a:pt x="0" y="4"/>
                  </a:moveTo>
                  <a:lnTo>
                    <a:pt x="7" y="3"/>
                  </a:lnTo>
                  <a:lnTo>
                    <a:pt x="25" y="3"/>
                  </a:lnTo>
                  <a:lnTo>
                    <a:pt x="51" y="2"/>
                  </a:lnTo>
                  <a:lnTo>
                    <a:pt x="82" y="1"/>
                  </a:lnTo>
                  <a:lnTo>
                    <a:pt x="113" y="1"/>
                  </a:lnTo>
                  <a:lnTo>
                    <a:pt x="140" y="0"/>
                  </a:lnTo>
                  <a:lnTo>
                    <a:pt x="158" y="0"/>
                  </a:lnTo>
                  <a:lnTo>
                    <a:pt x="166" y="0"/>
                  </a:lnTo>
                  <a:lnTo>
                    <a:pt x="165" y="1"/>
                  </a:lnTo>
                  <a:lnTo>
                    <a:pt x="161" y="3"/>
                  </a:lnTo>
                  <a:lnTo>
                    <a:pt x="152" y="8"/>
                  </a:lnTo>
                  <a:lnTo>
                    <a:pt x="138" y="18"/>
                  </a:lnTo>
                  <a:lnTo>
                    <a:pt x="126" y="27"/>
                  </a:lnTo>
                  <a:lnTo>
                    <a:pt x="123" y="31"/>
                  </a:lnTo>
                  <a:lnTo>
                    <a:pt x="119" y="33"/>
                  </a:lnTo>
                  <a:lnTo>
                    <a:pt x="109" y="33"/>
                  </a:lnTo>
                  <a:lnTo>
                    <a:pt x="97" y="33"/>
                  </a:lnTo>
                  <a:lnTo>
                    <a:pt x="89" y="34"/>
                  </a:lnTo>
                  <a:lnTo>
                    <a:pt x="86" y="32"/>
                  </a:lnTo>
                  <a:lnTo>
                    <a:pt x="85" y="25"/>
                  </a:lnTo>
                  <a:lnTo>
                    <a:pt x="87" y="15"/>
                  </a:lnTo>
                  <a:lnTo>
                    <a:pt x="91" y="7"/>
                  </a:lnTo>
                  <a:lnTo>
                    <a:pt x="91" y="4"/>
                  </a:lnTo>
                  <a:lnTo>
                    <a:pt x="83" y="8"/>
                  </a:lnTo>
                  <a:lnTo>
                    <a:pt x="75" y="14"/>
                  </a:lnTo>
                  <a:lnTo>
                    <a:pt x="69" y="19"/>
                  </a:lnTo>
                  <a:lnTo>
                    <a:pt x="63" y="23"/>
                  </a:lnTo>
                  <a:lnTo>
                    <a:pt x="59" y="27"/>
                  </a:lnTo>
                  <a:lnTo>
                    <a:pt x="55" y="29"/>
                  </a:lnTo>
                  <a:lnTo>
                    <a:pt x="52" y="29"/>
                  </a:lnTo>
                  <a:lnTo>
                    <a:pt x="50" y="28"/>
                  </a:lnTo>
                  <a:lnTo>
                    <a:pt x="48" y="23"/>
                  </a:lnTo>
                  <a:lnTo>
                    <a:pt x="45" y="18"/>
                  </a:lnTo>
                  <a:lnTo>
                    <a:pt x="38" y="14"/>
                  </a:lnTo>
                  <a:lnTo>
                    <a:pt x="31" y="11"/>
                  </a:lnTo>
                  <a:lnTo>
                    <a:pt x="23" y="8"/>
                  </a:lnTo>
                  <a:lnTo>
                    <a:pt x="15" y="7"/>
                  </a:lnTo>
                  <a:lnTo>
                    <a:pt x="8" y="6"/>
                  </a:lnTo>
                  <a:lnTo>
                    <a:pt x="3" y="5"/>
                  </a:lnTo>
                  <a:lnTo>
                    <a:pt x="0" y="4"/>
                  </a:lnTo>
                  <a:close/>
                </a:path>
              </a:pathLst>
            </a:custGeom>
            <a:solidFill>
              <a:srgbClr val="000000"/>
            </a:solidFill>
            <a:ln w="9525">
              <a:noFill/>
              <a:round/>
              <a:headEnd/>
              <a:tailEnd/>
            </a:ln>
          </p:spPr>
          <p:txBody>
            <a:bodyPr/>
            <a:lstStyle/>
            <a:p>
              <a:endParaRPr lang="en-US"/>
            </a:p>
          </p:txBody>
        </p:sp>
        <p:sp>
          <p:nvSpPr>
            <p:cNvPr id="31803" name="Freeform 151"/>
            <p:cNvSpPr>
              <a:spLocks/>
            </p:cNvSpPr>
            <p:nvPr/>
          </p:nvSpPr>
          <p:spPr bwMode="auto">
            <a:xfrm>
              <a:off x="5056" y="1734"/>
              <a:ext cx="33" cy="32"/>
            </a:xfrm>
            <a:custGeom>
              <a:avLst/>
              <a:gdLst>
                <a:gd name="T0" fmla="*/ 363 w 27"/>
                <a:gd name="T1" fmla="*/ 0 h 27"/>
                <a:gd name="T2" fmla="*/ 363 w 27"/>
                <a:gd name="T3" fmla="*/ 244 h 27"/>
                <a:gd name="T4" fmla="*/ 0 w 27"/>
                <a:gd name="T5" fmla="*/ 244 h 27"/>
                <a:gd name="T6" fmla="*/ 145 w 27"/>
                <a:gd name="T7" fmla="*/ 147 h 27"/>
                <a:gd name="T8" fmla="*/ 363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27" y="0"/>
                  </a:moveTo>
                  <a:lnTo>
                    <a:pt x="27" y="27"/>
                  </a:lnTo>
                  <a:lnTo>
                    <a:pt x="0" y="27"/>
                  </a:lnTo>
                  <a:lnTo>
                    <a:pt x="11" y="16"/>
                  </a:lnTo>
                  <a:lnTo>
                    <a:pt x="27" y="0"/>
                  </a:lnTo>
                  <a:close/>
                </a:path>
              </a:pathLst>
            </a:custGeom>
            <a:solidFill>
              <a:srgbClr val="000000"/>
            </a:solidFill>
            <a:ln w="9525">
              <a:noFill/>
              <a:round/>
              <a:headEnd/>
              <a:tailEnd/>
            </a:ln>
          </p:spPr>
          <p:txBody>
            <a:bodyPr/>
            <a:lstStyle/>
            <a:p>
              <a:endParaRPr lang="en-US"/>
            </a:p>
          </p:txBody>
        </p:sp>
        <p:sp>
          <p:nvSpPr>
            <p:cNvPr id="31804" name="Freeform 152"/>
            <p:cNvSpPr>
              <a:spLocks/>
            </p:cNvSpPr>
            <p:nvPr/>
          </p:nvSpPr>
          <p:spPr bwMode="auto">
            <a:xfrm>
              <a:off x="3533" y="2643"/>
              <a:ext cx="40" cy="32"/>
            </a:xfrm>
            <a:custGeom>
              <a:avLst/>
              <a:gdLst>
                <a:gd name="T0" fmla="*/ 1 w 33"/>
                <a:gd name="T1" fmla="*/ 0 h 26"/>
                <a:gd name="T2" fmla="*/ 1 w 33"/>
                <a:gd name="T3" fmla="*/ 73 h 26"/>
                <a:gd name="T4" fmla="*/ 0 w 33"/>
                <a:gd name="T5" fmla="*/ 208 h 26"/>
                <a:gd name="T6" fmla="*/ 1 w 33"/>
                <a:gd name="T7" fmla="*/ 367 h 26"/>
                <a:gd name="T8" fmla="*/ 70 w 33"/>
                <a:gd name="T9" fmla="*/ 388 h 26"/>
                <a:gd name="T10" fmla="*/ 168 w 33"/>
                <a:gd name="T11" fmla="*/ 367 h 26"/>
                <a:gd name="T12" fmla="*/ 285 w 33"/>
                <a:gd name="T13" fmla="*/ 336 h 26"/>
                <a:gd name="T14" fmla="*/ 347 w 33"/>
                <a:gd name="T15" fmla="*/ 315 h 26"/>
                <a:gd name="T16" fmla="*/ 394 w 33"/>
                <a:gd name="T17" fmla="*/ 315 h 26"/>
                <a:gd name="T18" fmla="*/ 396 w 33"/>
                <a:gd name="T19" fmla="*/ 302 h 26"/>
                <a:gd name="T20" fmla="*/ 396 w 33"/>
                <a:gd name="T21" fmla="*/ 267 h 26"/>
                <a:gd name="T22" fmla="*/ 379 w 33"/>
                <a:gd name="T23" fmla="*/ 208 h 26"/>
                <a:gd name="T24" fmla="*/ 299 w 33"/>
                <a:gd name="T25" fmla="*/ 176 h 26"/>
                <a:gd name="T26" fmla="*/ 194 w 33"/>
                <a:gd name="T27" fmla="*/ 199 h 26"/>
                <a:gd name="T28" fmla="*/ 132 w 33"/>
                <a:gd name="T29" fmla="*/ 208 h 26"/>
                <a:gd name="T30" fmla="*/ 85 w 33"/>
                <a:gd name="T31" fmla="*/ 217 h 26"/>
                <a:gd name="T32" fmla="*/ 70 w 33"/>
                <a:gd name="T33" fmla="*/ 245 h 26"/>
                <a:gd name="T34" fmla="*/ 1 w 33"/>
                <a:gd name="T35" fmla="*/ 0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6"/>
                <a:gd name="T56" fmla="*/ 33 w 33"/>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6">
                  <a:moveTo>
                    <a:pt x="1" y="0"/>
                  </a:moveTo>
                  <a:lnTo>
                    <a:pt x="1" y="5"/>
                  </a:lnTo>
                  <a:lnTo>
                    <a:pt x="0" y="14"/>
                  </a:lnTo>
                  <a:lnTo>
                    <a:pt x="1" y="24"/>
                  </a:lnTo>
                  <a:lnTo>
                    <a:pt x="6" y="26"/>
                  </a:lnTo>
                  <a:lnTo>
                    <a:pt x="14" y="24"/>
                  </a:lnTo>
                  <a:lnTo>
                    <a:pt x="23" y="23"/>
                  </a:lnTo>
                  <a:lnTo>
                    <a:pt x="29" y="21"/>
                  </a:lnTo>
                  <a:lnTo>
                    <a:pt x="32" y="21"/>
                  </a:lnTo>
                  <a:lnTo>
                    <a:pt x="33" y="20"/>
                  </a:lnTo>
                  <a:lnTo>
                    <a:pt x="33" y="18"/>
                  </a:lnTo>
                  <a:lnTo>
                    <a:pt x="31" y="14"/>
                  </a:lnTo>
                  <a:lnTo>
                    <a:pt x="25" y="12"/>
                  </a:lnTo>
                  <a:lnTo>
                    <a:pt x="16" y="13"/>
                  </a:lnTo>
                  <a:lnTo>
                    <a:pt x="11" y="14"/>
                  </a:lnTo>
                  <a:lnTo>
                    <a:pt x="7" y="15"/>
                  </a:lnTo>
                  <a:lnTo>
                    <a:pt x="6" y="16"/>
                  </a:lnTo>
                  <a:lnTo>
                    <a:pt x="1" y="0"/>
                  </a:lnTo>
                  <a:close/>
                </a:path>
              </a:pathLst>
            </a:custGeom>
            <a:solidFill>
              <a:srgbClr val="000000"/>
            </a:solidFill>
            <a:ln w="9525">
              <a:noFill/>
              <a:round/>
              <a:headEnd/>
              <a:tailEnd/>
            </a:ln>
          </p:spPr>
          <p:txBody>
            <a:bodyPr/>
            <a:lstStyle/>
            <a:p>
              <a:endParaRPr lang="en-US"/>
            </a:p>
          </p:txBody>
        </p:sp>
        <p:sp>
          <p:nvSpPr>
            <p:cNvPr id="31805" name="Freeform 153"/>
            <p:cNvSpPr>
              <a:spLocks/>
            </p:cNvSpPr>
            <p:nvPr/>
          </p:nvSpPr>
          <p:spPr bwMode="auto">
            <a:xfrm>
              <a:off x="3818" y="1466"/>
              <a:ext cx="74" cy="108"/>
            </a:xfrm>
            <a:custGeom>
              <a:avLst/>
              <a:gdLst>
                <a:gd name="T0" fmla="*/ 0 w 62"/>
                <a:gd name="T1" fmla="*/ 966 h 90"/>
                <a:gd name="T2" fmla="*/ 2 w 62"/>
                <a:gd name="T3" fmla="*/ 805 h 90"/>
                <a:gd name="T4" fmla="*/ 72 w 62"/>
                <a:gd name="T5" fmla="*/ 552 h 90"/>
                <a:gd name="T6" fmla="*/ 130 w 62"/>
                <a:gd name="T7" fmla="*/ 329 h 90"/>
                <a:gd name="T8" fmla="*/ 148 w 62"/>
                <a:gd name="T9" fmla="*/ 228 h 90"/>
                <a:gd name="T10" fmla="*/ 148 w 62"/>
                <a:gd name="T11" fmla="*/ 179 h 90"/>
                <a:gd name="T12" fmla="*/ 155 w 62"/>
                <a:gd name="T13" fmla="*/ 72 h 90"/>
                <a:gd name="T14" fmla="*/ 209 w 62"/>
                <a:gd name="T15" fmla="*/ 0 h 90"/>
                <a:gd name="T16" fmla="*/ 264 w 62"/>
                <a:gd name="T17" fmla="*/ 35 h 90"/>
                <a:gd name="T18" fmla="*/ 326 w 62"/>
                <a:gd name="T19" fmla="*/ 72 h 90"/>
                <a:gd name="T20" fmla="*/ 399 w 62"/>
                <a:gd name="T21" fmla="*/ 124 h 90"/>
                <a:gd name="T22" fmla="*/ 464 w 62"/>
                <a:gd name="T23" fmla="*/ 158 h 90"/>
                <a:gd name="T24" fmla="*/ 553 w 62"/>
                <a:gd name="T25" fmla="*/ 190 h 90"/>
                <a:gd name="T26" fmla="*/ 586 w 62"/>
                <a:gd name="T27" fmla="*/ 222 h 90"/>
                <a:gd name="T28" fmla="*/ 612 w 62"/>
                <a:gd name="T29" fmla="*/ 252 h 90"/>
                <a:gd name="T30" fmla="*/ 610 w 62"/>
                <a:gd name="T31" fmla="*/ 274 h 90"/>
                <a:gd name="T32" fmla="*/ 568 w 62"/>
                <a:gd name="T33" fmla="*/ 283 h 90"/>
                <a:gd name="T34" fmla="*/ 483 w 62"/>
                <a:gd name="T35" fmla="*/ 302 h 90"/>
                <a:gd name="T36" fmla="*/ 428 w 62"/>
                <a:gd name="T37" fmla="*/ 310 h 90"/>
                <a:gd name="T38" fmla="*/ 370 w 62"/>
                <a:gd name="T39" fmla="*/ 319 h 90"/>
                <a:gd name="T40" fmla="*/ 326 w 62"/>
                <a:gd name="T41" fmla="*/ 319 h 90"/>
                <a:gd name="T42" fmla="*/ 297 w 62"/>
                <a:gd name="T43" fmla="*/ 329 h 90"/>
                <a:gd name="T44" fmla="*/ 264 w 62"/>
                <a:gd name="T45" fmla="*/ 329 h 90"/>
                <a:gd name="T46" fmla="*/ 260 w 62"/>
                <a:gd name="T47" fmla="*/ 329 h 90"/>
                <a:gd name="T48" fmla="*/ 249 w 62"/>
                <a:gd name="T49" fmla="*/ 329 h 90"/>
                <a:gd name="T50" fmla="*/ 359 w 62"/>
                <a:gd name="T51" fmla="*/ 588 h 90"/>
                <a:gd name="T52" fmla="*/ 175 w 62"/>
                <a:gd name="T53" fmla="*/ 642 h 90"/>
                <a:gd name="T54" fmla="*/ 249 w 62"/>
                <a:gd name="T55" fmla="*/ 794 h 90"/>
                <a:gd name="T56" fmla="*/ 0 w 62"/>
                <a:gd name="T57" fmla="*/ 966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90"/>
                <a:gd name="T89" fmla="*/ 62 w 62"/>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90">
                  <a:moveTo>
                    <a:pt x="0" y="90"/>
                  </a:moveTo>
                  <a:lnTo>
                    <a:pt x="2" y="75"/>
                  </a:lnTo>
                  <a:lnTo>
                    <a:pt x="7" y="52"/>
                  </a:lnTo>
                  <a:lnTo>
                    <a:pt x="13" y="31"/>
                  </a:lnTo>
                  <a:lnTo>
                    <a:pt x="15" y="22"/>
                  </a:lnTo>
                  <a:lnTo>
                    <a:pt x="15" y="17"/>
                  </a:lnTo>
                  <a:lnTo>
                    <a:pt x="16" y="7"/>
                  </a:lnTo>
                  <a:lnTo>
                    <a:pt x="20" y="0"/>
                  </a:lnTo>
                  <a:lnTo>
                    <a:pt x="27" y="3"/>
                  </a:lnTo>
                  <a:lnTo>
                    <a:pt x="33" y="7"/>
                  </a:lnTo>
                  <a:lnTo>
                    <a:pt x="40" y="12"/>
                  </a:lnTo>
                  <a:lnTo>
                    <a:pt x="47" y="15"/>
                  </a:lnTo>
                  <a:lnTo>
                    <a:pt x="55" y="18"/>
                  </a:lnTo>
                  <a:lnTo>
                    <a:pt x="59" y="21"/>
                  </a:lnTo>
                  <a:lnTo>
                    <a:pt x="62" y="23"/>
                  </a:lnTo>
                  <a:lnTo>
                    <a:pt x="61" y="26"/>
                  </a:lnTo>
                  <a:lnTo>
                    <a:pt x="57" y="27"/>
                  </a:lnTo>
                  <a:lnTo>
                    <a:pt x="49" y="28"/>
                  </a:lnTo>
                  <a:lnTo>
                    <a:pt x="43" y="29"/>
                  </a:lnTo>
                  <a:lnTo>
                    <a:pt x="37" y="30"/>
                  </a:lnTo>
                  <a:lnTo>
                    <a:pt x="33" y="30"/>
                  </a:lnTo>
                  <a:lnTo>
                    <a:pt x="29" y="31"/>
                  </a:lnTo>
                  <a:lnTo>
                    <a:pt x="27" y="31"/>
                  </a:lnTo>
                  <a:lnTo>
                    <a:pt x="26" y="31"/>
                  </a:lnTo>
                  <a:lnTo>
                    <a:pt x="24" y="31"/>
                  </a:lnTo>
                  <a:lnTo>
                    <a:pt x="36" y="55"/>
                  </a:lnTo>
                  <a:lnTo>
                    <a:pt x="17" y="60"/>
                  </a:lnTo>
                  <a:lnTo>
                    <a:pt x="24" y="74"/>
                  </a:lnTo>
                  <a:lnTo>
                    <a:pt x="0" y="90"/>
                  </a:lnTo>
                  <a:close/>
                </a:path>
              </a:pathLst>
            </a:custGeom>
            <a:solidFill>
              <a:srgbClr val="000000"/>
            </a:solidFill>
            <a:ln w="9525">
              <a:noFill/>
              <a:round/>
              <a:headEnd/>
              <a:tailEnd/>
            </a:ln>
          </p:spPr>
          <p:txBody>
            <a:bodyPr/>
            <a:lstStyle/>
            <a:p>
              <a:endParaRPr lang="en-US"/>
            </a:p>
          </p:txBody>
        </p:sp>
        <p:sp>
          <p:nvSpPr>
            <p:cNvPr id="31806" name="Freeform 154"/>
            <p:cNvSpPr>
              <a:spLocks/>
            </p:cNvSpPr>
            <p:nvPr/>
          </p:nvSpPr>
          <p:spPr bwMode="auto">
            <a:xfrm>
              <a:off x="3691" y="2803"/>
              <a:ext cx="90" cy="71"/>
            </a:xfrm>
            <a:custGeom>
              <a:avLst/>
              <a:gdLst>
                <a:gd name="T0" fmla="*/ 760 w 74"/>
                <a:gd name="T1" fmla="*/ 0 h 60"/>
                <a:gd name="T2" fmla="*/ 725 w 74"/>
                <a:gd name="T3" fmla="*/ 51 h 60"/>
                <a:gd name="T4" fmla="*/ 668 w 74"/>
                <a:gd name="T5" fmla="*/ 138 h 60"/>
                <a:gd name="T6" fmla="*/ 549 w 74"/>
                <a:gd name="T7" fmla="*/ 250 h 60"/>
                <a:gd name="T8" fmla="*/ 383 w 74"/>
                <a:gd name="T9" fmla="*/ 354 h 60"/>
                <a:gd name="T10" fmla="*/ 286 w 74"/>
                <a:gd name="T11" fmla="*/ 405 h 60"/>
                <a:gd name="T12" fmla="*/ 193 w 74"/>
                <a:gd name="T13" fmla="*/ 421 h 60"/>
                <a:gd name="T14" fmla="*/ 108 w 74"/>
                <a:gd name="T15" fmla="*/ 448 h 60"/>
                <a:gd name="T16" fmla="*/ 50 w 74"/>
                <a:gd name="T17" fmla="*/ 490 h 60"/>
                <a:gd name="T18" fmla="*/ 1 w 74"/>
                <a:gd name="T19" fmla="*/ 496 h 60"/>
                <a:gd name="T20" fmla="*/ 0 w 74"/>
                <a:gd name="T21" fmla="*/ 498 h 60"/>
                <a:gd name="T22" fmla="*/ 2 w 74"/>
                <a:gd name="T23" fmla="*/ 527 h 60"/>
                <a:gd name="T24" fmla="*/ 108 w 74"/>
                <a:gd name="T25" fmla="*/ 527 h 60"/>
                <a:gd name="T26" fmla="*/ 184 w 74"/>
                <a:gd name="T27" fmla="*/ 527 h 60"/>
                <a:gd name="T28" fmla="*/ 235 w 74"/>
                <a:gd name="T29" fmla="*/ 527 h 60"/>
                <a:gd name="T30" fmla="*/ 251 w 74"/>
                <a:gd name="T31" fmla="*/ 530 h 60"/>
                <a:gd name="T32" fmla="*/ 286 w 74"/>
                <a:gd name="T33" fmla="*/ 530 h 60"/>
                <a:gd name="T34" fmla="*/ 315 w 74"/>
                <a:gd name="T35" fmla="*/ 530 h 60"/>
                <a:gd name="T36" fmla="*/ 355 w 74"/>
                <a:gd name="T37" fmla="*/ 530 h 60"/>
                <a:gd name="T38" fmla="*/ 423 w 74"/>
                <a:gd name="T39" fmla="*/ 530 h 60"/>
                <a:gd name="T40" fmla="*/ 525 w 74"/>
                <a:gd name="T41" fmla="*/ 527 h 60"/>
                <a:gd name="T42" fmla="*/ 625 w 74"/>
                <a:gd name="T43" fmla="*/ 527 h 60"/>
                <a:gd name="T44" fmla="*/ 725 w 74"/>
                <a:gd name="T45" fmla="*/ 498 h 60"/>
                <a:gd name="T46" fmla="*/ 826 w 74"/>
                <a:gd name="T47" fmla="*/ 498 h 60"/>
                <a:gd name="T48" fmla="*/ 888 w 74"/>
                <a:gd name="T49" fmla="*/ 498 h 60"/>
                <a:gd name="T50" fmla="*/ 924 w 74"/>
                <a:gd name="T51" fmla="*/ 496 h 60"/>
                <a:gd name="T52" fmla="*/ 945 w 74"/>
                <a:gd name="T53" fmla="*/ 491 h 60"/>
                <a:gd name="T54" fmla="*/ 924 w 74"/>
                <a:gd name="T55" fmla="*/ 490 h 60"/>
                <a:gd name="T56" fmla="*/ 888 w 74"/>
                <a:gd name="T57" fmla="*/ 464 h 60"/>
                <a:gd name="T58" fmla="*/ 759 w 74"/>
                <a:gd name="T59" fmla="*/ 443 h 60"/>
                <a:gd name="T60" fmla="*/ 668 w 74"/>
                <a:gd name="T61" fmla="*/ 421 h 60"/>
                <a:gd name="T62" fmla="*/ 596 w 74"/>
                <a:gd name="T63" fmla="*/ 419 h 60"/>
                <a:gd name="T64" fmla="*/ 589 w 74"/>
                <a:gd name="T65" fmla="*/ 419 h 60"/>
                <a:gd name="T66" fmla="*/ 716 w 74"/>
                <a:gd name="T67" fmla="*/ 237 h 60"/>
                <a:gd name="T68" fmla="*/ 725 w 74"/>
                <a:gd name="T69" fmla="*/ 200 h 60"/>
                <a:gd name="T70" fmla="*/ 760 w 74"/>
                <a:gd name="T71" fmla="*/ 107 h 60"/>
                <a:gd name="T72" fmla="*/ 777 w 74"/>
                <a:gd name="T73" fmla="*/ 2 h 60"/>
                <a:gd name="T74" fmla="*/ 760 w 74"/>
                <a:gd name="T75" fmla="*/ 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60"/>
                <a:gd name="T116" fmla="*/ 74 w 74"/>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60">
                  <a:moveTo>
                    <a:pt x="60" y="0"/>
                  </a:moveTo>
                  <a:lnTo>
                    <a:pt x="57" y="6"/>
                  </a:lnTo>
                  <a:lnTo>
                    <a:pt x="52" y="15"/>
                  </a:lnTo>
                  <a:lnTo>
                    <a:pt x="43" y="28"/>
                  </a:lnTo>
                  <a:lnTo>
                    <a:pt x="30" y="40"/>
                  </a:lnTo>
                  <a:lnTo>
                    <a:pt x="22" y="45"/>
                  </a:lnTo>
                  <a:lnTo>
                    <a:pt x="15" y="48"/>
                  </a:lnTo>
                  <a:lnTo>
                    <a:pt x="8" y="51"/>
                  </a:lnTo>
                  <a:lnTo>
                    <a:pt x="4" y="54"/>
                  </a:lnTo>
                  <a:lnTo>
                    <a:pt x="1" y="56"/>
                  </a:lnTo>
                  <a:lnTo>
                    <a:pt x="0" y="57"/>
                  </a:lnTo>
                  <a:lnTo>
                    <a:pt x="2" y="59"/>
                  </a:lnTo>
                  <a:lnTo>
                    <a:pt x="8" y="59"/>
                  </a:lnTo>
                  <a:lnTo>
                    <a:pt x="14" y="59"/>
                  </a:lnTo>
                  <a:lnTo>
                    <a:pt x="18" y="59"/>
                  </a:lnTo>
                  <a:lnTo>
                    <a:pt x="20" y="60"/>
                  </a:lnTo>
                  <a:lnTo>
                    <a:pt x="22" y="60"/>
                  </a:lnTo>
                  <a:lnTo>
                    <a:pt x="25" y="60"/>
                  </a:lnTo>
                  <a:lnTo>
                    <a:pt x="28" y="60"/>
                  </a:lnTo>
                  <a:lnTo>
                    <a:pt x="33" y="60"/>
                  </a:lnTo>
                  <a:lnTo>
                    <a:pt x="41" y="59"/>
                  </a:lnTo>
                  <a:lnTo>
                    <a:pt x="49" y="59"/>
                  </a:lnTo>
                  <a:lnTo>
                    <a:pt x="57" y="57"/>
                  </a:lnTo>
                  <a:lnTo>
                    <a:pt x="65" y="57"/>
                  </a:lnTo>
                  <a:lnTo>
                    <a:pt x="70" y="57"/>
                  </a:lnTo>
                  <a:lnTo>
                    <a:pt x="73" y="56"/>
                  </a:lnTo>
                  <a:lnTo>
                    <a:pt x="74" y="55"/>
                  </a:lnTo>
                  <a:lnTo>
                    <a:pt x="73" y="54"/>
                  </a:lnTo>
                  <a:lnTo>
                    <a:pt x="70" y="52"/>
                  </a:lnTo>
                  <a:lnTo>
                    <a:pt x="59" y="49"/>
                  </a:lnTo>
                  <a:lnTo>
                    <a:pt x="52" y="48"/>
                  </a:lnTo>
                  <a:lnTo>
                    <a:pt x="47" y="47"/>
                  </a:lnTo>
                  <a:lnTo>
                    <a:pt x="46" y="47"/>
                  </a:lnTo>
                  <a:lnTo>
                    <a:pt x="56" y="26"/>
                  </a:lnTo>
                  <a:lnTo>
                    <a:pt x="57" y="22"/>
                  </a:lnTo>
                  <a:lnTo>
                    <a:pt x="60" y="12"/>
                  </a:lnTo>
                  <a:lnTo>
                    <a:pt x="61" y="2"/>
                  </a:lnTo>
                  <a:lnTo>
                    <a:pt x="60" y="0"/>
                  </a:lnTo>
                  <a:close/>
                </a:path>
              </a:pathLst>
            </a:custGeom>
            <a:solidFill>
              <a:srgbClr val="000000"/>
            </a:solidFill>
            <a:ln w="9525">
              <a:noFill/>
              <a:round/>
              <a:headEnd/>
              <a:tailEnd/>
            </a:ln>
          </p:spPr>
          <p:txBody>
            <a:bodyPr/>
            <a:lstStyle/>
            <a:p>
              <a:endParaRPr lang="en-US"/>
            </a:p>
          </p:txBody>
        </p:sp>
        <p:sp>
          <p:nvSpPr>
            <p:cNvPr id="31807" name="Freeform 155"/>
            <p:cNvSpPr>
              <a:spLocks/>
            </p:cNvSpPr>
            <p:nvPr/>
          </p:nvSpPr>
          <p:spPr bwMode="auto">
            <a:xfrm>
              <a:off x="4146" y="1796"/>
              <a:ext cx="51" cy="63"/>
            </a:xfrm>
            <a:custGeom>
              <a:avLst/>
              <a:gdLst>
                <a:gd name="T0" fmla="*/ 287 w 42"/>
                <a:gd name="T1" fmla="*/ 0 h 53"/>
                <a:gd name="T2" fmla="*/ 250 w 42"/>
                <a:gd name="T3" fmla="*/ 48 h 53"/>
                <a:gd name="T4" fmla="*/ 191 w 42"/>
                <a:gd name="T5" fmla="*/ 145 h 53"/>
                <a:gd name="T6" fmla="*/ 109 w 42"/>
                <a:gd name="T7" fmla="*/ 260 h 53"/>
                <a:gd name="T8" fmla="*/ 49 w 42"/>
                <a:gd name="T9" fmla="*/ 367 h 53"/>
                <a:gd name="T10" fmla="*/ 2 w 42"/>
                <a:gd name="T11" fmla="*/ 456 h 53"/>
                <a:gd name="T12" fmla="*/ 0 w 42"/>
                <a:gd name="T13" fmla="*/ 504 h 53"/>
                <a:gd name="T14" fmla="*/ 1 w 42"/>
                <a:gd name="T15" fmla="*/ 499 h 53"/>
                <a:gd name="T16" fmla="*/ 129 w 42"/>
                <a:gd name="T17" fmla="*/ 424 h 53"/>
                <a:gd name="T18" fmla="*/ 194 w 42"/>
                <a:gd name="T19" fmla="*/ 357 h 53"/>
                <a:gd name="T20" fmla="*/ 287 w 42"/>
                <a:gd name="T21" fmla="*/ 309 h 53"/>
                <a:gd name="T22" fmla="*/ 358 w 42"/>
                <a:gd name="T23" fmla="*/ 260 h 53"/>
                <a:gd name="T24" fmla="*/ 435 w 42"/>
                <a:gd name="T25" fmla="*/ 229 h 53"/>
                <a:gd name="T26" fmla="*/ 483 w 42"/>
                <a:gd name="T27" fmla="*/ 204 h 53"/>
                <a:gd name="T28" fmla="*/ 521 w 42"/>
                <a:gd name="T29" fmla="*/ 193 h 53"/>
                <a:gd name="T30" fmla="*/ 521 w 42"/>
                <a:gd name="T31" fmla="*/ 178 h 53"/>
                <a:gd name="T32" fmla="*/ 504 w 42"/>
                <a:gd name="T33" fmla="*/ 178 h 53"/>
                <a:gd name="T34" fmla="*/ 415 w 42"/>
                <a:gd name="T35" fmla="*/ 193 h 53"/>
                <a:gd name="T36" fmla="*/ 342 w 42"/>
                <a:gd name="T37" fmla="*/ 204 h 53"/>
                <a:gd name="T38" fmla="*/ 287 w 42"/>
                <a:gd name="T39" fmla="*/ 210 h 53"/>
                <a:gd name="T40" fmla="*/ 250 w 42"/>
                <a:gd name="T41" fmla="*/ 212 h 53"/>
                <a:gd name="T42" fmla="*/ 250 w 42"/>
                <a:gd name="T43" fmla="*/ 193 h 53"/>
                <a:gd name="T44" fmla="*/ 282 w 42"/>
                <a:gd name="T45" fmla="*/ 122 h 53"/>
                <a:gd name="T46" fmla="*/ 282 w 42"/>
                <a:gd name="T47" fmla="*/ 57 h 53"/>
                <a:gd name="T48" fmla="*/ 287 w 42"/>
                <a:gd name="T49" fmla="*/ 0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3"/>
                <a:gd name="T77" fmla="*/ 42 w 42"/>
                <a:gd name="T78" fmla="*/ 53 h 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3">
                  <a:moveTo>
                    <a:pt x="23" y="0"/>
                  </a:moveTo>
                  <a:lnTo>
                    <a:pt x="21" y="5"/>
                  </a:lnTo>
                  <a:lnTo>
                    <a:pt x="15" y="15"/>
                  </a:lnTo>
                  <a:lnTo>
                    <a:pt x="9" y="28"/>
                  </a:lnTo>
                  <a:lnTo>
                    <a:pt x="4" y="39"/>
                  </a:lnTo>
                  <a:lnTo>
                    <a:pt x="2" y="48"/>
                  </a:lnTo>
                  <a:lnTo>
                    <a:pt x="0" y="53"/>
                  </a:lnTo>
                  <a:lnTo>
                    <a:pt x="1" y="52"/>
                  </a:lnTo>
                  <a:lnTo>
                    <a:pt x="10" y="45"/>
                  </a:lnTo>
                  <a:lnTo>
                    <a:pt x="16" y="38"/>
                  </a:lnTo>
                  <a:lnTo>
                    <a:pt x="23" y="33"/>
                  </a:lnTo>
                  <a:lnTo>
                    <a:pt x="29" y="28"/>
                  </a:lnTo>
                  <a:lnTo>
                    <a:pt x="35" y="24"/>
                  </a:lnTo>
                  <a:lnTo>
                    <a:pt x="39" y="21"/>
                  </a:lnTo>
                  <a:lnTo>
                    <a:pt x="42" y="20"/>
                  </a:lnTo>
                  <a:lnTo>
                    <a:pt x="42" y="19"/>
                  </a:lnTo>
                  <a:lnTo>
                    <a:pt x="40" y="19"/>
                  </a:lnTo>
                  <a:lnTo>
                    <a:pt x="33" y="20"/>
                  </a:lnTo>
                  <a:lnTo>
                    <a:pt x="27" y="21"/>
                  </a:lnTo>
                  <a:lnTo>
                    <a:pt x="23" y="22"/>
                  </a:lnTo>
                  <a:lnTo>
                    <a:pt x="21" y="23"/>
                  </a:lnTo>
                  <a:lnTo>
                    <a:pt x="21" y="20"/>
                  </a:lnTo>
                  <a:lnTo>
                    <a:pt x="22" y="13"/>
                  </a:lnTo>
                  <a:lnTo>
                    <a:pt x="22" y="6"/>
                  </a:lnTo>
                  <a:lnTo>
                    <a:pt x="23" y="0"/>
                  </a:lnTo>
                  <a:close/>
                </a:path>
              </a:pathLst>
            </a:custGeom>
            <a:solidFill>
              <a:srgbClr val="000000"/>
            </a:solidFill>
            <a:ln w="9525">
              <a:noFill/>
              <a:round/>
              <a:headEnd/>
              <a:tailEnd/>
            </a:ln>
          </p:spPr>
          <p:txBody>
            <a:bodyPr/>
            <a:lstStyle/>
            <a:p>
              <a:endParaRPr lang="en-US"/>
            </a:p>
          </p:txBody>
        </p:sp>
        <p:sp>
          <p:nvSpPr>
            <p:cNvPr id="31808" name="Freeform 156"/>
            <p:cNvSpPr>
              <a:spLocks/>
            </p:cNvSpPr>
            <p:nvPr/>
          </p:nvSpPr>
          <p:spPr bwMode="auto">
            <a:xfrm>
              <a:off x="3919" y="2699"/>
              <a:ext cx="15" cy="47"/>
            </a:xfrm>
            <a:custGeom>
              <a:avLst/>
              <a:gdLst>
                <a:gd name="T0" fmla="*/ 0 w 13"/>
                <a:gd name="T1" fmla="*/ 0 h 39"/>
                <a:gd name="T2" fmla="*/ 0 w 13"/>
                <a:gd name="T3" fmla="*/ 446 h 39"/>
                <a:gd name="T4" fmla="*/ 84 w 13"/>
                <a:gd name="T5" fmla="*/ 446 h 39"/>
                <a:gd name="T6" fmla="*/ 84 w 13"/>
                <a:gd name="T7" fmla="*/ 430 h 39"/>
                <a:gd name="T8" fmla="*/ 77 w 13"/>
                <a:gd name="T9" fmla="*/ 394 h 39"/>
                <a:gd name="T10" fmla="*/ 67 w 13"/>
                <a:gd name="T11" fmla="*/ 370 h 39"/>
                <a:gd name="T12" fmla="*/ 58 w 13"/>
                <a:gd name="T13" fmla="*/ 310 h 39"/>
                <a:gd name="T14" fmla="*/ 37 w 13"/>
                <a:gd name="T15" fmla="*/ 219 h 39"/>
                <a:gd name="T16" fmla="*/ 3 w 13"/>
                <a:gd name="T17" fmla="*/ 125 h 39"/>
                <a:gd name="T18" fmla="*/ 1 w 13"/>
                <a:gd name="T19" fmla="*/ 35 h 39"/>
                <a:gd name="T20" fmla="*/ 0 w 13"/>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39"/>
                <a:gd name="T35" fmla="*/ 13 w 13"/>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39">
                  <a:moveTo>
                    <a:pt x="0" y="0"/>
                  </a:moveTo>
                  <a:lnTo>
                    <a:pt x="0" y="39"/>
                  </a:lnTo>
                  <a:lnTo>
                    <a:pt x="13" y="39"/>
                  </a:lnTo>
                  <a:lnTo>
                    <a:pt x="13" y="38"/>
                  </a:lnTo>
                  <a:lnTo>
                    <a:pt x="12" y="35"/>
                  </a:lnTo>
                  <a:lnTo>
                    <a:pt x="10" y="32"/>
                  </a:lnTo>
                  <a:lnTo>
                    <a:pt x="9" y="27"/>
                  </a:lnTo>
                  <a:lnTo>
                    <a:pt x="6" y="19"/>
                  </a:lnTo>
                  <a:lnTo>
                    <a:pt x="3" y="11"/>
                  </a:lnTo>
                  <a:lnTo>
                    <a:pt x="1" y="3"/>
                  </a:lnTo>
                  <a:lnTo>
                    <a:pt x="0" y="0"/>
                  </a:lnTo>
                  <a:close/>
                </a:path>
              </a:pathLst>
            </a:custGeom>
            <a:solidFill>
              <a:srgbClr val="000000"/>
            </a:solidFill>
            <a:ln w="9525">
              <a:noFill/>
              <a:round/>
              <a:headEnd/>
              <a:tailEnd/>
            </a:ln>
          </p:spPr>
          <p:txBody>
            <a:bodyPr/>
            <a:lstStyle/>
            <a:p>
              <a:endParaRPr lang="en-US"/>
            </a:p>
          </p:txBody>
        </p:sp>
        <p:sp>
          <p:nvSpPr>
            <p:cNvPr id="31809" name="Freeform 157"/>
            <p:cNvSpPr>
              <a:spLocks/>
            </p:cNvSpPr>
            <p:nvPr/>
          </p:nvSpPr>
          <p:spPr bwMode="auto">
            <a:xfrm>
              <a:off x="3957" y="2913"/>
              <a:ext cx="124" cy="32"/>
            </a:xfrm>
            <a:custGeom>
              <a:avLst/>
              <a:gdLst>
                <a:gd name="T0" fmla="*/ 731 w 103"/>
                <a:gd name="T1" fmla="*/ 48 h 26"/>
                <a:gd name="T2" fmla="*/ 0 w 103"/>
                <a:gd name="T3" fmla="*/ 256 h 26"/>
                <a:gd name="T4" fmla="*/ 1 w 103"/>
                <a:gd name="T5" fmla="*/ 256 h 26"/>
                <a:gd name="T6" fmla="*/ 42 w 103"/>
                <a:gd name="T7" fmla="*/ 267 h 26"/>
                <a:gd name="T8" fmla="*/ 73 w 103"/>
                <a:gd name="T9" fmla="*/ 315 h 26"/>
                <a:gd name="T10" fmla="*/ 128 w 103"/>
                <a:gd name="T11" fmla="*/ 329 h 26"/>
                <a:gd name="T12" fmla="*/ 185 w 103"/>
                <a:gd name="T13" fmla="*/ 336 h 26"/>
                <a:gd name="T14" fmla="*/ 258 w 103"/>
                <a:gd name="T15" fmla="*/ 372 h 26"/>
                <a:gd name="T16" fmla="*/ 311 w 103"/>
                <a:gd name="T17" fmla="*/ 388 h 26"/>
                <a:gd name="T18" fmla="*/ 374 w 103"/>
                <a:gd name="T19" fmla="*/ 388 h 26"/>
                <a:gd name="T20" fmla="*/ 496 w 103"/>
                <a:gd name="T21" fmla="*/ 367 h 26"/>
                <a:gd name="T22" fmla="*/ 581 w 103"/>
                <a:gd name="T23" fmla="*/ 336 h 26"/>
                <a:gd name="T24" fmla="*/ 653 w 103"/>
                <a:gd name="T25" fmla="*/ 315 h 26"/>
                <a:gd name="T26" fmla="*/ 719 w 103"/>
                <a:gd name="T27" fmla="*/ 302 h 26"/>
                <a:gd name="T28" fmla="*/ 786 w 103"/>
                <a:gd name="T29" fmla="*/ 245 h 26"/>
                <a:gd name="T30" fmla="*/ 880 w 103"/>
                <a:gd name="T31" fmla="*/ 176 h 26"/>
                <a:gd name="T32" fmla="*/ 982 w 103"/>
                <a:gd name="T33" fmla="*/ 137 h 26"/>
                <a:gd name="T34" fmla="*/ 1014 w 103"/>
                <a:gd name="T35" fmla="*/ 116 h 26"/>
                <a:gd name="T36" fmla="*/ 1145 w 103"/>
                <a:gd name="T37" fmla="*/ 0 h 26"/>
                <a:gd name="T38" fmla="*/ 731 w 103"/>
                <a:gd name="T39" fmla="*/ 48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3"/>
                <a:gd name="T61" fmla="*/ 0 h 26"/>
                <a:gd name="T62" fmla="*/ 103 w 103"/>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3" h="26">
                  <a:moveTo>
                    <a:pt x="66" y="3"/>
                  </a:moveTo>
                  <a:lnTo>
                    <a:pt x="0" y="17"/>
                  </a:lnTo>
                  <a:lnTo>
                    <a:pt x="1" y="17"/>
                  </a:lnTo>
                  <a:lnTo>
                    <a:pt x="4" y="18"/>
                  </a:lnTo>
                  <a:lnTo>
                    <a:pt x="7" y="21"/>
                  </a:lnTo>
                  <a:lnTo>
                    <a:pt x="12" y="22"/>
                  </a:lnTo>
                  <a:lnTo>
                    <a:pt x="17" y="23"/>
                  </a:lnTo>
                  <a:lnTo>
                    <a:pt x="23" y="25"/>
                  </a:lnTo>
                  <a:lnTo>
                    <a:pt x="28" y="26"/>
                  </a:lnTo>
                  <a:lnTo>
                    <a:pt x="34" y="26"/>
                  </a:lnTo>
                  <a:lnTo>
                    <a:pt x="44" y="24"/>
                  </a:lnTo>
                  <a:lnTo>
                    <a:pt x="52" y="23"/>
                  </a:lnTo>
                  <a:lnTo>
                    <a:pt x="59" y="21"/>
                  </a:lnTo>
                  <a:lnTo>
                    <a:pt x="64" y="20"/>
                  </a:lnTo>
                  <a:lnTo>
                    <a:pt x="71" y="16"/>
                  </a:lnTo>
                  <a:lnTo>
                    <a:pt x="79" y="12"/>
                  </a:lnTo>
                  <a:lnTo>
                    <a:pt x="88" y="9"/>
                  </a:lnTo>
                  <a:lnTo>
                    <a:pt x="91" y="8"/>
                  </a:lnTo>
                  <a:lnTo>
                    <a:pt x="103" y="0"/>
                  </a:lnTo>
                  <a:lnTo>
                    <a:pt x="66" y="3"/>
                  </a:lnTo>
                  <a:close/>
                </a:path>
              </a:pathLst>
            </a:custGeom>
            <a:solidFill>
              <a:srgbClr val="000000"/>
            </a:solidFill>
            <a:ln w="9525">
              <a:noFill/>
              <a:round/>
              <a:headEnd/>
              <a:tailEnd/>
            </a:ln>
          </p:spPr>
          <p:txBody>
            <a:bodyPr/>
            <a:lstStyle/>
            <a:p>
              <a:endParaRPr lang="en-US"/>
            </a:p>
          </p:txBody>
        </p:sp>
        <p:sp>
          <p:nvSpPr>
            <p:cNvPr id="31810" name="Freeform 158"/>
            <p:cNvSpPr>
              <a:spLocks/>
            </p:cNvSpPr>
            <p:nvPr/>
          </p:nvSpPr>
          <p:spPr bwMode="auto">
            <a:xfrm>
              <a:off x="3891" y="2891"/>
              <a:ext cx="47" cy="18"/>
            </a:xfrm>
            <a:custGeom>
              <a:avLst/>
              <a:gdLst>
                <a:gd name="T0" fmla="*/ 282 w 39"/>
                <a:gd name="T1" fmla="*/ 1 h 16"/>
                <a:gd name="T2" fmla="*/ 0 w 39"/>
                <a:gd name="T3" fmla="*/ 61 h 16"/>
                <a:gd name="T4" fmla="*/ 35 w 39"/>
                <a:gd name="T5" fmla="*/ 65 h 16"/>
                <a:gd name="T6" fmla="*/ 125 w 39"/>
                <a:gd name="T7" fmla="*/ 69 h 16"/>
                <a:gd name="T8" fmla="*/ 219 w 39"/>
                <a:gd name="T9" fmla="*/ 71 h 16"/>
                <a:gd name="T10" fmla="*/ 282 w 39"/>
                <a:gd name="T11" fmla="*/ 69 h 16"/>
                <a:gd name="T12" fmla="*/ 340 w 39"/>
                <a:gd name="T13" fmla="*/ 54 h 16"/>
                <a:gd name="T14" fmla="*/ 394 w 39"/>
                <a:gd name="T15" fmla="*/ 34 h 16"/>
                <a:gd name="T16" fmla="*/ 430 w 39"/>
                <a:gd name="T17" fmla="*/ 29 h 16"/>
                <a:gd name="T18" fmla="*/ 446 w 39"/>
                <a:gd name="T19" fmla="*/ 25 h 16"/>
                <a:gd name="T20" fmla="*/ 418 w 39"/>
                <a:gd name="T21" fmla="*/ 22 h 16"/>
                <a:gd name="T22" fmla="*/ 374 w 39"/>
                <a:gd name="T23" fmla="*/ 2 h 16"/>
                <a:gd name="T24" fmla="*/ 310 w 39"/>
                <a:gd name="T25" fmla="*/ 0 h 16"/>
                <a:gd name="T26" fmla="*/ 282 w 39"/>
                <a:gd name="T27" fmla="*/ 1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6"/>
                <a:gd name="T44" fmla="*/ 39 w 39"/>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6">
                  <a:moveTo>
                    <a:pt x="25" y="1"/>
                  </a:moveTo>
                  <a:lnTo>
                    <a:pt x="0" y="13"/>
                  </a:lnTo>
                  <a:lnTo>
                    <a:pt x="3" y="14"/>
                  </a:lnTo>
                  <a:lnTo>
                    <a:pt x="11" y="15"/>
                  </a:lnTo>
                  <a:lnTo>
                    <a:pt x="19" y="16"/>
                  </a:lnTo>
                  <a:lnTo>
                    <a:pt x="25" y="15"/>
                  </a:lnTo>
                  <a:lnTo>
                    <a:pt x="30" y="12"/>
                  </a:lnTo>
                  <a:lnTo>
                    <a:pt x="35" y="8"/>
                  </a:lnTo>
                  <a:lnTo>
                    <a:pt x="38" y="6"/>
                  </a:lnTo>
                  <a:lnTo>
                    <a:pt x="39" y="5"/>
                  </a:lnTo>
                  <a:lnTo>
                    <a:pt x="37" y="4"/>
                  </a:lnTo>
                  <a:lnTo>
                    <a:pt x="33" y="2"/>
                  </a:lnTo>
                  <a:lnTo>
                    <a:pt x="27" y="0"/>
                  </a:lnTo>
                  <a:lnTo>
                    <a:pt x="25" y="1"/>
                  </a:lnTo>
                  <a:close/>
                </a:path>
              </a:pathLst>
            </a:custGeom>
            <a:solidFill>
              <a:srgbClr val="000000"/>
            </a:solidFill>
            <a:ln w="9525">
              <a:noFill/>
              <a:round/>
              <a:headEnd/>
              <a:tailEnd/>
            </a:ln>
          </p:spPr>
          <p:txBody>
            <a:bodyPr/>
            <a:lstStyle/>
            <a:p>
              <a:endParaRPr lang="en-US"/>
            </a:p>
          </p:txBody>
        </p:sp>
        <p:sp>
          <p:nvSpPr>
            <p:cNvPr id="31811" name="Freeform 159"/>
            <p:cNvSpPr>
              <a:spLocks/>
            </p:cNvSpPr>
            <p:nvPr/>
          </p:nvSpPr>
          <p:spPr bwMode="auto">
            <a:xfrm>
              <a:off x="4180" y="2736"/>
              <a:ext cx="34" cy="37"/>
            </a:xfrm>
            <a:custGeom>
              <a:avLst/>
              <a:gdLst>
                <a:gd name="T0" fmla="*/ 349 w 28"/>
                <a:gd name="T1" fmla="*/ 0 h 30"/>
                <a:gd name="T2" fmla="*/ 0 w 28"/>
                <a:gd name="T3" fmla="*/ 391 h 30"/>
                <a:gd name="T4" fmla="*/ 1 w 28"/>
                <a:gd name="T5" fmla="*/ 417 h 30"/>
                <a:gd name="T6" fmla="*/ 50 w 28"/>
                <a:gd name="T7" fmla="*/ 443 h 30"/>
                <a:gd name="T8" fmla="*/ 74 w 28"/>
                <a:gd name="T9" fmla="*/ 464 h 30"/>
                <a:gd name="T10" fmla="*/ 129 w 28"/>
                <a:gd name="T11" fmla="*/ 391 h 30"/>
                <a:gd name="T12" fmla="*/ 191 w 28"/>
                <a:gd name="T13" fmla="*/ 314 h 30"/>
                <a:gd name="T14" fmla="*/ 284 w 28"/>
                <a:gd name="T15" fmla="*/ 169 h 30"/>
                <a:gd name="T16" fmla="*/ 328 w 28"/>
                <a:gd name="T17" fmla="*/ 48 h 30"/>
                <a:gd name="T18" fmla="*/ 349 w 28"/>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30"/>
                <a:gd name="T32" fmla="*/ 28 w 28"/>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30">
                  <a:moveTo>
                    <a:pt x="28" y="0"/>
                  </a:moveTo>
                  <a:lnTo>
                    <a:pt x="0" y="26"/>
                  </a:lnTo>
                  <a:lnTo>
                    <a:pt x="1" y="27"/>
                  </a:lnTo>
                  <a:lnTo>
                    <a:pt x="4" y="29"/>
                  </a:lnTo>
                  <a:lnTo>
                    <a:pt x="6" y="30"/>
                  </a:lnTo>
                  <a:lnTo>
                    <a:pt x="10" y="26"/>
                  </a:lnTo>
                  <a:lnTo>
                    <a:pt x="15" y="20"/>
                  </a:lnTo>
                  <a:lnTo>
                    <a:pt x="22" y="11"/>
                  </a:lnTo>
                  <a:lnTo>
                    <a:pt x="26" y="3"/>
                  </a:lnTo>
                  <a:lnTo>
                    <a:pt x="28" y="0"/>
                  </a:lnTo>
                  <a:close/>
                </a:path>
              </a:pathLst>
            </a:custGeom>
            <a:solidFill>
              <a:srgbClr val="000000"/>
            </a:solidFill>
            <a:ln w="9525">
              <a:noFill/>
              <a:round/>
              <a:headEnd/>
              <a:tailEnd/>
            </a:ln>
          </p:spPr>
          <p:txBody>
            <a:bodyPr/>
            <a:lstStyle/>
            <a:p>
              <a:endParaRPr lang="en-US"/>
            </a:p>
          </p:txBody>
        </p:sp>
        <p:sp>
          <p:nvSpPr>
            <p:cNvPr id="31812" name="Freeform 160"/>
            <p:cNvSpPr>
              <a:spLocks/>
            </p:cNvSpPr>
            <p:nvPr/>
          </p:nvSpPr>
          <p:spPr bwMode="auto">
            <a:xfrm>
              <a:off x="4294" y="2689"/>
              <a:ext cx="25" cy="45"/>
            </a:xfrm>
            <a:custGeom>
              <a:avLst/>
              <a:gdLst>
                <a:gd name="T0" fmla="*/ 210 w 21"/>
                <a:gd name="T1" fmla="*/ 0 h 38"/>
                <a:gd name="T2" fmla="*/ 170 w 21"/>
                <a:gd name="T3" fmla="*/ 84 h 38"/>
                <a:gd name="T4" fmla="*/ 120 w 21"/>
                <a:gd name="T5" fmla="*/ 200 h 38"/>
                <a:gd name="T6" fmla="*/ 85 w 21"/>
                <a:gd name="T7" fmla="*/ 300 h 38"/>
                <a:gd name="T8" fmla="*/ 71 w 21"/>
                <a:gd name="T9" fmla="*/ 342 h 38"/>
                <a:gd name="T10" fmla="*/ 60 w 21"/>
                <a:gd name="T11" fmla="*/ 342 h 38"/>
                <a:gd name="T12" fmla="*/ 35 w 21"/>
                <a:gd name="T13" fmla="*/ 324 h 38"/>
                <a:gd name="T14" fmla="*/ 0 w 21"/>
                <a:gd name="T15" fmla="*/ 289 h 38"/>
                <a:gd name="T16" fmla="*/ 0 w 21"/>
                <a:gd name="T17" fmla="*/ 250 h 38"/>
                <a:gd name="T18" fmla="*/ 50 w 21"/>
                <a:gd name="T19" fmla="*/ 195 h 38"/>
                <a:gd name="T20" fmla="*/ 104 w 21"/>
                <a:gd name="T21" fmla="*/ 99 h 38"/>
                <a:gd name="T22" fmla="*/ 176 w 21"/>
                <a:gd name="T23" fmla="*/ 30 h 38"/>
                <a:gd name="T24" fmla="*/ 210 w 21"/>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38"/>
                <a:gd name="T41" fmla="*/ 21 w 21"/>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38">
                  <a:moveTo>
                    <a:pt x="21" y="0"/>
                  </a:moveTo>
                  <a:lnTo>
                    <a:pt x="17" y="9"/>
                  </a:lnTo>
                  <a:lnTo>
                    <a:pt x="12" y="22"/>
                  </a:lnTo>
                  <a:lnTo>
                    <a:pt x="8" y="34"/>
                  </a:lnTo>
                  <a:lnTo>
                    <a:pt x="7" y="38"/>
                  </a:lnTo>
                  <a:lnTo>
                    <a:pt x="6" y="38"/>
                  </a:lnTo>
                  <a:lnTo>
                    <a:pt x="3" y="36"/>
                  </a:lnTo>
                  <a:lnTo>
                    <a:pt x="0" y="32"/>
                  </a:lnTo>
                  <a:lnTo>
                    <a:pt x="0" y="28"/>
                  </a:lnTo>
                  <a:lnTo>
                    <a:pt x="5" y="21"/>
                  </a:lnTo>
                  <a:lnTo>
                    <a:pt x="11" y="11"/>
                  </a:lnTo>
                  <a:lnTo>
                    <a:pt x="18" y="3"/>
                  </a:lnTo>
                  <a:lnTo>
                    <a:pt x="21" y="0"/>
                  </a:lnTo>
                  <a:close/>
                </a:path>
              </a:pathLst>
            </a:custGeom>
            <a:solidFill>
              <a:srgbClr val="000000"/>
            </a:solidFill>
            <a:ln w="9525">
              <a:noFill/>
              <a:round/>
              <a:headEnd/>
              <a:tailEnd/>
            </a:ln>
          </p:spPr>
          <p:txBody>
            <a:bodyPr/>
            <a:lstStyle/>
            <a:p>
              <a:endParaRPr lang="en-US"/>
            </a:p>
          </p:txBody>
        </p:sp>
        <p:sp>
          <p:nvSpPr>
            <p:cNvPr id="31813" name="Freeform 161"/>
            <p:cNvSpPr>
              <a:spLocks/>
            </p:cNvSpPr>
            <p:nvPr/>
          </p:nvSpPr>
          <p:spPr bwMode="auto">
            <a:xfrm>
              <a:off x="3697" y="2660"/>
              <a:ext cx="18" cy="97"/>
            </a:xfrm>
            <a:custGeom>
              <a:avLst/>
              <a:gdLst>
                <a:gd name="T0" fmla="*/ 86 w 15"/>
                <a:gd name="T1" fmla="*/ 0 h 81"/>
                <a:gd name="T2" fmla="*/ 86 w 15"/>
                <a:gd name="T3" fmla="*/ 122 h 81"/>
                <a:gd name="T4" fmla="*/ 122 w 15"/>
                <a:gd name="T5" fmla="*/ 407 h 81"/>
                <a:gd name="T6" fmla="*/ 149 w 15"/>
                <a:gd name="T7" fmla="*/ 702 h 81"/>
                <a:gd name="T8" fmla="*/ 158 w 15"/>
                <a:gd name="T9" fmla="*/ 841 h 81"/>
                <a:gd name="T10" fmla="*/ 0 w 15"/>
                <a:gd name="T11" fmla="*/ 624 h 81"/>
                <a:gd name="T12" fmla="*/ 1 w 15"/>
                <a:gd name="T13" fmla="*/ 583 h 81"/>
                <a:gd name="T14" fmla="*/ 35 w 15"/>
                <a:gd name="T15" fmla="*/ 521 h 81"/>
                <a:gd name="T16" fmla="*/ 72 w 15"/>
                <a:gd name="T17" fmla="*/ 431 h 81"/>
                <a:gd name="T18" fmla="*/ 103 w 15"/>
                <a:gd name="T19" fmla="*/ 360 h 81"/>
                <a:gd name="T20" fmla="*/ 122 w 15"/>
                <a:gd name="T21" fmla="*/ 263 h 81"/>
                <a:gd name="T22" fmla="*/ 122 w 15"/>
                <a:gd name="T23" fmla="*/ 154 h 81"/>
                <a:gd name="T24" fmla="*/ 102 w 15"/>
                <a:gd name="T25" fmla="*/ 72 h 81"/>
                <a:gd name="T26" fmla="*/ 86 w 15"/>
                <a:gd name="T27" fmla="*/ 0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81"/>
                <a:gd name="T44" fmla="*/ 15 w 15"/>
                <a:gd name="T45" fmla="*/ 81 h 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81">
                  <a:moveTo>
                    <a:pt x="8" y="0"/>
                  </a:moveTo>
                  <a:lnTo>
                    <a:pt x="8" y="11"/>
                  </a:lnTo>
                  <a:lnTo>
                    <a:pt x="11" y="39"/>
                  </a:lnTo>
                  <a:lnTo>
                    <a:pt x="14" y="68"/>
                  </a:lnTo>
                  <a:lnTo>
                    <a:pt x="15" y="81"/>
                  </a:lnTo>
                  <a:lnTo>
                    <a:pt x="0" y="60"/>
                  </a:lnTo>
                  <a:lnTo>
                    <a:pt x="1" y="56"/>
                  </a:lnTo>
                  <a:lnTo>
                    <a:pt x="3" y="50"/>
                  </a:lnTo>
                  <a:lnTo>
                    <a:pt x="7" y="41"/>
                  </a:lnTo>
                  <a:lnTo>
                    <a:pt x="10" y="34"/>
                  </a:lnTo>
                  <a:lnTo>
                    <a:pt x="11" y="26"/>
                  </a:lnTo>
                  <a:lnTo>
                    <a:pt x="11" y="15"/>
                  </a:lnTo>
                  <a:lnTo>
                    <a:pt x="9" y="7"/>
                  </a:lnTo>
                  <a:lnTo>
                    <a:pt x="8" y="0"/>
                  </a:lnTo>
                  <a:close/>
                </a:path>
              </a:pathLst>
            </a:custGeom>
            <a:solidFill>
              <a:srgbClr val="000000"/>
            </a:solidFill>
            <a:ln w="9525">
              <a:noFill/>
              <a:round/>
              <a:headEnd/>
              <a:tailEnd/>
            </a:ln>
          </p:spPr>
          <p:txBody>
            <a:bodyPr/>
            <a:lstStyle/>
            <a:p>
              <a:endParaRPr lang="en-US"/>
            </a:p>
          </p:txBody>
        </p:sp>
        <p:sp>
          <p:nvSpPr>
            <p:cNvPr id="31814" name="Freeform 162"/>
            <p:cNvSpPr>
              <a:spLocks/>
            </p:cNvSpPr>
            <p:nvPr/>
          </p:nvSpPr>
          <p:spPr bwMode="auto">
            <a:xfrm>
              <a:off x="4149" y="2128"/>
              <a:ext cx="122" cy="25"/>
            </a:xfrm>
            <a:custGeom>
              <a:avLst/>
              <a:gdLst>
                <a:gd name="T0" fmla="*/ 0 w 102"/>
                <a:gd name="T1" fmla="*/ 0 h 21"/>
                <a:gd name="T2" fmla="*/ 2 w 102"/>
                <a:gd name="T3" fmla="*/ 0 h 21"/>
                <a:gd name="T4" fmla="*/ 96 w 102"/>
                <a:gd name="T5" fmla="*/ 1 h 21"/>
                <a:gd name="T6" fmla="*/ 197 w 102"/>
                <a:gd name="T7" fmla="*/ 35 h 21"/>
                <a:gd name="T8" fmla="*/ 325 w 102"/>
                <a:gd name="T9" fmla="*/ 42 h 21"/>
                <a:gd name="T10" fmla="*/ 465 w 102"/>
                <a:gd name="T11" fmla="*/ 60 h 21"/>
                <a:gd name="T12" fmla="*/ 592 w 102"/>
                <a:gd name="T13" fmla="*/ 87 h 21"/>
                <a:gd name="T14" fmla="*/ 721 w 102"/>
                <a:gd name="T15" fmla="*/ 101 h 21"/>
                <a:gd name="T16" fmla="*/ 795 w 102"/>
                <a:gd name="T17" fmla="*/ 101 h 21"/>
                <a:gd name="T18" fmla="*/ 922 w 102"/>
                <a:gd name="T19" fmla="*/ 87 h 21"/>
                <a:gd name="T20" fmla="*/ 1001 w 102"/>
                <a:gd name="T21" fmla="*/ 87 h 21"/>
                <a:gd name="T22" fmla="*/ 1041 w 102"/>
                <a:gd name="T23" fmla="*/ 101 h 21"/>
                <a:gd name="T24" fmla="*/ 1048 w 102"/>
                <a:gd name="T25" fmla="*/ 101 h 21"/>
                <a:gd name="T26" fmla="*/ 1031 w 102"/>
                <a:gd name="T27" fmla="*/ 120 h 21"/>
                <a:gd name="T28" fmla="*/ 977 w 102"/>
                <a:gd name="T29" fmla="*/ 148 h 21"/>
                <a:gd name="T30" fmla="*/ 913 w 102"/>
                <a:gd name="T31" fmla="*/ 176 h 21"/>
                <a:gd name="T32" fmla="*/ 862 w 102"/>
                <a:gd name="T33" fmla="*/ 210 h 21"/>
                <a:gd name="T34" fmla="*/ 801 w 102"/>
                <a:gd name="T35" fmla="*/ 210 h 21"/>
                <a:gd name="T36" fmla="*/ 771 w 102"/>
                <a:gd name="T37" fmla="*/ 180 h 21"/>
                <a:gd name="T38" fmla="*/ 721 w 102"/>
                <a:gd name="T39" fmla="*/ 176 h 21"/>
                <a:gd name="T40" fmla="*/ 638 w 102"/>
                <a:gd name="T41" fmla="*/ 176 h 21"/>
                <a:gd name="T42" fmla="*/ 539 w 102"/>
                <a:gd name="T43" fmla="*/ 170 h 21"/>
                <a:gd name="T44" fmla="*/ 482 w 102"/>
                <a:gd name="T45" fmla="*/ 151 h 21"/>
                <a:gd name="T46" fmla="*/ 428 w 102"/>
                <a:gd name="T47" fmla="*/ 148 h 21"/>
                <a:gd name="T48" fmla="*/ 364 w 102"/>
                <a:gd name="T49" fmla="*/ 143 h 21"/>
                <a:gd name="T50" fmla="*/ 325 w 102"/>
                <a:gd name="T51" fmla="*/ 124 h 21"/>
                <a:gd name="T52" fmla="*/ 263 w 102"/>
                <a:gd name="T53" fmla="*/ 104 h 21"/>
                <a:gd name="T54" fmla="*/ 212 w 102"/>
                <a:gd name="T55" fmla="*/ 101 h 21"/>
                <a:gd name="T56" fmla="*/ 147 w 102"/>
                <a:gd name="T57" fmla="*/ 60 h 21"/>
                <a:gd name="T58" fmla="*/ 96 w 102"/>
                <a:gd name="T59" fmla="*/ 42 h 21"/>
                <a:gd name="T60" fmla="*/ 50 w 102"/>
                <a:gd name="T61" fmla="*/ 35 h 21"/>
                <a:gd name="T62" fmla="*/ 1 w 102"/>
                <a:gd name="T63" fmla="*/ 1 h 21"/>
                <a:gd name="T64" fmla="*/ 0 w 102"/>
                <a:gd name="T65" fmla="*/ 0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21"/>
                <a:gd name="T101" fmla="*/ 102 w 102"/>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21">
                  <a:moveTo>
                    <a:pt x="0" y="0"/>
                  </a:moveTo>
                  <a:lnTo>
                    <a:pt x="2" y="0"/>
                  </a:lnTo>
                  <a:lnTo>
                    <a:pt x="9" y="1"/>
                  </a:lnTo>
                  <a:lnTo>
                    <a:pt x="19" y="3"/>
                  </a:lnTo>
                  <a:lnTo>
                    <a:pt x="32" y="4"/>
                  </a:lnTo>
                  <a:lnTo>
                    <a:pt x="45" y="6"/>
                  </a:lnTo>
                  <a:lnTo>
                    <a:pt x="58" y="9"/>
                  </a:lnTo>
                  <a:lnTo>
                    <a:pt x="70" y="10"/>
                  </a:lnTo>
                  <a:lnTo>
                    <a:pt x="78" y="10"/>
                  </a:lnTo>
                  <a:lnTo>
                    <a:pt x="90" y="9"/>
                  </a:lnTo>
                  <a:lnTo>
                    <a:pt x="98" y="9"/>
                  </a:lnTo>
                  <a:lnTo>
                    <a:pt x="101" y="10"/>
                  </a:lnTo>
                  <a:lnTo>
                    <a:pt x="102" y="10"/>
                  </a:lnTo>
                  <a:lnTo>
                    <a:pt x="100" y="12"/>
                  </a:lnTo>
                  <a:lnTo>
                    <a:pt x="95" y="15"/>
                  </a:lnTo>
                  <a:lnTo>
                    <a:pt x="89" y="18"/>
                  </a:lnTo>
                  <a:lnTo>
                    <a:pt x="84" y="21"/>
                  </a:lnTo>
                  <a:lnTo>
                    <a:pt x="79" y="21"/>
                  </a:lnTo>
                  <a:lnTo>
                    <a:pt x="75" y="19"/>
                  </a:lnTo>
                  <a:lnTo>
                    <a:pt x="70" y="18"/>
                  </a:lnTo>
                  <a:lnTo>
                    <a:pt x="62" y="18"/>
                  </a:lnTo>
                  <a:lnTo>
                    <a:pt x="53" y="17"/>
                  </a:lnTo>
                  <a:lnTo>
                    <a:pt x="47" y="16"/>
                  </a:lnTo>
                  <a:lnTo>
                    <a:pt x="41" y="15"/>
                  </a:lnTo>
                  <a:lnTo>
                    <a:pt x="36" y="14"/>
                  </a:lnTo>
                  <a:lnTo>
                    <a:pt x="32" y="13"/>
                  </a:lnTo>
                  <a:lnTo>
                    <a:pt x="26" y="11"/>
                  </a:lnTo>
                  <a:lnTo>
                    <a:pt x="21" y="10"/>
                  </a:lnTo>
                  <a:lnTo>
                    <a:pt x="14" y="6"/>
                  </a:lnTo>
                  <a:lnTo>
                    <a:pt x="9" y="4"/>
                  </a:lnTo>
                  <a:lnTo>
                    <a:pt x="5" y="3"/>
                  </a:lnTo>
                  <a:lnTo>
                    <a:pt x="1" y="1"/>
                  </a:lnTo>
                  <a:lnTo>
                    <a:pt x="0" y="0"/>
                  </a:lnTo>
                  <a:close/>
                </a:path>
              </a:pathLst>
            </a:custGeom>
            <a:solidFill>
              <a:srgbClr val="000000"/>
            </a:solidFill>
            <a:ln w="9525">
              <a:noFill/>
              <a:round/>
              <a:headEnd/>
              <a:tailEnd/>
            </a:ln>
          </p:spPr>
          <p:txBody>
            <a:bodyPr/>
            <a:lstStyle/>
            <a:p>
              <a:endParaRPr lang="en-US"/>
            </a:p>
          </p:txBody>
        </p:sp>
        <p:sp>
          <p:nvSpPr>
            <p:cNvPr id="31815" name="Freeform 163"/>
            <p:cNvSpPr>
              <a:spLocks noEditPoints="1"/>
            </p:cNvSpPr>
            <p:nvPr/>
          </p:nvSpPr>
          <p:spPr bwMode="auto">
            <a:xfrm>
              <a:off x="3419" y="2023"/>
              <a:ext cx="1713" cy="1046"/>
            </a:xfrm>
            <a:custGeom>
              <a:avLst/>
              <a:gdLst>
                <a:gd name="T0" fmla="*/ 164 w 1423"/>
                <a:gd name="T1" fmla="*/ 5933 h 872"/>
                <a:gd name="T2" fmla="*/ 720 w 1423"/>
                <a:gd name="T3" fmla="*/ 5963 h 872"/>
                <a:gd name="T4" fmla="*/ 230 w 1423"/>
                <a:gd name="T5" fmla="*/ 6182 h 872"/>
                <a:gd name="T6" fmla="*/ 2 w 1423"/>
                <a:gd name="T7" fmla="*/ 7601 h 872"/>
                <a:gd name="T8" fmla="*/ 2420 w 1423"/>
                <a:gd name="T9" fmla="*/ 8501 h 872"/>
                <a:gd name="T10" fmla="*/ 1985 w 1423"/>
                <a:gd name="T11" fmla="*/ 8048 h 872"/>
                <a:gd name="T12" fmla="*/ 1436 w 1423"/>
                <a:gd name="T13" fmla="*/ 8838 h 872"/>
                <a:gd name="T14" fmla="*/ 1145 w 1423"/>
                <a:gd name="T15" fmla="*/ 8872 h 872"/>
                <a:gd name="T16" fmla="*/ 1688 w 1423"/>
                <a:gd name="T17" fmla="*/ 7003 h 872"/>
                <a:gd name="T18" fmla="*/ 468 w 1423"/>
                <a:gd name="T19" fmla="*/ 8465 h 872"/>
                <a:gd name="T20" fmla="*/ 1595 w 1423"/>
                <a:gd name="T21" fmla="*/ 6496 h 872"/>
                <a:gd name="T22" fmla="*/ 1199 w 1423"/>
                <a:gd name="T23" fmla="*/ 6936 h 872"/>
                <a:gd name="T24" fmla="*/ 563 w 1423"/>
                <a:gd name="T25" fmla="*/ 7576 h 872"/>
                <a:gd name="T26" fmla="*/ 2 w 1423"/>
                <a:gd name="T27" fmla="*/ 7327 h 872"/>
                <a:gd name="T28" fmla="*/ 1729 w 1423"/>
                <a:gd name="T29" fmla="*/ 7991 h 872"/>
                <a:gd name="T30" fmla="*/ 4304 w 1423"/>
                <a:gd name="T31" fmla="*/ 9123 h 872"/>
                <a:gd name="T32" fmla="*/ 4491 w 1423"/>
                <a:gd name="T33" fmla="*/ 8677 h 872"/>
                <a:gd name="T34" fmla="*/ 3731 w 1423"/>
                <a:gd name="T35" fmla="*/ 7833 h 872"/>
                <a:gd name="T36" fmla="*/ 5516 w 1423"/>
                <a:gd name="T37" fmla="*/ 8314 h 872"/>
                <a:gd name="T38" fmla="*/ 5949 w 1423"/>
                <a:gd name="T39" fmla="*/ 8255 h 872"/>
                <a:gd name="T40" fmla="*/ 6494 w 1423"/>
                <a:gd name="T41" fmla="*/ 9015 h 872"/>
                <a:gd name="T42" fmla="*/ 7947 w 1423"/>
                <a:gd name="T43" fmla="*/ 8631 h 872"/>
                <a:gd name="T44" fmla="*/ 8236 w 1423"/>
                <a:gd name="T45" fmla="*/ 8018 h 872"/>
                <a:gd name="T46" fmla="*/ 9364 w 1423"/>
                <a:gd name="T47" fmla="*/ 9023 h 872"/>
                <a:gd name="T48" fmla="*/ 9776 w 1423"/>
                <a:gd name="T49" fmla="*/ 8580 h 872"/>
                <a:gd name="T50" fmla="*/ 10188 w 1423"/>
                <a:gd name="T51" fmla="*/ 8717 h 872"/>
                <a:gd name="T52" fmla="*/ 11169 w 1423"/>
                <a:gd name="T53" fmla="*/ 8598 h 872"/>
                <a:gd name="T54" fmla="*/ 11583 w 1423"/>
                <a:gd name="T55" fmla="*/ 8018 h 872"/>
                <a:gd name="T56" fmla="*/ 12290 w 1423"/>
                <a:gd name="T57" fmla="*/ 8899 h 872"/>
                <a:gd name="T58" fmla="*/ 12737 w 1423"/>
                <a:gd name="T59" fmla="*/ 8685 h 872"/>
                <a:gd name="T60" fmla="*/ 12404 w 1423"/>
                <a:gd name="T61" fmla="*/ 7795 h 872"/>
                <a:gd name="T62" fmla="*/ 13138 w 1423"/>
                <a:gd name="T63" fmla="*/ 8061 h 872"/>
                <a:gd name="T64" fmla="*/ 13413 w 1423"/>
                <a:gd name="T65" fmla="*/ 8042 h 872"/>
                <a:gd name="T66" fmla="*/ 12960 w 1423"/>
                <a:gd name="T67" fmla="*/ 7670 h 872"/>
                <a:gd name="T68" fmla="*/ 13882 w 1423"/>
                <a:gd name="T69" fmla="*/ 8048 h 872"/>
                <a:gd name="T70" fmla="*/ 13892 w 1423"/>
                <a:gd name="T71" fmla="*/ 9172 h 872"/>
                <a:gd name="T72" fmla="*/ 14951 w 1423"/>
                <a:gd name="T73" fmla="*/ 9021 h 872"/>
                <a:gd name="T74" fmla="*/ 15322 w 1423"/>
                <a:gd name="T75" fmla="*/ 9063 h 872"/>
                <a:gd name="T76" fmla="*/ 15601 w 1423"/>
                <a:gd name="T77" fmla="*/ 7955 h 872"/>
                <a:gd name="T78" fmla="*/ 14568 w 1423"/>
                <a:gd name="T79" fmla="*/ 2401 h 872"/>
                <a:gd name="T80" fmla="*/ 14449 w 1423"/>
                <a:gd name="T81" fmla="*/ 2970 h 872"/>
                <a:gd name="T82" fmla="*/ 14845 w 1423"/>
                <a:gd name="T83" fmla="*/ 3524 h 872"/>
                <a:gd name="T84" fmla="*/ 15366 w 1423"/>
                <a:gd name="T85" fmla="*/ 4119 h 872"/>
                <a:gd name="T86" fmla="*/ 15311 w 1423"/>
                <a:gd name="T87" fmla="*/ 4569 h 872"/>
                <a:gd name="T88" fmla="*/ 13501 w 1423"/>
                <a:gd name="T89" fmla="*/ 5000 h 872"/>
                <a:gd name="T90" fmla="*/ 15518 w 1423"/>
                <a:gd name="T91" fmla="*/ 5301 h 872"/>
                <a:gd name="T92" fmla="*/ 13501 w 1423"/>
                <a:gd name="T93" fmla="*/ 5478 h 872"/>
                <a:gd name="T94" fmla="*/ 14106 w 1423"/>
                <a:gd name="T95" fmla="*/ 5749 h 872"/>
                <a:gd name="T96" fmla="*/ 14663 w 1423"/>
                <a:gd name="T97" fmla="*/ 6337 h 872"/>
                <a:gd name="T98" fmla="*/ 15316 w 1423"/>
                <a:gd name="T99" fmla="*/ 6729 h 872"/>
                <a:gd name="T100" fmla="*/ 13857 w 1423"/>
                <a:gd name="T101" fmla="*/ 6809 h 872"/>
                <a:gd name="T102" fmla="*/ 15273 w 1423"/>
                <a:gd name="T103" fmla="*/ 7368 h 872"/>
                <a:gd name="T104" fmla="*/ 15051 w 1423"/>
                <a:gd name="T105" fmla="*/ 7522 h 872"/>
                <a:gd name="T106" fmla="*/ 14177 w 1423"/>
                <a:gd name="T107" fmla="*/ 7570 h 872"/>
                <a:gd name="T108" fmla="*/ 15032 w 1423"/>
                <a:gd name="T109" fmla="*/ 8077 h 872"/>
                <a:gd name="T110" fmla="*/ 14124 w 1423"/>
                <a:gd name="T111" fmla="*/ 8042 h 872"/>
                <a:gd name="T112" fmla="*/ 15601 w 1423"/>
                <a:gd name="T113" fmla="*/ 9111 h 872"/>
                <a:gd name="T114" fmla="*/ 15478 w 1423"/>
                <a:gd name="T115" fmla="*/ 8796 h 872"/>
                <a:gd name="T116" fmla="*/ 15842 w 1423"/>
                <a:gd name="T117" fmla="*/ 9150 h 872"/>
                <a:gd name="T118" fmla="*/ 15257 w 1423"/>
                <a:gd name="T119" fmla="*/ 1117 h 872"/>
                <a:gd name="T120" fmla="*/ 14976 w 1423"/>
                <a:gd name="T121" fmla="*/ 623 h 872"/>
                <a:gd name="T122" fmla="*/ 15280 w 1423"/>
                <a:gd name="T123" fmla="*/ 362 h 8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3"/>
                <a:gd name="T187" fmla="*/ 0 h 872"/>
                <a:gd name="T188" fmla="*/ 1423 w 1423"/>
                <a:gd name="T189" fmla="*/ 872 h 8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3" h="872">
                  <a:moveTo>
                    <a:pt x="10" y="464"/>
                  </a:moveTo>
                  <a:lnTo>
                    <a:pt x="10" y="467"/>
                  </a:lnTo>
                  <a:lnTo>
                    <a:pt x="9" y="475"/>
                  </a:lnTo>
                  <a:lnTo>
                    <a:pt x="7" y="488"/>
                  </a:lnTo>
                  <a:lnTo>
                    <a:pt x="6" y="503"/>
                  </a:lnTo>
                  <a:lnTo>
                    <a:pt x="8" y="503"/>
                  </a:lnTo>
                  <a:lnTo>
                    <a:pt x="9" y="503"/>
                  </a:lnTo>
                  <a:lnTo>
                    <a:pt x="10" y="503"/>
                  </a:lnTo>
                  <a:lnTo>
                    <a:pt x="12" y="503"/>
                  </a:lnTo>
                  <a:lnTo>
                    <a:pt x="14" y="503"/>
                  </a:lnTo>
                  <a:lnTo>
                    <a:pt x="18" y="503"/>
                  </a:lnTo>
                  <a:lnTo>
                    <a:pt x="23" y="503"/>
                  </a:lnTo>
                  <a:lnTo>
                    <a:pt x="29" y="503"/>
                  </a:lnTo>
                  <a:lnTo>
                    <a:pt x="35" y="503"/>
                  </a:lnTo>
                  <a:lnTo>
                    <a:pt x="41" y="503"/>
                  </a:lnTo>
                  <a:lnTo>
                    <a:pt x="47" y="502"/>
                  </a:lnTo>
                  <a:lnTo>
                    <a:pt x="54" y="502"/>
                  </a:lnTo>
                  <a:lnTo>
                    <a:pt x="59" y="501"/>
                  </a:lnTo>
                  <a:lnTo>
                    <a:pt x="56" y="490"/>
                  </a:lnTo>
                  <a:lnTo>
                    <a:pt x="55" y="483"/>
                  </a:lnTo>
                  <a:lnTo>
                    <a:pt x="54" y="478"/>
                  </a:lnTo>
                  <a:lnTo>
                    <a:pt x="54" y="476"/>
                  </a:lnTo>
                  <a:lnTo>
                    <a:pt x="10" y="464"/>
                  </a:lnTo>
                  <a:close/>
                  <a:moveTo>
                    <a:pt x="6" y="526"/>
                  </a:moveTo>
                  <a:lnTo>
                    <a:pt x="5" y="535"/>
                  </a:lnTo>
                  <a:lnTo>
                    <a:pt x="5" y="543"/>
                  </a:lnTo>
                  <a:lnTo>
                    <a:pt x="6" y="552"/>
                  </a:lnTo>
                  <a:lnTo>
                    <a:pt x="6" y="559"/>
                  </a:lnTo>
                  <a:lnTo>
                    <a:pt x="10" y="559"/>
                  </a:lnTo>
                  <a:lnTo>
                    <a:pt x="14" y="559"/>
                  </a:lnTo>
                  <a:lnTo>
                    <a:pt x="15" y="558"/>
                  </a:lnTo>
                  <a:lnTo>
                    <a:pt x="17" y="557"/>
                  </a:lnTo>
                  <a:lnTo>
                    <a:pt x="18" y="557"/>
                  </a:lnTo>
                  <a:lnTo>
                    <a:pt x="22" y="554"/>
                  </a:lnTo>
                  <a:lnTo>
                    <a:pt x="28" y="551"/>
                  </a:lnTo>
                  <a:lnTo>
                    <a:pt x="33" y="549"/>
                  </a:lnTo>
                  <a:lnTo>
                    <a:pt x="38" y="545"/>
                  </a:lnTo>
                  <a:lnTo>
                    <a:pt x="40" y="544"/>
                  </a:lnTo>
                  <a:lnTo>
                    <a:pt x="41" y="543"/>
                  </a:lnTo>
                  <a:lnTo>
                    <a:pt x="43" y="543"/>
                  </a:lnTo>
                  <a:lnTo>
                    <a:pt x="44" y="543"/>
                  </a:lnTo>
                  <a:lnTo>
                    <a:pt x="51" y="542"/>
                  </a:lnTo>
                  <a:lnTo>
                    <a:pt x="57" y="541"/>
                  </a:lnTo>
                  <a:lnTo>
                    <a:pt x="63" y="540"/>
                  </a:lnTo>
                  <a:lnTo>
                    <a:pt x="70" y="538"/>
                  </a:lnTo>
                  <a:lnTo>
                    <a:pt x="69" y="535"/>
                  </a:lnTo>
                  <a:lnTo>
                    <a:pt x="67" y="531"/>
                  </a:lnTo>
                  <a:lnTo>
                    <a:pt x="66" y="528"/>
                  </a:lnTo>
                  <a:lnTo>
                    <a:pt x="63" y="524"/>
                  </a:lnTo>
                  <a:lnTo>
                    <a:pt x="58" y="524"/>
                  </a:lnTo>
                  <a:lnTo>
                    <a:pt x="53" y="524"/>
                  </a:lnTo>
                  <a:lnTo>
                    <a:pt x="47" y="525"/>
                  </a:lnTo>
                  <a:lnTo>
                    <a:pt x="42" y="525"/>
                  </a:lnTo>
                  <a:lnTo>
                    <a:pt x="38" y="525"/>
                  </a:lnTo>
                  <a:lnTo>
                    <a:pt x="33" y="525"/>
                  </a:lnTo>
                  <a:lnTo>
                    <a:pt x="29" y="525"/>
                  </a:lnTo>
                  <a:lnTo>
                    <a:pt x="25" y="525"/>
                  </a:lnTo>
                  <a:lnTo>
                    <a:pt x="19" y="525"/>
                  </a:lnTo>
                  <a:lnTo>
                    <a:pt x="15" y="525"/>
                  </a:lnTo>
                  <a:lnTo>
                    <a:pt x="10" y="526"/>
                  </a:lnTo>
                  <a:lnTo>
                    <a:pt x="6" y="526"/>
                  </a:lnTo>
                  <a:close/>
                  <a:moveTo>
                    <a:pt x="49" y="563"/>
                  </a:moveTo>
                  <a:lnTo>
                    <a:pt x="57" y="563"/>
                  </a:lnTo>
                  <a:lnTo>
                    <a:pt x="65" y="560"/>
                  </a:lnTo>
                  <a:lnTo>
                    <a:pt x="72" y="559"/>
                  </a:lnTo>
                  <a:lnTo>
                    <a:pt x="80" y="559"/>
                  </a:lnTo>
                  <a:lnTo>
                    <a:pt x="84" y="566"/>
                  </a:lnTo>
                  <a:lnTo>
                    <a:pt x="88" y="572"/>
                  </a:lnTo>
                  <a:lnTo>
                    <a:pt x="94" y="577"/>
                  </a:lnTo>
                  <a:lnTo>
                    <a:pt x="99" y="581"/>
                  </a:lnTo>
                  <a:lnTo>
                    <a:pt x="98" y="581"/>
                  </a:lnTo>
                  <a:lnTo>
                    <a:pt x="97" y="581"/>
                  </a:lnTo>
                  <a:lnTo>
                    <a:pt x="96" y="582"/>
                  </a:lnTo>
                  <a:lnTo>
                    <a:pt x="96" y="583"/>
                  </a:lnTo>
                  <a:lnTo>
                    <a:pt x="92" y="584"/>
                  </a:lnTo>
                  <a:lnTo>
                    <a:pt x="89" y="585"/>
                  </a:lnTo>
                  <a:lnTo>
                    <a:pt x="87" y="586"/>
                  </a:lnTo>
                  <a:lnTo>
                    <a:pt x="84" y="589"/>
                  </a:lnTo>
                  <a:lnTo>
                    <a:pt x="78" y="591"/>
                  </a:lnTo>
                  <a:lnTo>
                    <a:pt x="72" y="592"/>
                  </a:lnTo>
                  <a:lnTo>
                    <a:pt x="67" y="594"/>
                  </a:lnTo>
                  <a:lnTo>
                    <a:pt x="61" y="595"/>
                  </a:lnTo>
                  <a:lnTo>
                    <a:pt x="55" y="597"/>
                  </a:lnTo>
                  <a:lnTo>
                    <a:pt x="49" y="598"/>
                  </a:lnTo>
                  <a:lnTo>
                    <a:pt x="44" y="599"/>
                  </a:lnTo>
                  <a:lnTo>
                    <a:pt x="38" y="600"/>
                  </a:lnTo>
                  <a:lnTo>
                    <a:pt x="34" y="602"/>
                  </a:lnTo>
                  <a:lnTo>
                    <a:pt x="29" y="603"/>
                  </a:lnTo>
                  <a:lnTo>
                    <a:pt x="23" y="606"/>
                  </a:lnTo>
                  <a:lnTo>
                    <a:pt x="20" y="609"/>
                  </a:lnTo>
                  <a:lnTo>
                    <a:pt x="18" y="603"/>
                  </a:lnTo>
                  <a:lnTo>
                    <a:pt x="17" y="596"/>
                  </a:lnTo>
                  <a:lnTo>
                    <a:pt x="14" y="590"/>
                  </a:lnTo>
                  <a:lnTo>
                    <a:pt x="10" y="581"/>
                  </a:lnTo>
                  <a:lnTo>
                    <a:pt x="15" y="581"/>
                  </a:lnTo>
                  <a:lnTo>
                    <a:pt x="18" y="581"/>
                  </a:lnTo>
                  <a:lnTo>
                    <a:pt x="21" y="580"/>
                  </a:lnTo>
                  <a:lnTo>
                    <a:pt x="23" y="579"/>
                  </a:lnTo>
                  <a:lnTo>
                    <a:pt x="25" y="579"/>
                  </a:lnTo>
                  <a:lnTo>
                    <a:pt x="25" y="578"/>
                  </a:lnTo>
                  <a:lnTo>
                    <a:pt x="26" y="577"/>
                  </a:lnTo>
                  <a:lnTo>
                    <a:pt x="32" y="575"/>
                  </a:lnTo>
                  <a:lnTo>
                    <a:pt x="39" y="571"/>
                  </a:lnTo>
                  <a:lnTo>
                    <a:pt x="45" y="567"/>
                  </a:lnTo>
                  <a:lnTo>
                    <a:pt x="49" y="563"/>
                  </a:lnTo>
                  <a:close/>
                  <a:moveTo>
                    <a:pt x="49" y="661"/>
                  </a:moveTo>
                  <a:lnTo>
                    <a:pt x="44" y="670"/>
                  </a:lnTo>
                  <a:lnTo>
                    <a:pt x="36" y="680"/>
                  </a:lnTo>
                  <a:lnTo>
                    <a:pt x="29" y="690"/>
                  </a:lnTo>
                  <a:lnTo>
                    <a:pt x="22" y="698"/>
                  </a:lnTo>
                  <a:lnTo>
                    <a:pt x="21" y="698"/>
                  </a:lnTo>
                  <a:lnTo>
                    <a:pt x="20" y="699"/>
                  </a:lnTo>
                  <a:lnTo>
                    <a:pt x="19" y="702"/>
                  </a:lnTo>
                  <a:lnTo>
                    <a:pt x="17" y="704"/>
                  </a:lnTo>
                  <a:lnTo>
                    <a:pt x="16" y="706"/>
                  </a:lnTo>
                  <a:lnTo>
                    <a:pt x="16" y="704"/>
                  </a:lnTo>
                  <a:lnTo>
                    <a:pt x="16" y="706"/>
                  </a:lnTo>
                  <a:lnTo>
                    <a:pt x="15" y="707"/>
                  </a:lnTo>
                  <a:lnTo>
                    <a:pt x="13" y="710"/>
                  </a:lnTo>
                  <a:lnTo>
                    <a:pt x="10" y="712"/>
                  </a:lnTo>
                  <a:lnTo>
                    <a:pt x="9" y="713"/>
                  </a:lnTo>
                  <a:lnTo>
                    <a:pt x="8" y="714"/>
                  </a:lnTo>
                  <a:lnTo>
                    <a:pt x="6" y="714"/>
                  </a:lnTo>
                  <a:lnTo>
                    <a:pt x="4" y="714"/>
                  </a:lnTo>
                  <a:lnTo>
                    <a:pt x="3" y="714"/>
                  </a:lnTo>
                  <a:lnTo>
                    <a:pt x="2" y="714"/>
                  </a:lnTo>
                  <a:lnTo>
                    <a:pt x="2" y="718"/>
                  </a:lnTo>
                  <a:lnTo>
                    <a:pt x="2" y="722"/>
                  </a:lnTo>
                  <a:lnTo>
                    <a:pt x="2" y="725"/>
                  </a:lnTo>
                  <a:lnTo>
                    <a:pt x="2" y="728"/>
                  </a:lnTo>
                  <a:lnTo>
                    <a:pt x="3" y="758"/>
                  </a:lnTo>
                  <a:lnTo>
                    <a:pt x="6" y="797"/>
                  </a:lnTo>
                  <a:lnTo>
                    <a:pt x="9" y="832"/>
                  </a:lnTo>
                  <a:lnTo>
                    <a:pt x="10" y="846"/>
                  </a:lnTo>
                  <a:lnTo>
                    <a:pt x="13" y="847"/>
                  </a:lnTo>
                  <a:lnTo>
                    <a:pt x="20" y="848"/>
                  </a:lnTo>
                  <a:lnTo>
                    <a:pt x="31" y="851"/>
                  </a:lnTo>
                  <a:lnTo>
                    <a:pt x="44" y="853"/>
                  </a:lnTo>
                  <a:lnTo>
                    <a:pt x="59" y="857"/>
                  </a:lnTo>
                  <a:lnTo>
                    <a:pt x="75" y="860"/>
                  </a:lnTo>
                  <a:lnTo>
                    <a:pt x="93" y="861"/>
                  </a:lnTo>
                  <a:lnTo>
                    <a:pt x="108" y="862"/>
                  </a:lnTo>
                  <a:lnTo>
                    <a:pt x="118" y="862"/>
                  </a:lnTo>
                  <a:lnTo>
                    <a:pt x="131" y="862"/>
                  </a:lnTo>
                  <a:lnTo>
                    <a:pt x="146" y="861"/>
                  </a:lnTo>
                  <a:lnTo>
                    <a:pt x="162" y="861"/>
                  </a:lnTo>
                  <a:lnTo>
                    <a:pt x="180" y="861"/>
                  </a:lnTo>
                  <a:lnTo>
                    <a:pt x="201" y="860"/>
                  </a:lnTo>
                  <a:lnTo>
                    <a:pt x="220" y="860"/>
                  </a:lnTo>
                  <a:lnTo>
                    <a:pt x="241" y="860"/>
                  </a:lnTo>
                  <a:lnTo>
                    <a:pt x="241" y="752"/>
                  </a:lnTo>
                  <a:lnTo>
                    <a:pt x="236" y="752"/>
                  </a:lnTo>
                  <a:lnTo>
                    <a:pt x="232" y="752"/>
                  </a:lnTo>
                  <a:lnTo>
                    <a:pt x="229" y="752"/>
                  </a:lnTo>
                  <a:lnTo>
                    <a:pt x="225" y="752"/>
                  </a:lnTo>
                  <a:lnTo>
                    <a:pt x="222" y="767"/>
                  </a:lnTo>
                  <a:lnTo>
                    <a:pt x="219" y="783"/>
                  </a:lnTo>
                  <a:lnTo>
                    <a:pt x="217" y="799"/>
                  </a:lnTo>
                  <a:lnTo>
                    <a:pt x="215" y="817"/>
                  </a:lnTo>
                  <a:lnTo>
                    <a:pt x="214" y="824"/>
                  </a:lnTo>
                  <a:lnTo>
                    <a:pt x="212" y="831"/>
                  </a:lnTo>
                  <a:lnTo>
                    <a:pt x="211" y="838"/>
                  </a:lnTo>
                  <a:lnTo>
                    <a:pt x="211" y="846"/>
                  </a:lnTo>
                  <a:lnTo>
                    <a:pt x="209" y="850"/>
                  </a:lnTo>
                  <a:lnTo>
                    <a:pt x="207" y="853"/>
                  </a:lnTo>
                  <a:lnTo>
                    <a:pt x="203" y="855"/>
                  </a:lnTo>
                  <a:lnTo>
                    <a:pt x="199" y="856"/>
                  </a:lnTo>
                  <a:lnTo>
                    <a:pt x="195" y="855"/>
                  </a:lnTo>
                  <a:lnTo>
                    <a:pt x="192" y="853"/>
                  </a:lnTo>
                  <a:lnTo>
                    <a:pt x="190" y="850"/>
                  </a:lnTo>
                  <a:lnTo>
                    <a:pt x="189" y="846"/>
                  </a:lnTo>
                  <a:lnTo>
                    <a:pt x="189" y="844"/>
                  </a:lnTo>
                  <a:lnTo>
                    <a:pt x="189" y="836"/>
                  </a:lnTo>
                  <a:lnTo>
                    <a:pt x="190" y="827"/>
                  </a:lnTo>
                  <a:lnTo>
                    <a:pt x="192" y="820"/>
                  </a:lnTo>
                  <a:lnTo>
                    <a:pt x="194" y="812"/>
                  </a:lnTo>
                  <a:lnTo>
                    <a:pt x="196" y="796"/>
                  </a:lnTo>
                  <a:lnTo>
                    <a:pt x="199" y="779"/>
                  </a:lnTo>
                  <a:lnTo>
                    <a:pt x="201" y="763"/>
                  </a:lnTo>
                  <a:lnTo>
                    <a:pt x="205" y="745"/>
                  </a:lnTo>
                  <a:lnTo>
                    <a:pt x="202" y="744"/>
                  </a:lnTo>
                  <a:lnTo>
                    <a:pt x="199" y="742"/>
                  </a:lnTo>
                  <a:lnTo>
                    <a:pt x="196" y="740"/>
                  </a:lnTo>
                  <a:lnTo>
                    <a:pt x="194" y="738"/>
                  </a:lnTo>
                  <a:lnTo>
                    <a:pt x="193" y="738"/>
                  </a:lnTo>
                  <a:lnTo>
                    <a:pt x="192" y="738"/>
                  </a:lnTo>
                  <a:lnTo>
                    <a:pt x="190" y="739"/>
                  </a:lnTo>
                  <a:lnTo>
                    <a:pt x="189" y="740"/>
                  </a:lnTo>
                  <a:lnTo>
                    <a:pt x="187" y="745"/>
                  </a:lnTo>
                  <a:lnTo>
                    <a:pt x="182" y="751"/>
                  </a:lnTo>
                  <a:lnTo>
                    <a:pt x="178" y="756"/>
                  </a:lnTo>
                  <a:lnTo>
                    <a:pt x="173" y="762"/>
                  </a:lnTo>
                  <a:lnTo>
                    <a:pt x="172" y="767"/>
                  </a:lnTo>
                  <a:lnTo>
                    <a:pt x="169" y="770"/>
                  </a:lnTo>
                  <a:lnTo>
                    <a:pt x="167" y="773"/>
                  </a:lnTo>
                  <a:lnTo>
                    <a:pt x="163" y="779"/>
                  </a:lnTo>
                  <a:lnTo>
                    <a:pt x="159" y="791"/>
                  </a:lnTo>
                  <a:lnTo>
                    <a:pt x="156" y="799"/>
                  </a:lnTo>
                  <a:lnTo>
                    <a:pt x="154" y="811"/>
                  </a:lnTo>
                  <a:lnTo>
                    <a:pt x="152" y="823"/>
                  </a:lnTo>
                  <a:lnTo>
                    <a:pt x="151" y="832"/>
                  </a:lnTo>
                  <a:lnTo>
                    <a:pt x="151" y="833"/>
                  </a:lnTo>
                  <a:lnTo>
                    <a:pt x="151" y="835"/>
                  </a:lnTo>
                  <a:lnTo>
                    <a:pt x="151" y="836"/>
                  </a:lnTo>
                  <a:lnTo>
                    <a:pt x="149" y="838"/>
                  </a:lnTo>
                  <a:lnTo>
                    <a:pt x="149" y="840"/>
                  </a:lnTo>
                  <a:lnTo>
                    <a:pt x="149" y="842"/>
                  </a:lnTo>
                  <a:lnTo>
                    <a:pt x="148" y="844"/>
                  </a:lnTo>
                  <a:lnTo>
                    <a:pt x="147" y="846"/>
                  </a:lnTo>
                  <a:lnTo>
                    <a:pt x="145" y="846"/>
                  </a:lnTo>
                  <a:lnTo>
                    <a:pt x="141" y="848"/>
                  </a:lnTo>
                  <a:lnTo>
                    <a:pt x="137" y="849"/>
                  </a:lnTo>
                  <a:lnTo>
                    <a:pt x="133" y="848"/>
                  </a:lnTo>
                  <a:lnTo>
                    <a:pt x="129" y="846"/>
                  </a:lnTo>
                  <a:lnTo>
                    <a:pt x="127" y="843"/>
                  </a:lnTo>
                  <a:lnTo>
                    <a:pt x="126" y="839"/>
                  </a:lnTo>
                  <a:lnTo>
                    <a:pt x="126" y="835"/>
                  </a:lnTo>
                  <a:lnTo>
                    <a:pt x="127" y="832"/>
                  </a:lnTo>
                  <a:lnTo>
                    <a:pt x="128" y="832"/>
                  </a:lnTo>
                  <a:lnTo>
                    <a:pt x="129" y="831"/>
                  </a:lnTo>
                  <a:lnTo>
                    <a:pt x="129" y="830"/>
                  </a:lnTo>
                  <a:lnTo>
                    <a:pt x="129" y="829"/>
                  </a:lnTo>
                  <a:lnTo>
                    <a:pt x="131" y="822"/>
                  </a:lnTo>
                  <a:lnTo>
                    <a:pt x="132" y="816"/>
                  </a:lnTo>
                  <a:lnTo>
                    <a:pt x="133" y="809"/>
                  </a:lnTo>
                  <a:lnTo>
                    <a:pt x="135" y="803"/>
                  </a:lnTo>
                  <a:lnTo>
                    <a:pt x="136" y="796"/>
                  </a:lnTo>
                  <a:lnTo>
                    <a:pt x="137" y="791"/>
                  </a:lnTo>
                  <a:lnTo>
                    <a:pt x="139" y="784"/>
                  </a:lnTo>
                  <a:lnTo>
                    <a:pt x="141" y="779"/>
                  </a:lnTo>
                  <a:lnTo>
                    <a:pt x="140" y="779"/>
                  </a:lnTo>
                  <a:lnTo>
                    <a:pt x="139" y="779"/>
                  </a:lnTo>
                  <a:lnTo>
                    <a:pt x="137" y="783"/>
                  </a:lnTo>
                  <a:lnTo>
                    <a:pt x="135" y="789"/>
                  </a:lnTo>
                  <a:lnTo>
                    <a:pt x="132" y="793"/>
                  </a:lnTo>
                  <a:lnTo>
                    <a:pt x="129" y="795"/>
                  </a:lnTo>
                  <a:lnTo>
                    <a:pt x="127" y="799"/>
                  </a:lnTo>
                  <a:lnTo>
                    <a:pt x="125" y="804"/>
                  </a:lnTo>
                  <a:lnTo>
                    <a:pt x="123" y="808"/>
                  </a:lnTo>
                  <a:lnTo>
                    <a:pt x="121" y="812"/>
                  </a:lnTo>
                  <a:lnTo>
                    <a:pt x="120" y="815"/>
                  </a:lnTo>
                  <a:lnTo>
                    <a:pt x="119" y="817"/>
                  </a:lnTo>
                  <a:lnTo>
                    <a:pt x="116" y="820"/>
                  </a:lnTo>
                  <a:lnTo>
                    <a:pt x="113" y="822"/>
                  </a:lnTo>
                  <a:lnTo>
                    <a:pt x="113" y="823"/>
                  </a:lnTo>
                  <a:lnTo>
                    <a:pt x="113" y="824"/>
                  </a:lnTo>
                  <a:lnTo>
                    <a:pt x="112" y="825"/>
                  </a:lnTo>
                  <a:lnTo>
                    <a:pt x="111" y="826"/>
                  </a:lnTo>
                  <a:lnTo>
                    <a:pt x="103" y="834"/>
                  </a:lnTo>
                  <a:lnTo>
                    <a:pt x="100" y="836"/>
                  </a:lnTo>
                  <a:lnTo>
                    <a:pt x="96" y="837"/>
                  </a:lnTo>
                  <a:lnTo>
                    <a:pt x="91" y="836"/>
                  </a:lnTo>
                  <a:lnTo>
                    <a:pt x="87" y="834"/>
                  </a:lnTo>
                  <a:lnTo>
                    <a:pt x="85" y="831"/>
                  </a:lnTo>
                  <a:lnTo>
                    <a:pt x="85" y="827"/>
                  </a:lnTo>
                  <a:lnTo>
                    <a:pt x="85" y="823"/>
                  </a:lnTo>
                  <a:lnTo>
                    <a:pt x="87" y="820"/>
                  </a:lnTo>
                  <a:lnTo>
                    <a:pt x="95" y="812"/>
                  </a:lnTo>
                  <a:lnTo>
                    <a:pt x="98" y="805"/>
                  </a:lnTo>
                  <a:lnTo>
                    <a:pt x="102" y="797"/>
                  </a:lnTo>
                  <a:lnTo>
                    <a:pt x="107" y="790"/>
                  </a:lnTo>
                  <a:lnTo>
                    <a:pt x="112" y="782"/>
                  </a:lnTo>
                  <a:lnTo>
                    <a:pt x="118" y="773"/>
                  </a:lnTo>
                  <a:lnTo>
                    <a:pt x="123" y="765"/>
                  </a:lnTo>
                  <a:lnTo>
                    <a:pt x="128" y="756"/>
                  </a:lnTo>
                  <a:lnTo>
                    <a:pt x="133" y="746"/>
                  </a:lnTo>
                  <a:lnTo>
                    <a:pt x="140" y="727"/>
                  </a:lnTo>
                  <a:lnTo>
                    <a:pt x="150" y="705"/>
                  </a:lnTo>
                  <a:lnTo>
                    <a:pt x="159" y="683"/>
                  </a:lnTo>
                  <a:lnTo>
                    <a:pt x="163" y="664"/>
                  </a:lnTo>
                  <a:lnTo>
                    <a:pt x="164" y="660"/>
                  </a:lnTo>
                  <a:lnTo>
                    <a:pt x="166" y="657"/>
                  </a:lnTo>
                  <a:lnTo>
                    <a:pt x="168" y="655"/>
                  </a:lnTo>
                  <a:lnTo>
                    <a:pt x="172" y="652"/>
                  </a:lnTo>
                  <a:lnTo>
                    <a:pt x="168" y="646"/>
                  </a:lnTo>
                  <a:lnTo>
                    <a:pt x="166" y="640"/>
                  </a:lnTo>
                  <a:lnTo>
                    <a:pt x="164" y="634"/>
                  </a:lnTo>
                  <a:lnTo>
                    <a:pt x="161" y="629"/>
                  </a:lnTo>
                  <a:lnTo>
                    <a:pt x="160" y="635"/>
                  </a:lnTo>
                  <a:lnTo>
                    <a:pt x="159" y="642"/>
                  </a:lnTo>
                  <a:lnTo>
                    <a:pt x="158" y="647"/>
                  </a:lnTo>
                  <a:lnTo>
                    <a:pt x="153" y="652"/>
                  </a:lnTo>
                  <a:lnTo>
                    <a:pt x="151" y="658"/>
                  </a:lnTo>
                  <a:lnTo>
                    <a:pt x="148" y="667"/>
                  </a:lnTo>
                  <a:lnTo>
                    <a:pt x="143" y="679"/>
                  </a:lnTo>
                  <a:lnTo>
                    <a:pt x="139" y="692"/>
                  </a:lnTo>
                  <a:lnTo>
                    <a:pt x="134" y="705"/>
                  </a:lnTo>
                  <a:lnTo>
                    <a:pt x="128" y="716"/>
                  </a:lnTo>
                  <a:lnTo>
                    <a:pt x="124" y="726"/>
                  </a:lnTo>
                  <a:lnTo>
                    <a:pt x="121" y="730"/>
                  </a:lnTo>
                  <a:lnTo>
                    <a:pt x="114" y="738"/>
                  </a:lnTo>
                  <a:lnTo>
                    <a:pt x="107" y="746"/>
                  </a:lnTo>
                  <a:lnTo>
                    <a:pt x="101" y="756"/>
                  </a:lnTo>
                  <a:lnTo>
                    <a:pt x="95" y="766"/>
                  </a:lnTo>
                  <a:lnTo>
                    <a:pt x="87" y="776"/>
                  </a:lnTo>
                  <a:lnTo>
                    <a:pt x="80" y="786"/>
                  </a:lnTo>
                  <a:lnTo>
                    <a:pt x="71" y="796"/>
                  </a:lnTo>
                  <a:lnTo>
                    <a:pt x="61" y="806"/>
                  </a:lnTo>
                  <a:lnTo>
                    <a:pt x="61" y="807"/>
                  </a:lnTo>
                  <a:lnTo>
                    <a:pt x="60" y="807"/>
                  </a:lnTo>
                  <a:lnTo>
                    <a:pt x="59" y="808"/>
                  </a:lnTo>
                  <a:lnTo>
                    <a:pt x="56" y="810"/>
                  </a:lnTo>
                  <a:lnTo>
                    <a:pt x="56" y="807"/>
                  </a:lnTo>
                  <a:lnTo>
                    <a:pt x="55" y="811"/>
                  </a:lnTo>
                  <a:lnTo>
                    <a:pt x="53" y="815"/>
                  </a:lnTo>
                  <a:lnTo>
                    <a:pt x="51" y="818"/>
                  </a:lnTo>
                  <a:lnTo>
                    <a:pt x="46" y="819"/>
                  </a:lnTo>
                  <a:lnTo>
                    <a:pt x="42" y="818"/>
                  </a:lnTo>
                  <a:lnTo>
                    <a:pt x="39" y="815"/>
                  </a:lnTo>
                  <a:lnTo>
                    <a:pt x="36" y="811"/>
                  </a:lnTo>
                  <a:lnTo>
                    <a:pt x="35" y="807"/>
                  </a:lnTo>
                  <a:lnTo>
                    <a:pt x="35" y="804"/>
                  </a:lnTo>
                  <a:lnTo>
                    <a:pt x="38" y="800"/>
                  </a:lnTo>
                  <a:lnTo>
                    <a:pt x="39" y="797"/>
                  </a:lnTo>
                  <a:lnTo>
                    <a:pt x="42" y="795"/>
                  </a:lnTo>
                  <a:lnTo>
                    <a:pt x="42" y="794"/>
                  </a:lnTo>
                  <a:lnTo>
                    <a:pt x="43" y="794"/>
                  </a:lnTo>
                  <a:lnTo>
                    <a:pt x="44" y="793"/>
                  </a:lnTo>
                  <a:lnTo>
                    <a:pt x="47" y="790"/>
                  </a:lnTo>
                  <a:lnTo>
                    <a:pt x="52" y="786"/>
                  </a:lnTo>
                  <a:lnTo>
                    <a:pt x="55" y="783"/>
                  </a:lnTo>
                  <a:lnTo>
                    <a:pt x="59" y="781"/>
                  </a:lnTo>
                  <a:lnTo>
                    <a:pt x="60" y="780"/>
                  </a:lnTo>
                  <a:lnTo>
                    <a:pt x="61" y="778"/>
                  </a:lnTo>
                  <a:lnTo>
                    <a:pt x="62" y="777"/>
                  </a:lnTo>
                  <a:lnTo>
                    <a:pt x="63" y="777"/>
                  </a:lnTo>
                  <a:lnTo>
                    <a:pt x="63" y="775"/>
                  </a:lnTo>
                  <a:lnTo>
                    <a:pt x="75" y="765"/>
                  </a:lnTo>
                  <a:lnTo>
                    <a:pt x="83" y="755"/>
                  </a:lnTo>
                  <a:lnTo>
                    <a:pt x="87" y="749"/>
                  </a:lnTo>
                  <a:lnTo>
                    <a:pt x="87" y="746"/>
                  </a:lnTo>
                  <a:lnTo>
                    <a:pt x="91" y="740"/>
                  </a:lnTo>
                  <a:lnTo>
                    <a:pt x="95" y="731"/>
                  </a:lnTo>
                  <a:lnTo>
                    <a:pt x="99" y="722"/>
                  </a:lnTo>
                  <a:lnTo>
                    <a:pt x="105" y="711"/>
                  </a:lnTo>
                  <a:lnTo>
                    <a:pt x="110" y="700"/>
                  </a:lnTo>
                  <a:lnTo>
                    <a:pt x="114" y="691"/>
                  </a:lnTo>
                  <a:lnTo>
                    <a:pt x="118" y="686"/>
                  </a:lnTo>
                  <a:lnTo>
                    <a:pt x="121" y="683"/>
                  </a:lnTo>
                  <a:lnTo>
                    <a:pt x="123" y="673"/>
                  </a:lnTo>
                  <a:lnTo>
                    <a:pt x="128" y="659"/>
                  </a:lnTo>
                  <a:lnTo>
                    <a:pt x="134" y="646"/>
                  </a:lnTo>
                  <a:lnTo>
                    <a:pt x="137" y="640"/>
                  </a:lnTo>
                  <a:lnTo>
                    <a:pt x="139" y="632"/>
                  </a:lnTo>
                  <a:lnTo>
                    <a:pt x="140" y="624"/>
                  </a:lnTo>
                  <a:lnTo>
                    <a:pt x="142" y="617"/>
                  </a:lnTo>
                  <a:lnTo>
                    <a:pt x="143" y="610"/>
                  </a:lnTo>
                  <a:lnTo>
                    <a:pt x="143" y="609"/>
                  </a:lnTo>
                  <a:lnTo>
                    <a:pt x="143" y="608"/>
                  </a:lnTo>
                  <a:lnTo>
                    <a:pt x="143" y="607"/>
                  </a:lnTo>
                  <a:lnTo>
                    <a:pt x="145" y="607"/>
                  </a:lnTo>
                  <a:lnTo>
                    <a:pt x="145" y="606"/>
                  </a:lnTo>
                  <a:lnTo>
                    <a:pt x="145" y="605"/>
                  </a:lnTo>
                  <a:lnTo>
                    <a:pt x="146" y="605"/>
                  </a:lnTo>
                  <a:lnTo>
                    <a:pt x="147" y="605"/>
                  </a:lnTo>
                  <a:lnTo>
                    <a:pt x="141" y="600"/>
                  </a:lnTo>
                  <a:lnTo>
                    <a:pt x="136" y="596"/>
                  </a:lnTo>
                  <a:lnTo>
                    <a:pt x="131" y="593"/>
                  </a:lnTo>
                  <a:lnTo>
                    <a:pt x="125" y="591"/>
                  </a:lnTo>
                  <a:lnTo>
                    <a:pt x="124" y="597"/>
                  </a:lnTo>
                  <a:lnTo>
                    <a:pt x="122" y="605"/>
                  </a:lnTo>
                  <a:lnTo>
                    <a:pt x="121" y="613"/>
                  </a:lnTo>
                  <a:lnTo>
                    <a:pt x="120" y="621"/>
                  </a:lnTo>
                  <a:lnTo>
                    <a:pt x="119" y="627"/>
                  </a:lnTo>
                  <a:lnTo>
                    <a:pt x="115" y="637"/>
                  </a:lnTo>
                  <a:lnTo>
                    <a:pt x="111" y="647"/>
                  </a:lnTo>
                  <a:lnTo>
                    <a:pt x="108" y="652"/>
                  </a:lnTo>
                  <a:lnTo>
                    <a:pt x="102" y="660"/>
                  </a:lnTo>
                  <a:lnTo>
                    <a:pt x="94" y="673"/>
                  </a:lnTo>
                  <a:lnTo>
                    <a:pt x="85" y="690"/>
                  </a:lnTo>
                  <a:lnTo>
                    <a:pt x="75" y="709"/>
                  </a:lnTo>
                  <a:lnTo>
                    <a:pt x="67" y="727"/>
                  </a:lnTo>
                  <a:lnTo>
                    <a:pt x="59" y="741"/>
                  </a:lnTo>
                  <a:lnTo>
                    <a:pt x="54" y="750"/>
                  </a:lnTo>
                  <a:lnTo>
                    <a:pt x="52" y="750"/>
                  </a:lnTo>
                  <a:lnTo>
                    <a:pt x="52" y="753"/>
                  </a:lnTo>
                  <a:lnTo>
                    <a:pt x="52" y="755"/>
                  </a:lnTo>
                  <a:lnTo>
                    <a:pt x="51" y="756"/>
                  </a:lnTo>
                  <a:lnTo>
                    <a:pt x="48" y="757"/>
                  </a:lnTo>
                  <a:lnTo>
                    <a:pt x="46" y="760"/>
                  </a:lnTo>
                  <a:lnTo>
                    <a:pt x="44" y="764"/>
                  </a:lnTo>
                  <a:lnTo>
                    <a:pt x="41" y="766"/>
                  </a:lnTo>
                  <a:lnTo>
                    <a:pt x="38" y="768"/>
                  </a:lnTo>
                  <a:lnTo>
                    <a:pt x="36" y="768"/>
                  </a:lnTo>
                  <a:lnTo>
                    <a:pt x="35" y="769"/>
                  </a:lnTo>
                  <a:lnTo>
                    <a:pt x="33" y="770"/>
                  </a:lnTo>
                  <a:lnTo>
                    <a:pt x="32" y="770"/>
                  </a:lnTo>
                  <a:lnTo>
                    <a:pt x="27" y="769"/>
                  </a:lnTo>
                  <a:lnTo>
                    <a:pt x="23" y="766"/>
                  </a:lnTo>
                  <a:lnTo>
                    <a:pt x="22" y="763"/>
                  </a:lnTo>
                  <a:lnTo>
                    <a:pt x="21" y="759"/>
                  </a:lnTo>
                  <a:lnTo>
                    <a:pt x="21" y="757"/>
                  </a:lnTo>
                  <a:lnTo>
                    <a:pt x="22" y="753"/>
                  </a:lnTo>
                  <a:lnTo>
                    <a:pt x="23" y="750"/>
                  </a:lnTo>
                  <a:lnTo>
                    <a:pt x="27" y="747"/>
                  </a:lnTo>
                  <a:lnTo>
                    <a:pt x="32" y="746"/>
                  </a:lnTo>
                  <a:lnTo>
                    <a:pt x="30" y="746"/>
                  </a:lnTo>
                  <a:lnTo>
                    <a:pt x="39" y="736"/>
                  </a:lnTo>
                  <a:lnTo>
                    <a:pt x="45" y="725"/>
                  </a:lnTo>
                  <a:lnTo>
                    <a:pt x="51" y="712"/>
                  </a:lnTo>
                  <a:lnTo>
                    <a:pt x="56" y="699"/>
                  </a:lnTo>
                  <a:lnTo>
                    <a:pt x="61" y="687"/>
                  </a:lnTo>
                  <a:lnTo>
                    <a:pt x="67" y="674"/>
                  </a:lnTo>
                  <a:lnTo>
                    <a:pt x="73" y="663"/>
                  </a:lnTo>
                  <a:lnTo>
                    <a:pt x="82" y="652"/>
                  </a:lnTo>
                  <a:lnTo>
                    <a:pt x="83" y="650"/>
                  </a:lnTo>
                  <a:lnTo>
                    <a:pt x="83" y="648"/>
                  </a:lnTo>
                  <a:lnTo>
                    <a:pt x="84" y="646"/>
                  </a:lnTo>
                  <a:lnTo>
                    <a:pt x="85" y="643"/>
                  </a:lnTo>
                  <a:lnTo>
                    <a:pt x="92" y="635"/>
                  </a:lnTo>
                  <a:lnTo>
                    <a:pt x="96" y="626"/>
                  </a:lnTo>
                  <a:lnTo>
                    <a:pt x="98" y="616"/>
                  </a:lnTo>
                  <a:lnTo>
                    <a:pt x="99" y="605"/>
                  </a:lnTo>
                  <a:lnTo>
                    <a:pt x="96" y="607"/>
                  </a:lnTo>
                  <a:lnTo>
                    <a:pt x="93" y="609"/>
                  </a:lnTo>
                  <a:lnTo>
                    <a:pt x="88" y="609"/>
                  </a:lnTo>
                  <a:lnTo>
                    <a:pt x="84" y="610"/>
                  </a:lnTo>
                  <a:lnTo>
                    <a:pt x="78" y="613"/>
                  </a:lnTo>
                  <a:lnTo>
                    <a:pt x="71" y="616"/>
                  </a:lnTo>
                  <a:lnTo>
                    <a:pt x="65" y="617"/>
                  </a:lnTo>
                  <a:lnTo>
                    <a:pt x="58" y="619"/>
                  </a:lnTo>
                  <a:lnTo>
                    <a:pt x="52" y="620"/>
                  </a:lnTo>
                  <a:lnTo>
                    <a:pt x="45" y="622"/>
                  </a:lnTo>
                  <a:lnTo>
                    <a:pt x="39" y="624"/>
                  </a:lnTo>
                  <a:lnTo>
                    <a:pt x="32" y="626"/>
                  </a:lnTo>
                  <a:lnTo>
                    <a:pt x="29" y="629"/>
                  </a:lnTo>
                  <a:lnTo>
                    <a:pt x="26" y="630"/>
                  </a:lnTo>
                  <a:lnTo>
                    <a:pt x="21" y="631"/>
                  </a:lnTo>
                  <a:lnTo>
                    <a:pt x="18" y="631"/>
                  </a:lnTo>
                  <a:lnTo>
                    <a:pt x="0" y="669"/>
                  </a:lnTo>
                  <a:lnTo>
                    <a:pt x="0" y="670"/>
                  </a:lnTo>
                  <a:lnTo>
                    <a:pt x="0" y="674"/>
                  </a:lnTo>
                  <a:lnTo>
                    <a:pt x="1" y="680"/>
                  </a:lnTo>
                  <a:lnTo>
                    <a:pt x="2" y="688"/>
                  </a:lnTo>
                  <a:lnTo>
                    <a:pt x="2" y="687"/>
                  </a:lnTo>
                  <a:lnTo>
                    <a:pt x="2" y="686"/>
                  </a:lnTo>
                  <a:lnTo>
                    <a:pt x="4" y="686"/>
                  </a:lnTo>
                  <a:lnTo>
                    <a:pt x="4" y="684"/>
                  </a:lnTo>
                  <a:lnTo>
                    <a:pt x="5" y="682"/>
                  </a:lnTo>
                  <a:lnTo>
                    <a:pt x="7" y="680"/>
                  </a:lnTo>
                  <a:lnTo>
                    <a:pt x="8" y="680"/>
                  </a:lnTo>
                  <a:lnTo>
                    <a:pt x="8" y="678"/>
                  </a:lnTo>
                  <a:lnTo>
                    <a:pt x="9" y="677"/>
                  </a:lnTo>
                  <a:lnTo>
                    <a:pt x="10" y="675"/>
                  </a:lnTo>
                  <a:lnTo>
                    <a:pt x="12" y="674"/>
                  </a:lnTo>
                  <a:lnTo>
                    <a:pt x="13" y="673"/>
                  </a:lnTo>
                  <a:lnTo>
                    <a:pt x="14" y="672"/>
                  </a:lnTo>
                  <a:lnTo>
                    <a:pt x="15" y="671"/>
                  </a:lnTo>
                  <a:lnTo>
                    <a:pt x="16" y="671"/>
                  </a:lnTo>
                  <a:lnTo>
                    <a:pt x="19" y="664"/>
                  </a:lnTo>
                  <a:lnTo>
                    <a:pt x="25" y="660"/>
                  </a:lnTo>
                  <a:lnTo>
                    <a:pt x="29" y="655"/>
                  </a:lnTo>
                  <a:lnTo>
                    <a:pt x="32" y="650"/>
                  </a:lnTo>
                  <a:lnTo>
                    <a:pt x="35" y="647"/>
                  </a:lnTo>
                  <a:lnTo>
                    <a:pt x="39" y="646"/>
                  </a:lnTo>
                  <a:lnTo>
                    <a:pt x="43" y="646"/>
                  </a:lnTo>
                  <a:lnTo>
                    <a:pt x="46" y="647"/>
                  </a:lnTo>
                  <a:lnTo>
                    <a:pt x="49" y="650"/>
                  </a:lnTo>
                  <a:lnTo>
                    <a:pt x="52" y="653"/>
                  </a:lnTo>
                  <a:lnTo>
                    <a:pt x="52" y="658"/>
                  </a:lnTo>
                  <a:lnTo>
                    <a:pt x="49" y="661"/>
                  </a:lnTo>
                  <a:close/>
                  <a:moveTo>
                    <a:pt x="155" y="750"/>
                  </a:moveTo>
                  <a:lnTo>
                    <a:pt x="153" y="750"/>
                  </a:lnTo>
                  <a:lnTo>
                    <a:pt x="153" y="749"/>
                  </a:lnTo>
                  <a:lnTo>
                    <a:pt x="154" y="746"/>
                  </a:lnTo>
                  <a:lnTo>
                    <a:pt x="155" y="745"/>
                  </a:lnTo>
                  <a:lnTo>
                    <a:pt x="155" y="744"/>
                  </a:lnTo>
                  <a:lnTo>
                    <a:pt x="162" y="730"/>
                  </a:lnTo>
                  <a:lnTo>
                    <a:pt x="168" y="716"/>
                  </a:lnTo>
                  <a:lnTo>
                    <a:pt x="174" y="701"/>
                  </a:lnTo>
                  <a:lnTo>
                    <a:pt x="179" y="685"/>
                  </a:lnTo>
                  <a:lnTo>
                    <a:pt x="181" y="692"/>
                  </a:lnTo>
                  <a:lnTo>
                    <a:pt x="184" y="699"/>
                  </a:lnTo>
                  <a:lnTo>
                    <a:pt x="185" y="705"/>
                  </a:lnTo>
                  <a:lnTo>
                    <a:pt x="187" y="712"/>
                  </a:lnTo>
                  <a:lnTo>
                    <a:pt x="186" y="713"/>
                  </a:lnTo>
                  <a:lnTo>
                    <a:pt x="185" y="714"/>
                  </a:lnTo>
                  <a:lnTo>
                    <a:pt x="184" y="714"/>
                  </a:lnTo>
                  <a:lnTo>
                    <a:pt x="177" y="723"/>
                  </a:lnTo>
                  <a:lnTo>
                    <a:pt x="169" y="731"/>
                  </a:lnTo>
                  <a:lnTo>
                    <a:pt x="162" y="741"/>
                  </a:lnTo>
                  <a:lnTo>
                    <a:pt x="155" y="750"/>
                  </a:lnTo>
                  <a:close/>
                  <a:moveTo>
                    <a:pt x="262" y="858"/>
                  </a:moveTo>
                  <a:lnTo>
                    <a:pt x="275" y="858"/>
                  </a:lnTo>
                  <a:lnTo>
                    <a:pt x="288" y="858"/>
                  </a:lnTo>
                  <a:lnTo>
                    <a:pt x="300" y="858"/>
                  </a:lnTo>
                  <a:lnTo>
                    <a:pt x="311" y="858"/>
                  </a:lnTo>
                  <a:lnTo>
                    <a:pt x="321" y="858"/>
                  </a:lnTo>
                  <a:lnTo>
                    <a:pt x="328" y="858"/>
                  </a:lnTo>
                  <a:lnTo>
                    <a:pt x="335" y="858"/>
                  </a:lnTo>
                  <a:lnTo>
                    <a:pt x="340" y="858"/>
                  </a:lnTo>
                  <a:lnTo>
                    <a:pt x="353" y="858"/>
                  </a:lnTo>
                  <a:lnTo>
                    <a:pt x="369" y="858"/>
                  </a:lnTo>
                  <a:lnTo>
                    <a:pt x="386" y="857"/>
                  </a:lnTo>
                  <a:lnTo>
                    <a:pt x="403" y="856"/>
                  </a:lnTo>
                  <a:lnTo>
                    <a:pt x="418" y="856"/>
                  </a:lnTo>
                  <a:lnTo>
                    <a:pt x="430" y="855"/>
                  </a:lnTo>
                  <a:lnTo>
                    <a:pt x="439" y="855"/>
                  </a:lnTo>
                  <a:lnTo>
                    <a:pt x="442" y="855"/>
                  </a:lnTo>
                  <a:lnTo>
                    <a:pt x="443" y="855"/>
                  </a:lnTo>
                  <a:lnTo>
                    <a:pt x="444" y="855"/>
                  </a:lnTo>
                  <a:lnTo>
                    <a:pt x="446" y="853"/>
                  </a:lnTo>
                  <a:lnTo>
                    <a:pt x="450" y="852"/>
                  </a:lnTo>
                  <a:lnTo>
                    <a:pt x="450" y="777"/>
                  </a:lnTo>
                  <a:lnTo>
                    <a:pt x="444" y="773"/>
                  </a:lnTo>
                  <a:lnTo>
                    <a:pt x="438" y="771"/>
                  </a:lnTo>
                  <a:lnTo>
                    <a:pt x="431" y="770"/>
                  </a:lnTo>
                  <a:lnTo>
                    <a:pt x="426" y="768"/>
                  </a:lnTo>
                  <a:lnTo>
                    <a:pt x="426" y="820"/>
                  </a:lnTo>
                  <a:lnTo>
                    <a:pt x="426" y="821"/>
                  </a:lnTo>
                  <a:lnTo>
                    <a:pt x="426" y="822"/>
                  </a:lnTo>
                  <a:lnTo>
                    <a:pt x="425" y="823"/>
                  </a:lnTo>
                  <a:lnTo>
                    <a:pt x="424" y="824"/>
                  </a:lnTo>
                  <a:lnTo>
                    <a:pt x="424" y="832"/>
                  </a:lnTo>
                  <a:lnTo>
                    <a:pt x="422" y="836"/>
                  </a:lnTo>
                  <a:lnTo>
                    <a:pt x="420" y="839"/>
                  </a:lnTo>
                  <a:lnTo>
                    <a:pt x="418" y="842"/>
                  </a:lnTo>
                  <a:lnTo>
                    <a:pt x="414" y="843"/>
                  </a:lnTo>
                  <a:lnTo>
                    <a:pt x="410" y="842"/>
                  </a:lnTo>
                  <a:lnTo>
                    <a:pt x="406" y="839"/>
                  </a:lnTo>
                  <a:lnTo>
                    <a:pt x="404" y="836"/>
                  </a:lnTo>
                  <a:lnTo>
                    <a:pt x="403" y="832"/>
                  </a:lnTo>
                  <a:lnTo>
                    <a:pt x="403" y="820"/>
                  </a:lnTo>
                  <a:lnTo>
                    <a:pt x="403" y="818"/>
                  </a:lnTo>
                  <a:lnTo>
                    <a:pt x="403" y="816"/>
                  </a:lnTo>
                  <a:lnTo>
                    <a:pt x="404" y="815"/>
                  </a:lnTo>
                  <a:lnTo>
                    <a:pt x="405" y="812"/>
                  </a:lnTo>
                  <a:lnTo>
                    <a:pt x="403" y="815"/>
                  </a:lnTo>
                  <a:lnTo>
                    <a:pt x="403" y="757"/>
                  </a:lnTo>
                  <a:lnTo>
                    <a:pt x="395" y="755"/>
                  </a:lnTo>
                  <a:lnTo>
                    <a:pt x="389" y="752"/>
                  </a:lnTo>
                  <a:lnTo>
                    <a:pt x="381" y="749"/>
                  </a:lnTo>
                  <a:lnTo>
                    <a:pt x="374" y="745"/>
                  </a:lnTo>
                  <a:lnTo>
                    <a:pt x="374" y="758"/>
                  </a:lnTo>
                  <a:lnTo>
                    <a:pt x="373" y="771"/>
                  </a:lnTo>
                  <a:lnTo>
                    <a:pt x="371" y="784"/>
                  </a:lnTo>
                  <a:lnTo>
                    <a:pt x="369" y="798"/>
                  </a:lnTo>
                  <a:lnTo>
                    <a:pt x="369" y="808"/>
                  </a:lnTo>
                  <a:lnTo>
                    <a:pt x="368" y="818"/>
                  </a:lnTo>
                  <a:lnTo>
                    <a:pt x="367" y="829"/>
                  </a:lnTo>
                  <a:lnTo>
                    <a:pt x="367" y="838"/>
                  </a:lnTo>
                  <a:lnTo>
                    <a:pt x="366" y="842"/>
                  </a:lnTo>
                  <a:lnTo>
                    <a:pt x="364" y="845"/>
                  </a:lnTo>
                  <a:lnTo>
                    <a:pt x="361" y="847"/>
                  </a:lnTo>
                  <a:lnTo>
                    <a:pt x="357" y="848"/>
                  </a:lnTo>
                  <a:lnTo>
                    <a:pt x="352" y="847"/>
                  </a:lnTo>
                  <a:lnTo>
                    <a:pt x="349" y="845"/>
                  </a:lnTo>
                  <a:lnTo>
                    <a:pt x="347" y="842"/>
                  </a:lnTo>
                  <a:lnTo>
                    <a:pt x="346" y="838"/>
                  </a:lnTo>
                  <a:lnTo>
                    <a:pt x="346" y="827"/>
                  </a:lnTo>
                  <a:lnTo>
                    <a:pt x="346" y="817"/>
                  </a:lnTo>
                  <a:lnTo>
                    <a:pt x="347" y="805"/>
                  </a:lnTo>
                  <a:lnTo>
                    <a:pt x="348" y="795"/>
                  </a:lnTo>
                  <a:lnTo>
                    <a:pt x="349" y="780"/>
                  </a:lnTo>
                  <a:lnTo>
                    <a:pt x="351" y="766"/>
                  </a:lnTo>
                  <a:lnTo>
                    <a:pt x="352" y="752"/>
                  </a:lnTo>
                  <a:lnTo>
                    <a:pt x="352" y="738"/>
                  </a:lnTo>
                  <a:lnTo>
                    <a:pt x="349" y="738"/>
                  </a:lnTo>
                  <a:lnTo>
                    <a:pt x="346" y="737"/>
                  </a:lnTo>
                  <a:lnTo>
                    <a:pt x="342" y="736"/>
                  </a:lnTo>
                  <a:lnTo>
                    <a:pt x="340" y="736"/>
                  </a:lnTo>
                  <a:lnTo>
                    <a:pt x="335" y="736"/>
                  </a:lnTo>
                  <a:lnTo>
                    <a:pt x="328" y="737"/>
                  </a:lnTo>
                  <a:lnTo>
                    <a:pt x="322" y="739"/>
                  </a:lnTo>
                  <a:lnTo>
                    <a:pt x="314" y="740"/>
                  </a:lnTo>
                  <a:lnTo>
                    <a:pt x="314" y="826"/>
                  </a:lnTo>
                  <a:lnTo>
                    <a:pt x="313" y="831"/>
                  </a:lnTo>
                  <a:lnTo>
                    <a:pt x="310" y="833"/>
                  </a:lnTo>
                  <a:lnTo>
                    <a:pt x="307" y="835"/>
                  </a:lnTo>
                  <a:lnTo>
                    <a:pt x="302" y="836"/>
                  </a:lnTo>
                  <a:lnTo>
                    <a:pt x="298" y="835"/>
                  </a:lnTo>
                  <a:lnTo>
                    <a:pt x="295" y="833"/>
                  </a:lnTo>
                  <a:lnTo>
                    <a:pt x="294" y="831"/>
                  </a:lnTo>
                  <a:lnTo>
                    <a:pt x="293" y="826"/>
                  </a:lnTo>
                  <a:lnTo>
                    <a:pt x="293" y="745"/>
                  </a:lnTo>
                  <a:lnTo>
                    <a:pt x="285" y="746"/>
                  </a:lnTo>
                  <a:lnTo>
                    <a:pt x="278" y="747"/>
                  </a:lnTo>
                  <a:lnTo>
                    <a:pt x="270" y="749"/>
                  </a:lnTo>
                  <a:lnTo>
                    <a:pt x="262" y="750"/>
                  </a:lnTo>
                  <a:lnTo>
                    <a:pt x="262" y="858"/>
                  </a:lnTo>
                  <a:close/>
                  <a:moveTo>
                    <a:pt x="471" y="852"/>
                  </a:moveTo>
                  <a:lnTo>
                    <a:pt x="474" y="852"/>
                  </a:lnTo>
                  <a:lnTo>
                    <a:pt x="479" y="852"/>
                  </a:lnTo>
                  <a:lnTo>
                    <a:pt x="483" y="851"/>
                  </a:lnTo>
                  <a:lnTo>
                    <a:pt x="487" y="851"/>
                  </a:lnTo>
                  <a:lnTo>
                    <a:pt x="492" y="851"/>
                  </a:lnTo>
                  <a:lnTo>
                    <a:pt x="496" y="850"/>
                  </a:lnTo>
                  <a:lnTo>
                    <a:pt x="500" y="850"/>
                  </a:lnTo>
                  <a:lnTo>
                    <a:pt x="505" y="850"/>
                  </a:lnTo>
                  <a:lnTo>
                    <a:pt x="504" y="832"/>
                  </a:lnTo>
                  <a:lnTo>
                    <a:pt x="503" y="815"/>
                  </a:lnTo>
                  <a:lnTo>
                    <a:pt x="503" y="796"/>
                  </a:lnTo>
                  <a:lnTo>
                    <a:pt x="503" y="779"/>
                  </a:lnTo>
                  <a:lnTo>
                    <a:pt x="498" y="780"/>
                  </a:lnTo>
                  <a:lnTo>
                    <a:pt x="495" y="781"/>
                  </a:lnTo>
                  <a:lnTo>
                    <a:pt x="491" y="781"/>
                  </a:lnTo>
                  <a:lnTo>
                    <a:pt x="487" y="781"/>
                  </a:lnTo>
                  <a:lnTo>
                    <a:pt x="484" y="781"/>
                  </a:lnTo>
                  <a:lnTo>
                    <a:pt x="480" y="781"/>
                  </a:lnTo>
                  <a:lnTo>
                    <a:pt x="475" y="781"/>
                  </a:lnTo>
                  <a:lnTo>
                    <a:pt x="471" y="781"/>
                  </a:lnTo>
                  <a:lnTo>
                    <a:pt x="472" y="798"/>
                  </a:lnTo>
                  <a:lnTo>
                    <a:pt x="473" y="817"/>
                  </a:lnTo>
                  <a:lnTo>
                    <a:pt x="472" y="834"/>
                  </a:lnTo>
                  <a:lnTo>
                    <a:pt x="471" y="852"/>
                  </a:lnTo>
                  <a:close/>
                  <a:moveTo>
                    <a:pt x="526" y="848"/>
                  </a:moveTo>
                  <a:lnTo>
                    <a:pt x="531" y="848"/>
                  </a:lnTo>
                  <a:lnTo>
                    <a:pt x="535" y="848"/>
                  </a:lnTo>
                  <a:lnTo>
                    <a:pt x="539" y="848"/>
                  </a:lnTo>
                  <a:lnTo>
                    <a:pt x="544" y="848"/>
                  </a:lnTo>
                  <a:lnTo>
                    <a:pt x="548" y="848"/>
                  </a:lnTo>
                  <a:lnTo>
                    <a:pt x="552" y="847"/>
                  </a:lnTo>
                  <a:lnTo>
                    <a:pt x="557" y="847"/>
                  </a:lnTo>
                  <a:lnTo>
                    <a:pt x="561" y="846"/>
                  </a:lnTo>
                  <a:lnTo>
                    <a:pt x="561" y="845"/>
                  </a:lnTo>
                  <a:lnTo>
                    <a:pt x="561" y="844"/>
                  </a:lnTo>
                  <a:lnTo>
                    <a:pt x="559" y="825"/>
                  </a:lnTo>
                  <a:lnTo>
                    <a:pt x="559" y="807"/>
                  </a:lnTo>
                  <a:lnTo>
                    <a:pt x="559" y="789"/>
                  </a:lnTo>
                  <a:lnTo>
                    <a:pt x="559" y="770"/>
                  </a:lnTo>
                  <a:lnTo>
                    <a:pt x="554" y="771"/>
                  </a:lnTo>
                  <a:lnTo>
                    <a:pt x="550" y="771"/>
                  </a:lnTo>
                  <a:lnTo>
                    <a:pt x="546" y="772"/>
                  </a:lnTo>
                  <a:lnTo>
                    <a:pt x="541" y="773"/>
                  </a:lnTo>
                  <a:lnTo>
                    <a:pt x="537" y="775"/>
                  </a:lnTo>
                  <a:lnTo>
                    <a:pt x="533" y="775"/>
                  </a:lnTo>
                  <a:lnTo>
                    <a:pt x="528" y="776"/>
                  </a:lnTo>
                  <a:lnTo>
                    <a:pt x="525" y="777"/>
                  </a:lnTo>
                  <a:lnTo>
                    <a:pt x="525" y="824"/>
                  </a:lnTo>
                  <a:lnTo>
                    <a:pt x="526" y="830"/>
                  </a:lnTo>
                  <a:lnTo>
                    <a:pt x="526" y="836"/>
                  </a:lnTo>
                  <a:lnTo>
                    <a:pt x="526" y="843"/>
                  </a:lnTo>
                  <a:lnTo>
                    <a:pt x="526" y="848"/>
                  </a:lnTo>
                  <a:close/>
                  <a:moveTo>
                    <a:pt x="583" y="846"/>
                  </a:moveTo>
                  <a:lnTo>
                    <a:pt x="587" y="845"/>
                  </a:lnTo>
                  <a:lnTo>
                    <a:pt x="591" y="845"/>
                  </a:lnTo>
                  <a:lnTo>
                    <a:pt x="595" y="844"/>
                  </a:lnTo>
                  <a:lnTo>
                    <a:pt x="601" y="844"/>
                  </a:lnTo>
                  <a:lnTo>
                    <a:pt x="605" y="844"/>
                  </a:lnTo>
                  <a:lnTo>
                    <a:pt x="610" y="844"/>
                  </a:lnTo>
                  <a:lnTo>
                    <a:pt x="614" y="843"/>
                  </a:lnTo>
                  <a:lnTo>
                    <a:pt x="618" y="843"/>
                  </a:lnTo>
                  <a:lnTo>
                    <a:pt x="617" y="823"/>
                  </a:lnTo>
                  <a:lnTo>
                    <a:pt x="617" y="803"/>
                  </a:lnTo>
                  <a:lnTo>
                    <a:pt x="618" y="782"/>
                  </a:lnTo>
                  <a:lnTo>
                    <a:pt x="618" y="762"/>
                  </a:lnTo>
                  <a:lnTo>
                    <a:pt x="614" y="763"/>
                  </a:lnTo>
                  <a:lnTo>
                    <a:pt x="608" y="763"/>
                  </a:lnTo>
                  <a:lnTo>
                    <a:pt x="604" y="764"/>
                  </a:lnTo>
                  <a:lnTo>
                    <a:pt x="600" y="765"/>
                  </a:lnTo>
                  <a:lnTo>
                    <a:pt x="594" y="766"/>
                  </a:lnTo>
                  <a:lnTo>
                    <a:pt x="590" y="766"/>
                  </a:lnTo>
                  <a:lnTo>
                    <a:pt x="585" y="767"/>
                  </a:lnTo>
                  <a:lnTo>
                    <a:pt x="580" y="768"/>
                  </a:lnTo>
                  <a:lnTo>
                    <a:pt x="580" y="812"/>
                  </a:lnTo>
                  <a:lnTo>
                    <a:pt x="580" y="820"/>
                  </a:lnTo>
                  <a:lnTo>
                    <a:pt x="580" y="829"/>
                  </a:lnTo>
                  <a:lnTo>
                    <a:pt x="581" y="837"/>
                  </a:lnTo>
                  <a:lnTo>
                    <a:pt x="583" y="846"/>
                  </a:lnTo>
                  <a:close/>
                  <a:moveTo>
                    <a:pt x="640" y="843"/>
                  </a:moveTo>
                  <a:lnTo>
                    <a:pt x="644" y="843"/>
                  </a:lnTo>
                  <a:lnTo>
                    <a:pt x="648" y="842"/>
                  </a:lnTo>
                  <a:lnTo>
                    <a:pt x="653" y="842"/>
                  </a:lnTo>
                  <a:lnTo>
                    <a:pt x="657" y="842"/>
                  </a:lnTo>
                  <a:lnTo>
                    <a:pt x="661" y="842"/>
                  </a:lnTo>
                  <a:lnTo>
                    <a:pt x="665" y="842"/>
                  </a:lnTo>
                  <a:lnTo>
                    <a:pt x="669" y="840"/>
                  </a:lnTo>
                  <a:lnTo>
                    <a:pt x="673" y="840"/>
                  </a:lnTo>
                  <a:lnTo>
                    <a:pt x="671" y="819"/>
                  </a:lnTo>
                  <a:lnTo>
                    <a:pt x="671" y="796"/>
                  </a:lnTo>
                  <a:lnTo>
                    <a:pt x="671" y="775"/>
                  </a:lnTo>
                  <a:lnTo>
                    <a:pt x="672" y="752"/>
                  </a:lnTo>
                  <a:lnTo>
                    <a:pt x="668" y="753"/>
                  </a:lnTo>
                  <a:lnTo>
                    <a:pt x="665" y="753"/>
                  </a:lnTo>
                  <a:lnTo>
                    <a:pt x="660" y="754"/>
                  </a:lnTo>
                  <a:lnTo>
                    <a:pt x="656" y="755"/>
                  </a:lnTo>
                  <a:lnTo>
                    <a:pt x="653" y="756"/>
                  </a:lnTo>
                  <a:lnTo>
                    <a:pt x="648" y="756"/>
                  </a:lnTo>
                  <a:lnTo>
                    <a:pt x="644" y="757"/>
                  </a:lnTo>
                  <a:lnTo>
                    <a:pt x="640" y="757"/>
                  </a:lnTo>
                  <a:lnTo>
                    <a:pt x="640" y="843"/>
                  </a:lnTo>
                  <a:close/>
                  <a:moveTo>
                    <a:pt x="694" y="838"/>
                  </a:moveTo>
                  <a:lnTo>
                    <a:pt x="699" y="838"/>
                  </a:lnTo>
                  <a:lnTo>
                    <a:pt x="705" y="838"/>
                  </a:lnTo>
                  <a:lnTo>
                    <a:pt x="709" y="838"/>
                  </a:lnTo>
                  <a:lnTo>
                    <a:pt x="712" y="838"/>
                  </a:lnTo>
                  <a:lnTo>
                    <a:pt x="712" y="836"/>
                  </a:lnTo>
                  <a:lnTo>
                    <a:pt x="712" y="835"/>
                  </a:lnTo>
                  <a:lnTo>
                    <a:pt x="712" y="833"/>
                  </a:lnTo>
                  <a:lnTo>
                    <a:pt x="713" y="832"/>
                  </a:lnTo>
                  <a:lnTo>
                    <a:pt x="713" y="810"/>
                  </a:lnTo>
                  <a:lnTo>
                    <a:pt x="714" y="789"/>
                  </a:lnTo>
                  <a:lnTo>
                    <a:pt x="717" y="768"/>
                  </a:lnTo>
                  <a:lnTo>
                    <a:pt x="718" y="747"/>
                  </a:lnTo>
                  <a:lnTo>
                    <a:pt x="717" y="747"/>
                  </a:lnTo>
                  <a:lnTo>
                    <a:pt x="714" y="747"/>
                  </a:lnTo>
                  <a:lnTo>
                    <a:pt x="713" y="747"/>
                  </a:lnTo>
                  <a:lnTo>
                    <a:pt x="712" y="747"/>
                  </a:lnTo>
                  <a:lnTo>
                    <a:pt x="709" y="747"/>
                  </a:lnTo>
                  <a:lnTo>
                    <a:pt x="705" y="747"/>
                  </a:lnTo>
                  <a:lnTo>
                    <a:pt x="699" y="749"/>
                  </a:lnTo>
                  <a:lnTo>
                    <a:pt x="694" y="750"/>
                  </a:lnTo>
                  <a:lnTo>
                    <a:pt x="694" y="836"/>
                  </a:lnTo>
                  <a:lnTo>
                    <a:pt x="694" y="837"/>
                  </a:lnTo>
                  <a:lnTo>
                    <a:pt x="694" y="838"/>
                  </a:lnTo>
                  <a:close/>
                  <a:moveTo>
                    <a:pt x="734" y="838"/>
                  </a:moveTo>
                  <a:lnTo>
                    <a:pt x="738" y="839"/>
                  </a:lnTo>
                  <a:lnTo>
                    <a:pt x="741" y="840"/>
                  </a:lnTo>
                  <a:lnTo>
                    <a:pt x="746" y="840"/>
                  </a:lnTo>
                  <a:lnTo>
                    <a:pt x="751" y="840"/>
                  </a:lnTo>
                  <a:lnTo>
                    <a:pt x="751" y="837"/>
                  </a:lnTo>
                  <a:lnTo>
                    <a:pt x="752" y="833"/>
                  </a:lnTo>
                  <a:lnTo>
                    <a:pt x="753" y="829"/>
                  </a:lnTo>
                  <a:lnTo>
                    <a:pt x="753" y="826"/>
                  </a:lnTo>
                  <a:lnTo>
                    <a:pt x="756" y="811"/>
                  </a:lnTo>
                  <a:lnTo>
                    <a:pt x="759" y="797"/>
                  </a:lnTo>
                  <a:lnTo>
                    <a:pt x="762" y="782"/>
                  </a:lnTo>
                  <a:lnTo>
                    <a:pt x="765" y="768"/>
                  </a:lnTo>
                  <a:lnTo>
                    <a:pt x="759" y="765"/>
                  </a:lnTo>
                  <a:lnTo>
                    <a:pt x="752" y="762"/>
                  </a:lnTo>
                  <a:lnTo>
                    <a:pt x="746" y="758"/>
                  </a:lnTo>
                  <a:lnTo>
                    <a:pt x="739" y="754"/>
                  </a:lnTo>
                  <a:lnTo>
                    <a:pt x="739" y="758"/>
                  </a:lnTo>
                  <a:lnTo>
                    <a:pt x="739" y="762"/>
                  </a:lnTo>
                  <a:lnTo>
                    <a:pt x="739" y="765"/>
                  </a:lnTo>
                  <a:lnTo>
                    <a:pt x="739" y="768"/>
                  </a:lnTo>
                  <a:lnTo>
                    <a:pt x="738" y="785"/>
                  </a:lnTo>
                  <a:lnTo>
                    <a:pt x="737" y="803"/>
                  </a:lnTo>
                  <a:lnTo>
                    <a:pt x="735" y="821"/>
                  </a:lnTo>
                  <a:lnTo>
                    <a:pt x="734" y="838"/>
                  </a:lnTo>
                  <a:close/>
                  <a:moveTo>
                    <a:pt x="772" y="843"/>
                  </a:moveTo>
                  <a:lnTo>
                    <a:pt x="778" y="843"/>
                  </a:lnTo>
                  <a:lnTo>
                    <a:pt x="785" y="843"/>
                  </a:lnTo>
                  <a:lnTo>
                    <a:pt x="791" y="843"/>
                  </a:lnTo>
                  <a:lnTo>
                    <a:pt x="797" y="844"/>
                  </a:lnTo>
                  <a:lnTo>
                    <a:pt x="798" y="832"/>
                  </a:lnTo>
                  <a:lnTo>
                    <a:pt x="800" y="820"/>
                  </a:lnTo>
                  <a:lnTo>
                    <a:pt x="801" y="808"/>
                  </a:lnTo>
                  <a:lnTo>
                    <a:pt x="803" y="796"/>
                  </a:lnTo>
                  <a:lnTo>
                    <a:pt x="799" y="792"/>
                  </a:lnTo>
                  <a:lnTo>
                    <a:pt x="793" y="789"/>
                  </a:lnTo>
                  <a:lnTo>
                    <a:pt x="789" y="785"/>
                  </a:lnTo>
                  <a:lnTo>
                    <a:pt x="784" y="781"/>
                  </a:lnTo>
                  <a:lnTo>
                    <a:pt x="781" y="796"/>
                  </a:lnTo>
                  <a:lnTo>
                    <a:pt x="779" y="812"/>
                  </a:lnTo>
                  <a:lnTo>
                    <a:pt x="777" y="819"/>
                  </a:lnTo>
                  <a:lnTo>
                    <a:pt x="775" y="826"/>
                  </a:lnTo>
                  <a:lnTo>
                    <a:pt x="773" y="834"/>
                  </a:lnTo>
                  <a:lnTo>
                    <a:pt x="772" y="843"/>
                  </a:lnTo>
                  <a:close/>
                  <a:moveTo>
                    <a:pt x="819" y="846"/>
                  </a:moveTo>
                  <a:lnTo>
                    <a:pt x="825" y="846"/>
                  </a:lnTo>
                  <a:lnTo>
                    <a:pt x="830" y="847"/>
                  </a:lnTo>
                  <a:lnTo>
                    <a:pt x="834" y="848"/>
                  </a:lnTo>
                  <a:lnTo>
                    <a:pt x="840" y="848"/>
                  </a:lnTo>
                  <a:lnTo>
                    <a:pt x="840" y="820"/>
                  </a:lnTo>
                  <a:lnTo>
                    <a:pt x="836" y="820"/>
                  </a:lnTo>
                  <a:lnTo>
                    <a:pt x="831" y="819"/>
                  </a:lnTo>
                  <a:lnTo>
                    <a:pt x="828" y="818"/>
                  </a:lnTo>
                  <a:lnTo>
                    <a:pt x="825" y="815"/>
                  </a:lnTo>
                  <a:lnTo>
                    <a:pt x="824" y="815"/>
                  </a:lnTo>
                  <a:lnTo>
                    <a:pt x="823" y="815"/>
                  </a:lnTo>
                  <a:lnTo>
                    <a:pt x="822" y="822"/>
                  </a:lnTo>
                  <a:lnTo>
                    <a:pt x="820" y="830"/>
                  </a:lnTo>
                  <a:lnTo>
                    <a:pt x="819" y="838"/>
                  </a:lnTo>
                  <a:lnTo>
                    <a:pt x="819" y="846"/>
                  </a:lnTo>
                  <a:close/>
                  <a:moveTo>
                    <a:pt x="862" y="850"/>
                  </a:moveTo>
                  <a:lnTo>
                    <a:pt x="865" y="850"/>
                  </a:lnTo>
                  <a:lnTo>
                    <a:pt x="869" y="850"/>
                  </a:lnTo>
                  <a:lnTo>
                    <a:pt x="872" y="850"/>
                  </a:lnTo>
                  <a:lnTo>
                    <a:pt x="877" y="850"/>
                  </a:lnTo>
                  <a:lnTo>
                    <a:pt x="881" y="850"/>
                  </a:lnTo>
                  <a:lnTo>
                    <a:pt x="886" y="849"/>
                  </a:lnTo>
                  <a:lnTo>
                    <a:pt x="891" y="849"/>
                  </a:lnTo>
                  <a:lnTo>
                    <a:pt x="895" y="848"/>
                  </a:lnTo>
                  <a:lnTo>
                    <a:pt x="894" y="836"/>
                  </a:lnTo>
                  <a:lnTo>
                    <a:pt x="893" y="824"/>
                  </a:lnTo>
                  <a:lnTo>
                    <a:pt x="891" y="812"/>
                  </a:lnTo>
                  <a:lnTo>
                    <a:pt x="890" y="800"/>
                  </a:lnTo>
                  <a:lnTo>
                    <a:pt x="890" y="799"/>
                  </a:lnTo>
                  <a:lnTo>
                    <a:pt x="890" y="797"/>
                  </a:lnTo>
                  <a:lnTo>
                    <a:pt x="890" y="796"/>
                  </a:lnTo>
                  <a:lnTo>
                    <a:pt x="882" y="802"/>
                  </a:lnTo>
                  <a:lnTo>
                    <a:pt x="876" y="806"/>
                  </a:lnTo>
                  <a:lnTo>
                    <a:pt x="868" y="810"/>
                  </a:lnTo>
                  <a:lnTo>
                    <a:pt x="862" y="815"/>
                  </a:lnTo>
                  <a:lnTo>
                    <a:pt x="862" y="850"/>
                  </a:lnTo>
                  <a:close/>
                  <a:moveTo>
                    <a:pt x="916" y="846"/>
                  </a:moveTo>
                  <a:lnTo>
                    <a:pt x="921" y="845"/>
                  </a:lnTo>
                  <a:lnTo>
                    <a:pt x="925" y="845"/>
                  </a:lnTo>
                  <a:lnTo>
                    <a:pt x="931" y="844"/>
                  </a:lnTo>
                  <a:lnTo>
                    <a:pt x="935" y="844"/>
                  </a:lnTo>
                  <a:lnTo>
                    <a:pt x="939" y="843"/>
                  </a:lnTo>
                  <a:lnTo>
                    <a:pt x="944" y="843"/>
                  </a:lnTo>
                  <a:lnTo>
                    <a:pt x="948" y="842"/>
                  </a:lnTo>
                  <a:lnTo>
                    <a:pt x="951" y="842"/>
                  </a:lnTo>
                  <a:lnTo>
                    <a:pt x="951" y="840"/>
                  </a:lnTo>
                  <a:lnTo>
                    <a:pt x="951" y="839"/>
                  </a:lnTo>
                  <a:lnTo>
                    <a:pt x="951" y="838"/>
                  </a:lnTo>
                  <a:lnTo>
                    <a:pt x="951" y="836"/>
                  </a:lnTo>
                  <a:lnTo>
                    <a:pt x="947" y="825"/>
                  </a:lnTo>
                  <a:lnTo>
                    <a:pt x="943" y="813"/>
                  </a:lnTo>
                  <a:lnTo>
                    <a:pt x="939" y="803"/>
                  </a:lnTo>
                  <a:lnTo>
                    <a:pt x="935" y="791"/>
                  </a:lnTo>
                  <a:lnTo>
                    <a:pt x="933" y="785"/>
                  </a:lnTo>
                  <a:lnTo>
                    <a:pt x="932" y="779"/>
                  </a:lnTo>
                  <a:lnTo>
                    <a:pt x="930" y="772"/>
                  </a:lnTo>
                  <a:lnTo>
                    <a:pt x="927" y="766"/>
                  </a:lnTo>
                  <a:lnTo>
                    <a:pt x="924" y="769"/>
                  </a:lnTo>
                  <a:lnTo>
                    <a:pt x="920" y="772"/>
                  </a:lnTo>
                  <a:lnTo>
                    <a:pt x="916" y="777"/>
                  </a:lnTo>
                  <a:lnTo>
                    <a:pt x="911" y="781"/>
                  </a:lnTo>
                  <a:lnTo>
                    <a:pt x="911" y="793"/>
                  </a:lnTo>
                  <a:lnTo>
                    <a:pt x="912" y="805"/>
                  </a:lnTo>
                  <a:lnTo>
                    <a:pt x="914" y="819"/>
                  </a:lnTo>
                  <a:lnTo>
                    <a:pt x="916" y="833"/>
                  </a:lnTo>
                  <a:lnTo>
                    <a:pt x="916" y="846"/>
                  </a:lnTo>
                  <a:close/>
                  <a:moveTo>
                    <a:pt x="975" y="838"/>
                  </a:moveTo>
                  <a:lnTo>
                    <a:pt x="975" y="837"/>
                  </a:lnTo>
                  <a:lnTo>
                    <a:pt x="975" y="836"/>
                  </a:lnTo>
                  <a:lnTo>
                    <a:pt x="974" y="836"/>
                  </a:lnTo>
                  <a:lnTo>
                    <a:pt x="973" y="836"/>
                  </a:lnTo>
                  <a:lnTo>
                    <a:pt x="970" y="821"/>
                  </a:lnTo>
                  <a:lnTo>
                    <a:pt x="965" y="806"/>
                  </a:lnTo>
                  <a:lnTo>
                    <a:pt x="959" y="791"/>
                  </a:lnTo>
                  <a:lnTo>
                    <a:pt x="953" y="777"/>
                  </a:lnTo>
                  <a:lnTo>
                    <a:pt x="953" y="771"/>
                  </a:lnTo>
                  <a:lnTo>
                    <a:pt x="952" y="766"/>
                  </a:lnTo>
                  <a:lnTo>
                    <a:pt x="950" y="759"/>
                  </a:lnTo>
                  <a:lnTo>
                    <a:pt x="947" y="754"/>
                  </a:lnTo>
                  <a:lnTo>
                    <a:pt x="947" y="747"/>
                  </a:lnTo>
                  <a:lnTo>
                    <a:pt x="952" y="745"/>
                  </a:lnTo>
                  <a:lnTo>
                    <a:pt x="959" y="743"/>
                  </a:lnTo>
                  <a:lnTo>
                    <a:pt x="965" y="742"/>
                  </a:lnTo>
                  <a:lnTo>
                    <a:pt x="973" y="740"/>
                  </a:lnTo>
                  <a:lnTo>
                    <a:pt x="975" y="746"/>
                  </a:lnTo>
                  <a:lnTo>
                    <a:pt x="978" y="753"/>
                  </a:lnTo>
                  <a:lnTo>
                    <a:pt x="982" y="758"/>
                  </a:lnTo>
                  <a:lnTo>
                    <a:pt x="987" y="764"/>
                  </a:lnTo>
                  <a:lnTo>
                    <a:pt x="987" y="766"/>
                  </a:lnTo>
                  <a:lnTo>
                    <a:pt x="988" y="768"/>
                  </a:lnTo>
                  <a:lnTo>
                    <a:pt x="990" y="770"/>
                  </a:lnTo>
                  <a:lnTo>
                    <a:pt x="991" y="772"/>
                  </a:lnTo>
                  <a:lnTo>
                    <a:pt x="993" y="779"/>
                  </a:lnTo>
                  <a:lnTo>
                    <a:pt x="996" y="785"/>
                  </a:lnTo>
                  <a:lnTo>
                    <a:pt x="998" y="792"/>
                  </a:lnTo>
                  <a:lnTo>
                    <a:pt x="1001" y="798"/>
                  </a:lnTo>
                  <a:lnTo>
                    <a:pt x="1002" y="808"/>
                  </a:lnTo>
                  <a:lnTo>
                    <a:pt x="1003" y="818"/>
                  </a:lnTo>
                  <a:lnTo>
                    <a:pt x="1006" y="829"/>
                  </a:lnTo>
                  <a:lnTo>
                    <a:pt x="1009" y="838"/>
                  </a:lnTo>
                  <a:lnTo>
                    <a:pt x="1003" y="838"/>
                  </a:lnTo>
                  <a:lnTo>
                    <a:pt x="999" y="838"/>
                  </a:lnTo>
                  <a:lnTo>
                    <a:pt x="995" y="838"/>
                  </a:lnTo>
                  <a:lnTo>
                    <a:pt x="990" y="838"/>
                  </a:lnTo>
                  <a:lnTo>
                    <a:pt x="986" y="838"/>
                  </a:lnTo>
                  <a:lnTo>
                    <a:pt x="983" y="838"/>
                  </a:lnTo>
                  <a:lnTo>
                    <a:pt x="978" y="838"/>
                  </a:lnTo>
                  <a:lnTo>
                    <a:pt x="975" y="838"/>
                  </a:lnTo>
                  <a:close/>
                  <a:moveTo>
                    <a:pt x="1031" y="840"/>
                  </a:moveTo>
                  <a:lnTo>
                    <a:pt x="1037" y="842"/>
                  </a:lnTo>
                  <a:lnTo>
                    <a:pt x="1043" y="842"/>
                  </a:lnTo>
                  <a:lnTo>
                    <a:pt x="1049" y="843"/>
                  </a:lnTo>
                  <a:lnTo>
                    <a:pt x="1055" y="843"/>
                  </a:lnTo>
                  <a:lnTo>
                    <a:pt x="1060" y="844"/>
                  </a:lnTo>
                  <a:lnTo>
                    <a:pt x="1067" y="844"/>
                  </a:lnTo>
                  <a:lnTo>
                    <a:pt x="1073" y="845"/>
                  </a:lnTo>
                  <a:lnTo>
                    <a:pt x="1080" y="846"/>
                  </a:lnTo>
                  <a:lnTo>
                    <a:pt x="1076" y="827"/>
                  </a:lnTo>
                  <a:lnTo>
                    <a:pt x="1070" y="811"/>
                  </a:lnTo>
                  <a:lnTo>
                    <a:pt x="1064" y="796"/>
                  </a:lnTo>
                  <a:lnTo>
                    <a:pt x="1058" y="781"/>
                  </a:lnTo>
                  <a:lnTo>
                    <a:pt x="1044" y="770"/>
                  </a:lnTo>
                  <a:lnTo>
                    <a:pt x="1042" y="767"/>
                  </a:lnTo>
                  <a:lnTo>
                    <a:pt x="1042" y="764"/>
                  </a:lnTo>
                  <a:lnTo>
                    <a:pt x="1041" y="760"/>
                  </a:lnTo>
                  <a:lnTo>
                    <a:pt x="1041" y="757"/>
                  </a:lnTo>
                  <a:lnTo>
                    <a:pt x="1040" y="756"/>
                  </a:lnTo>
                  <a:lnTo>
                    <a:pt x="1040" y="755"/>
                  </a:lnTo>
                  <a:lnTo>
                    <a:pt x="1040" y="754"/>
                  </a:lnTo>
                  <a:lnTo>
                    <a:pt x="1039" y="754"/>
                  </a:lnTo>
                  <a:lnTo>
                    <a:pt x="1032" y="756"/>
                  </a:lnTo>
                  <a:lnTo>
                    <a:pt x="1031" y="756"/>
                  </a:lnTo>
                  <a:lnTo>
                    <a:pt x="1030" y="755"/>
                  </a:lnTo>
                  <a:lnTo>
                    <a:pt x="1027" y="753"/>
                  </a:lnTo>
                  <a:lnTo>
                    <a:pt x="1023" y="752"/>
                  </a:lnTo>
                  <a:lnTo>
                    <a:pt x="1018" y="750"/>
                  </a:lnTo>
                  <a:lnTo>
                    <a:pt x="1012" y="747"/>
                  </a:lnTo>
                  <a:lnTo>
                    <a:pt x="1006" y="745"/>
                  </a:lnTo>
                  <a:lnTo>
                    <a:pt x="999" y="744"/>
                  </a:lnTo>
                  <a:lnTo>
                    <a:pt x="1001" y="745"/>
                  </a:lnTo>
                  <a:lnTo>
                    <a:pt x="1002" y="747"/>
                  </a:lnTo>
                  <a:lnTo>
                    <a:pt x="1004" y="750"/>
                  </a:lnTo>
                  <a:lnTo>
                    <a:pt x="1005" y="752"/>
                  </a:lnTo>
                  <a:lnTo>
                    <a:pt x="1010" y="763"/>
                  </a:lnTo>
                  <a:lnTo>
                    <a:pt x="1013" y="772"/>
                  </a:lnTo>
                  <a:lnTo>
                    <a:pt x="1016" y="782"/>
                  </a:lnTo>
                  <a:lnTo>
                    <a:pt x="1020" y="791"/>
                  </a:lnTo>
                  <a:lnTo>
                    <a:pt x="1020" y="793"/>
                  </a:lnTo>
                  <a:lnTo>
                    <a:pt x="1022" y="794"/>
                  </a:lnTo>
                  <a:lnTo>
                    <a:pt x="1023" y="795"/>
                  </a:lnTo>
                  <a:lnTo>
                    <a:pt x="1023" y="796"/>
                  </a:lnTo>
                  <a:lnTo>
                    <a:pt x="1023" y="800"/>
                  </a:lnTo>
                  <a:lnTo>
                    <a:pt x="1026" y="809"/>
                  </a:lnTo>
                  <a:lnTo>
                    <a:pt x="1028" y="818"/>
                  </a:lnTo>
                  <a:lnTo>
                    <a:pt x="1029" y="827"/>
                  </a:lnTo>
                  <a:lnTo>
                    <a:pt x="1030" y="836"/>
                  </a:lnTo>
                  <a:lnTo>
                    <a:pt x="1030" y="837"/>
                  </a:lnTo>
                  <a:lnTo>
                    <a:pt x="1030" y="838"/>
                  </a:lnTo>
                  <a:lnTo>
                    <a:pt x="1030" y="839"/>
                  </a:lnTo>
                  <a:lnTo>
                    <a:pt x="1031" y="840"/>
                  </a:lnTo>
                  <a:close/>
                  <a:moveTo>
                    <a:pt x="1104" y="848"/>
                  </a:moveTo>
                  <a:lnTo>
                    <a:pt x="1102" y="836"/>
                  </a:lnTo>
                  <a:lnTo>
                    <a:pt x="1098" y="823"/>
                  </a:lnTo>
                  <a:lnTo>
                    <a:pt x="1095" y="811"/>
                  </a:lnTo>
                  <a:lnTo>
                    <a:pt x="1090" y="799"/>
                  </a:lnTo>
                  <a:lnTo>
                    <a:pt x="1084" y="787"/>
                  </a:lnTo>
                  <a:lnTo>
                    <a:pt x="1079" y="776"/>
                  </a:lnTo>
                  <a:lnTo>
                    <a:pt x="1071" y="766"/>
                  </a:lnTo>
                  <a:lnTo>
                    <a:pt x="1063" y="757"/>
                  </a:lnTo>
                  <a:lnTo>
                    <a:pt x="1063" y="755"/>
                  </a:lnTo>
                  <a:lnTo>
                    <a:pt x="1062" y="753"/>
                  </a:lnTo>
                  <a:lnTo>
                    <a:pt x="1060" y="751"/>
                  </a:lnTo>
                  <a:lnTo>
                    <a:pt x="1060" y="747"/>
                  </a:lnTo>
                  <a:lnTo>
                    <a:pt x="1078" y="742"/>
                  </a:lnTo>
                  <a:lnTo>
                    <a:pt x="1082" y="744"/>
                  </a:lnTo>
                  <a:lnTo>
                    <a:pt x="1086" y="746"/>
                  </a:lnTo>
                  <a:lnTo>
                    <a:pt x="1091" y="747"/>
                  </a:lnTo>
                  <a:lnTo>
                    <a:pt x="1096" y="750"/>
                  </a:lnTo>
                  <a:lnTo>
                    <a:pt x="1094" y="747"/>
                  </a:lnTo>
                  <a:lnTo>
                    <a:pt x="1096" y="749"/>
                  </a:lnTo>
                  <a:lnTo>
                    <a:pt x="1097" y="750"/>
                  </a:lnTo>
                  <a:lnTo>
                    <a:pt x="1099" y="751"/>
                  </a:lnTo>
                  <a:lnTo>
                    <a:pt x="1100" y="752"/>
                  </a:lnTo>
                  <a:lnTo>
                    <a:pt x="1105" y="755"/>
                  </a:lnTo>
                  <a:lnTo>
                    <a:pt x="1108" y="757"/>
                  </a:lnTo>
                  <a:lnTo>
                    <a:pt x="1112" y="760"/>
                  </a:lnTo>
                  <a:lnTo>
                    <a:pt x="1117" y="764"/>
                  </a:lnTo>
                  <a:lnTo>
                    <a:pt x="1118" y="764"/>
                  </a:lnTo>
                  <a:lnTo>
                    <a:pt x="1118" y="765"/>
                  </a:lnTo>
                  <a:lnTo>
                    <a:pt x="1119" y="766"/>
                  </a:lnTo>
                  <a:lnTo>
                    <a:pt x="1120" y="766"/>
                  </a:lnTo>
                  <a:lnTo>
                    <a:pt x="1123" y="772"/>
                  </a:lnTo>
                  <a:lnTo>
                    <a:pt x="1128" y="782"/>
                  </a:lnTo>
                  <a:lnTo>
                    <a:pt x="1132" y="793"/>
                  </a:lnTo>
                  <a:lnTo>
                    <a:pt x="1137" y="805"/>
                  </a:lnTo>
                  <a:lnTo>
                    <a:pt x="1143" y="816"/>
                  </a:lnTo>
                  <a:lnTo>
                    <a:pt x="1148" y="825"/>
                  </a:lnTo>
                  <a:lnTo>
                    <a:pt x="1153" y="832"/>
                  </a:lnTo>
                  <a:lnTo>
                    <a:pt x="1160" y="834"/>
                  </a:lnTo>
                  <a:lnTo>
                    <a:pt x="1162" y="834"/>
                  </a:lnTo>
                  <a:lnTo>
                    <a:pt x="1168" y="832"/>
                  </a:lnTo>
                  <a:lnTo>
                    <a:pt x="1169" y="825"/>
                  </a:lnTo>
                  <a:lnTo>
                    <a:pt x="1168" y="816"/>
                  </a:lnTo>
                  <a:lnTo>
                    <a:pt x="1164" y="805"/>
                  </a:lnTo>
                  <a:lnTo>
                    <a:pt x="1159" y="794"/>
                  </a:lnTo>
                  <a:lnTo>
                    <a:pt x="1153" y="783"/>
                  </a:lnTo>
                  <a:lnTo>
                    <a:pt x="1149" y="773"/>
                  </a:lnTo>
                  <a:lnTo>
                    <a:pt x="1146" y="768"/>
                  </a:lnTo>
                  <a:lnTo>
                    <a:pt x="1146" y="766"/>
                  </a:lnTo>
                  <a:lnTo>
                    <a:pt x="1145" y="765"/>
                  </a:lnTo>
                  <a:lnTo>
                    <a:pt x="1143" y="763"/>
                  </a:lnTo>
                  <a:lnTo>
                    <a:pt x="1142" y="759"/>
                  </a:lnTo>
                  <a:lnTo>
                    <a:pt x="1140" y="759"/>
                  </a:lnTo>
                  <a:lnTo>
                    <a:pt x="1140" y="757"/>
                  </a:lnTo>
                  <a:lnTo>
                    <a:pt x="1140" y="756"/>
                  </a:lnTo>
                  <a:lnTo>
                    <a:pt x="1139" y="756"/>
                  </a:lnTo>
                  <a:lnTo>
                    <a:pt x="1138" y="756"/>
                  </a:lnTo>
                  <a:lnTo>
                    <a:pt x="1138" y="755"/>
                  </a:lnTo>
                  <a:lnTo>
                    <a:pt x="1137" y="754"/>
                  </a:lnTo>
                  <a:lnTo>
                    <a:pt x="1136" y="754"/>
                  </a:lnTo>
                  <a:lnTo>
                    <a:pt x="1136" y="752"/>
                  </a:lnTo>
                  <a:lnTo>
                    <a:pt x="1135" y="751"/>
                  </a:lnTo>
                  <a:lnTo>
                    <a:pt x="1134" y="750"/>
                  </a:lnTo>
                  <a:lnTo>
                    <a:pt x="1133" y="749"/>
                  </a:lnTo>
                  <a:lnTo>
                    <a:pt x="1132" y="747"/>
                  </a:lnTo>
                  <a:lnTo>
                    <a:pt x="1126" y="745"/>
                  </a:lnTo>
                  <a:lnTo>
                    <a:pt x="1122" y="741"/>
                  </a:lnTo>
                  <a:lnTo>
                    <a:pt x="1118" y="737"/>
                  </a:lnTo>
                  <a:lnTo>
                    <a:pt x="1112" y="733"/>
                  </a:lnTo>
                  <a:lnTo>
                    <a:pt x="1129" y="728"/>
                  </a:lnTo>
                  <a:lnTo>
                    <a:pt x="1129" y="729"/>
                  </a:lnTo>
                  <a:lnTo>
                    <a:pt x="1130" y="731"/>
                  </a:lnTo>
                  <a:lnTo>
                    <a:pt x="1131" y="732"/>
                  </a:lnTo>
                  <a:lnTo>
                    <a:pt x="1132" y="733"/>
                  </a:lnTo>
                  <a:lnTo>
                    <a:pt x="1137" y="736"/>
                  </a:lnTo>
                  <a:lnTo>
                    <a:pt x="1144" y="738"/>
                  </a:lnTo>
                  <a:lnTo>
                    <a:pt x="1149" y="739"/>
                  </a:lnTo>
                  <a:lnTo>
                    <a:pt x="1156" y="740"/>
                  </a:lnTo>
                  <a:lnTo>
                    <a:pt x="1153" y="740"/>
                  </a:lnTo>
                  <a:lnTo>
                    <a:pt x="1155" y="740"/>
                  </a:lnTo>
                  <a:lnTo>
                    <a:pt x="1157" y="741"/>
                  </a:lnTo>
                  <a:lnTo>
                    <a:pt x="1158" y="742"/>
                  </a:lnTo>
                  <a:lnTo>
                    <a:pt x="1160" y="743"/>
                  </a:lnTo>
                  <a:lnTo>
                    <a:pt x="1161" y="744"/>
                  </a:lnTo>
                  <a:lnTo>
                    <a:pt x="1163" y="744"/>
                  </a:lnTo>
                  <a:lnTo>
                    <a:pt x="1165" y="744"/>
                  </a:lnTo>
                  <a:lnTo>
                    <a:pt x="1165" y="745"/>
                  </a:lnTo>
                  <a:lnTo>
                    <a:pt x="1166" y="745"/>
                  </a:lnTo>
                  <a:lnTo>
                    <a:pt x="1168" y="746"/>
                  </a:lnTo>
                  <a:lnTo>
                    <a:pt x="1171" y="747"/>
                  </a:lnTo>
                  <a:lnTo>
                    <a:pt x="1173" y="749"/>
                  </a:lnTo>
                  <a:lnTo>
                    <a:pt x="1175" y="751"/>
                  </a:lnTo>
                  <a:lnTo>
                    <a:pt x="1176" y="752"/>
                  </a:lnTo>
                  <a:lnTo>
                    <a:pt x="1177" y="753"/>
                  </a:lnTo>
                  <a:lnTo>
                    <a:pt x="1177" y="754"/>
                  </a:lnTo>
                  <a:lnTo>
                    <a:pt x="1177" y="755"/>
                  </a:lnTo>
                  <a:lnTo>
                    <a:pt x="1177" y="756"/>
                  </a:lnTo>
                  <a:lnTo>
                    <a:pt x="1178" y="756"/>
                  </a:lnTo>
                  <a:lnTo>
                    <a:pt x="1179" y="757"/>
                  </a:lnTo>
                  <a:lnTo>
                    <a:pt x="1181" y="759"/>
                  </a:lnTo>
                  <a:lnTo>
                    <a:pt x="1182" y="759"/>
                  </a:lnTo>
                  <a:lnTo>
                    <a:pt x="1182" y="760"/>
                  </a:lnTo>
                  <a:lnTo>
                    <a:pt x="1183" y="763"/>
                  </a:lnTo>
                  <a:lnTo>
                    <a:pt x="1184" y="764"/>
                  </a:lnTo>
                  <a:lnTo>
                    <a:pt x="1189" y="773"/>
                  </a:lnTo>
                  <a:lnTo>
                    <a:pt x="1195" y="782"/>
                  </a:lnTo>
                  <a:lnTo>
                    <a:pt x="1198" y="790"/>
                  </a:lnTo>
                  <a:lnTo>
                    <a:pt x="1201" y="798"/>
                  </a:lnTo>
                  <a:lnTo>
                    <a:pt x="1204" y="806"/>
                  </a:lnTo>
                  <a:lnTo>
                    <a:pt x="1209" y="815"/>
                  </a:lnTo>
                  <a:lnTo>
                    <a:pt x="1212" y="823"/>
                  </a:lnTo>
                  <a:lnTo>
                    <a:pt x="1217" y="834"/>
                  </a:lnTo>
                  <a:lnTo>
                    <a:pt x="1218" y="838"/>
                  </a:lnTo>
                  <a:lnTo>
                    <a:pt x="1222" y="842"/>
                  </a:lnTo>
                  <a:lnTo>
                    <a:pt x="1225" y="843"/>
                  </a:lnTo>
                  <a:lnTo>
                    <a:pt x="1229" y="844"/>
                  </a:lnTo>
                  <a:lnTo>
                    <a:pt x="1232" y="843"/>
                  </a:lnTo>
                  <a:lnTo>
                    <a:pt x="1236" y="842"/>
                  </a:lnTo>
                  <a:lnTo>
                    <a:pt x="1238" y="838"/>
                  </a:lnTo>
                  <a:lnTo>
                    <a:pt x="1239" y="833"/>
                  </a:lnTo>
                  <a:lnTo>
                    <a:pt x="1237" y="816"/>
                  </a:lnTo>
                  <a:lnTo>
                    <a:pt x="1230" y="796"/>
                  </a:lnTo>
                  <a:lnTo>
                    <a:pt x="1221" y="778"/>
                  </a:lnTo>
                  <a:lnTo>
                    <a:pt x="1210" y="764"/>
                  </a:lnTo>
                  <a:lnTo>
                    <a:pt x="1210" y="763"/>
                  </a:lnTo>
                  <a:lnTo>
                    <a:pt x="1209" y="760"/>
                  </a:lnTo>
                  <a:lnTo>
                    <a:pt x="1208" y="759"/>
                  </a:lnTo>
                  <a:lnTo>
                    <a:pt x="1206" y="757"/>
                  </a:lnTo>
                  <a:lnTo>
                    <a:pt x="1205" y="756"/>
                  </a:lnTo>
                  <a:lnTo>
                    <a:pt x="1204" y="755"/>
                  </a:lnTo>
                  <a:lnTo>
                    <a:pt x="1202" y="754"/>
                  </a:lnTo>
                  <a:lnTo>
                    <a:pt x="1202" y="752"/>
                  </a:lnTo>
                  <a:lnTo>
                    <a:pt x="1201" y="752"/>
                  </a:lnTo>
                  <a:lnTo>
                    <a:pt x="1201" y="751"/>
                  </a:lnTo>
                  <a:lnTo>
                    <a:pt x="1201" y="750"/>
                  </a:lnTo>
                  <a:lnTo>
                    <a:pt x="1201" y="749"/>
                  </a:lnTo>
                  <a:lnTo>
                    <a:pt x="1200" y="747"/>
                  </a:lnTo>
                  <a:lnTo>
                    <a:pt x="1198" y="746"/>
                  </a:lnTo>
                  <a:lnTo>
                    <a:pt x="1198" y="745"/>
                  </a:lnTo>
                  <a:lnTo>
                    <a:pt x="1195" y="739"/>
                  </a:lnTo>
                  <a:lnTo>
                    <a:pt x="1190" y="735"/>
                  </a:lnTo>
                  <a:lnTo>
                    <a:pt x="1185" y="731"/>
                  </a:lnTo>
                  <a:lnTo>
                    <a:pt x="1179" y="728"/>
                  </a:lnTo>
                  <a:lnTo>
                    <a:pt x="1177" y="727"/>
                  </a:lnTo>
                  <a:lnTo>
                    <a:pt x="1176" y="726"/>
                  </a:lnTo>
                  <a:lnTo>
                    <a:pt x="1174" y="725"/>
                  </a:lnTo>
                  <a:lnTo>
                    <a:pt x="1172" y="724"/>
                  </a:lnTo>
                  <a:lnTo>
                    <a:pt x="1171" y="724"/>
                  </a:lnTo>
                  <a:lnTo>
                    <a:pt x="1170" y="724"/>
                  </a:lnTo>
                  <a:lnTo>
                    <a:pt x="1169" y="724"/>
                  </a:lnTo>
                  <a:lnTo>
                    <a:pt x="1168" y="724"/>
                  </a:lnTo>
                  <a:lnTo>
                    <a:pt x="1166" y="723"/>
                  </a:lnTo>
                  <a:lnTo>
                    <a:pt x="1166" y="722"/>
                  </a:lnTo>
                  <a:lnTo>
                    <a:pt x="1165" y="722"/>
                  </a:lnTo>
                  <a:lnTo>
                    <a:pt x="1163" y="720"/>
                  </a:lnTo>
                  <a:lnTo>
                    <a:pt x="1161" y="720"/>
                  </a:lnTo>
                  <a:lnTo>
                    <a:pt x="1160" y="719"/>
                  </a:lnTo>
                  <a:lnTo>
                    <a:pt x="1158" y="718"/>
                  </a:lnTo>
                  <a:lnTo>
                    <a:pt x="1158" y="716"/>
                  </a:lnTo>
                  <a:lnTo>
                    <a:pt x="1159" y="712"/>
                  </a:lnTo>
                  <a:lnTo>
                    <a:pt x="1161" y="707"/>
                  </a:lnTo>
                  <a:lnTo>
                    <a:pt x="1162" y="702"/>
                  </a:lnTo>
                  <a:lnTo>
                    <a:pt x="1169" y="703"/>
                  </a:lnTo>
                  <a:lnTo>
                    <a:pt x="1175" y="705"/>
                  </a:lnTo>
                  <a:lnTo>
                    <a:pt x="1182" y="706"/>
                  </a:lnTo>
                  <a:lnTo>
                    <a:pt x="1188" y="707"/>
                  </a:lnTo>
                  <a:lnTo>
                    <a:pt x="1188" y="709"/>
                  </a:lnTo>
                  <a:lnTo>
                    <a:pt x="1190" y="710"/>
                  </a:lnTo>
                  <a:lnTo>
                    <a:pt x="1192" y="711"/>
                  </a:lnTo>
                  <a:lnTo>
                    <a:pt x="1193" y="712"/>
                  </a:lnTo>
                  <a:lnTo>
                    <a:pt x="1196" y="712"/>
                  </a:lnTo>
                  <a:lnTo>
                    <a:pt x="1201" y="714"/>
                  </a:lnTo>
                  <a:lnTo>
                    <a:pt x="1206" y="716"/>
                  </a:lnTo>
                  <a:lnTo>
                    <a:pt x="1212" y="718"/>
                  </a:lnTo>
                  <a:lnTo>
                    <a:pt x="1217" y="720"/>
                  </a:lnTo>
                  <a:lnTo>
                    <a:pt x="1224" y="723"/>
                  </a:lnTo>
                  <a:lnTo>
                    <a:pt x="1229" y="725"/>
                  </a:lnTo>
                  <a:lnTo>
                    <a:pt x="1235" y="726"/>
                  </a:lnTo>
                  <a:lnTo>
                    <a:pt x="1241" y="728"/>
                  </a:lnTo>
                  <a:lnTo>
                    <a:pt x="1241" y="733"/>
                  </a:lnTo>
                  <a:lnTo>
                    <a:pt x="1241" y="739"/>
                  </a:lnTo>
                  <a:lnTo>
                    <a:pt x="1242" y="745"/>
                  </a:lnTo>
                  <a:lnTo>
                    <a:pt x="1243" y="750"/>
                  </a:lnTo>
                  <a:lnTo>
                    <a:pt x="1243" y="751"/>
                  </a:lnTo>
                  <a:lnTo>
                    <a:pt x="1243" y="753"/>
                  </a:lnTo>
                  <a:lnTo>
                    <a:pt x="1244" y="754"/>
                  </a:lnTo>
                  <a:lnTo>
                    <a:pt x="1245" y="756"/>
                  </a:lnTo>
                  <a:lnTo>
                    <a:pt x="1245" y="757"/>
                  </a:lnTo>
                  <a:lnTo>
                    <a:pt x="1245" y="759"/>
                  </a:lnTo>
                  <a:lnTo>
                    <a:pt x="1251" y="777"/>
                  </a:lnTo>
                  <a:lnTo>
                    <a:pt x="1255" y="798"/>
                  </a:lnTo>
                  <a:lnTo>
                    <a:pt x="1261" y="819"/>
                  </a:lnTo>
                  <a:lnTo>
                    <a:pt x="1269" y="834"/>
                  </a:lnTo>
                  <a:lnTo>
                    <a:pt x="1271" y="836"/>
                  </a:lnTo>
                  <a:lnTo>
                    <a:pt x="1271" y="837"/>
                  </a:lnTo>
                  <a:lnTo>
                    <a:pt x="1271" y="839"/>
                  </a:lnTo>
                  <a:lnTo>
                    <a:pt x="1272" y="840"/>
                  </a:lnTo>
                  <a:lnTo>
                    <a:pt x="1274" y="842"/>
                  </a:lnTo>
                  <a:lnTo>
                    <a:pt x="1274" y="843"/>
                  </a:lnTo>
                  <a:lnTo>
                    <a:pt x="1275" y="843"/>
                  </a:lnTo>
                  <a:lnTo>
                    <a:pt x="1275" y="844"/>
                  </a:lnTo>
                  <a:lnTo>
                    <a:pt x="1275" y="845"/>
                  </a:lnTo>
                  <a:lnTo>
                    <a:pt x="1275" y="847"/>
                  </a:lnTo>
                  <a:lnTo>
                    <a:pt x="1276" y="848"/>
                  </a:lnTo>
                  <a:lnTo>
                    <a:pt x="1276" y="851"/>
                  </a:lnTo>
                  <a:lnTo>
                    <a:pt x="1277" y="853"/>
                  </a:lnTo>
                  <a:lnTo>
                    <a:pt x="1277" y="857"/>
                  </a:lnTo>
                  <a:lnTo>
                    <a:pt x="1277" y="860"/>
                  </a:lnTo>
                  <a:lnTo>
                    <a:pt x="1277" y="861"/>
                  </a:lnTo>
                  <a:lnTo>
                    <a:pt x="1278" y="862"/>
                  </a:lnTo>
                  <a:lnTo>
                    <a:pt x="1279" y="862"/>
                  </a:lnTo>
                  <a:lnTo>
                    <a:pt x="1268" y="862"/>
                  </a:lnTo>
                  <a:lnTo>
                    <a:pt x="1257" y="862"/>
                  </a:lnTo>
                  <a:lnTo>
                    <a:pt x="1246" y="862"/>
                  </a:lnTo>
                  <a:lnTo>
                    <a:pt x="1236" y="861"/>
                  </a:lnTo>
                  <a:lnTo>
                    <a:pt x="1225" y="861"/>
                  </a:lnTo>
                  <a:lnTo>
                    <a:pt x="1213" y="860"/>
                  </a:lnTo>
                  <a:lnTo>
                    <a:pt x="1201" y="859"/>
                  </a:lnTo>
                  <a:lnTo>
                    <a:pt x="1188" y="858"/>
                  </a:lnTo>
                  <a:lnTo>
                    <a:pt x="1179" y="857"/>
                  </a:lnTo>
                  <a:lnTo>
                    <a:pt x="1171" y="856"/>
                  </a:lnTo>
                  <a:lnTo>
                    <a:pt x="1161" y="853"/>
                  </a:lnTo>
                  <a:lnTo>
                    <a:pt x="1150" y="852"/>
                  </a:lnTo>
                  <a:lnTo>
                    <a:pt x="1139" y="851"/>
                  </a:lnTo>
                  <a:lnTo>
                    <a:pt x="1128" y="850"/>
                  </a:lnTo>
                  <a:lnTo>
                    <a:pt x="1116" y="849"/>
                  </a:lnTo>
                  <a:lnTo>
                    <a:pt x="1104" y="848"/>
                  </a:lnTo>
                  <a:close/>
                  <a:moveTo>
                    <a:pt x="1301" y="862"/>
                  </a:moveTo>
                  <a:lnTo>
                    <a:pt x="1305" y="862"/>
                  </a:lnTo>
                  <a:lnTo>
                    <a:pt x="1310" y="862"/>
                  </a:lnTo>
                  <a:lnTo>
                    <a:pt x="1315" y="862"/>
                  </a:lnTo>
                  <a:lnTo>
                    <a:pt x="1319" y="862"/>
                  </a:lnTo>
                  <a:lnTo>
                    <a:pt x="1320" y="862"/>
                  </a:lnTo>
                  <a:lnTo>
                    <a:pt x="1321" y="862"/>
                  </a:lnTo>
                  <a:lnTo>
                    <a:pt x="1315" y="846"/>
                  </a:lnTo>
                  <a:lnTo>
                    <a:pt x="1307" y="823"/>
                  </a:lnTo>
                  <a:lnTo>
                    <a:pt x="1302" y="802"/>
                  </a:lnTo>
                  <a:lnTo>
                    <a:pt x="1301" y="791"/>
                  </a:lnTo>
                  <a:lnTo>
                    <a:pt x="1304" y="790"/>
                  </a:lnTo>
                  <a:lnTo>
                    <a:pt x="1308" y="790"/>
                  </a:lnTo>
                  <a:lnTo>
                    <a:pt x="1311" y="791"/>
                  </a:lnTo>
                  <a:lnTo>
                    <a:pt x="1315" y="794"/>
                  </a:lnTo>
                  <a:lnTo>
                    <a:pt x="1325" y="810"/>
                  </a:lnTo>
                  <a:lnTo>
                    <a:pt x="1334" y="829"/>
                  </a:lnTo>
                  <a:lnTo>
                    <a:pt x="1341" y="847"/>
                  </a:lnTo>
                  <a:lnTo>
                    <a:pt x="1343" y="862"/>
                  </a:lnTo>
                  <a:lnTo>
                    <a:pt x="1348" y="862"/>
                  </a:lnTo>
                  <a:lnTo>
                    <a:pt x="1354" y="862"/>
                  </a:lnTo>
                  <a:lnTo>
                    <a:pt x="1359" y="863"/>
                  </a:lnTo>
                  <a:lnTo>
                    <a:pt x="1363" y="863"/>
                  </a:lnTo>
                  <a:lnTo>
                    <a:pt x="1369" y="864"/>
                  </a:lnTo>
                  <a:lnTo>
                    <a:pt x="1373" y="865"/>
                  </a:lnTo>
                  <a:lnTo>
                    <a:pt x="1378" y="866"/>
                  </a:lnTo>
                  <a:lnTo>
                    <a:pt x="1383" y="867"/>
                  </a:lnTo>
                  <a:lnTo>
                    <a:pt x="1383" y="866"/>
                  </a:lnTo>
                  <a:lnTo>
                    <a:pt x="1382" y="866"/>
                  </a:lnTo>
                  <a:lnTo>
                    <a:pt x="1381" y="865"/>
                  </a:lnTo>
                  <a:lnTo>
                    <a:pt x="1381" y="864"/>
                  </a:lnTo>
                  <a:lnTo>
                    <a:pt x="1381" y="863"/>
                  </a:lnTo>
                  <a:lnTo>
                    <a:pt x="1381" y="861"/>
                  </a:lnTo>
                  <a:lnTo>
                    <a:pt x="1381" y="860"/>
                  </a:lnTo>
                  <a:lnTo>
                    <a:pt x="1378" y="860"/>
                  </a:lnTo>
                  <a:lnTo>
                    <a:pt x="1378" y="859"/>
                  </a:lnTo>
                  <a:lnTo>
                    <a:pt x="1378" y="858"/>
                  </a:lnTo>
                  <a:lnTo>
                    <a:pt x="1378" y="857"/>
                  </a:lnTo>
                  <a:lnTo>
                    <a:pt x="1378" y="856"/>
                  </a:lnTo>
                  <a:lnTo>
                    <a:pt x="1377" y="855"/>
                  </a:lnTo>
                  <a:lnTo>
                    <a:pt x="1376" y="855"/>
                  </a:lnTo>
                  <a:lnTo>
                    <a:pt x="1376" y="853"/>
                  </a:lnTo>
                  <a:lnTo>
                    <a:pt x="1376" y="852"/>
                  </a:lnTo>
                  <a:lnTo>
                    <a:pt x="1375" y="851"/>
                  </a:lnTo>
                  <a:lnTo>
                    <a:pt x="1374" y="849"/>
                  </a:lnTo>
                  <a:lnTo>
                    <a:pt x="1374" y="848"/>
                  </a:lnTo>
                  <a:lnTo>
                    <a:pt x="1374" y="847"/>
                  </a:lnTo>
                  <a:lnTo>
                    <a:pt x="1374" y="846"/>
                  </a:lnTo>
                  <a:lnTo>
                    <a:pt x="1373" y="846"/>
                  </a:lnTo>
                  <a:lnTo>
                    <a:pt x="1372" y="845"/>
                  </a:lnTo>
                  <a:lnTo>
                    <a:pt x="1371" y="844"/>
                  </a:lnTo>
                  <a:lnTo>
                    <a:pt x="1371" y="843"/>
                  </a:lnTo>
                  <a:lnTo>
                    <a:pt x="1371" y="842"/>
                  </a:lnTo>
                  <a:lnTo>
                    <a:pt x="1370" y="840"/>
                  </a:lnTo>
                  <a:lnTo>
                    <a:pt x="1369" y="839"/>
                  </a:lnTo>
                  <a:lnTo>
                    <a:pt x="1368" y="837"/>
                  </a:lnTo>
                  <a:lnTo>
                    <a:pt x="1366" y="836"/>
                  </a:lnTo>
                  <a:lnTo>
                    <a:pt x="1361" y="829"/>
                  </a:lnTo>
                  <a:lnTo>
                    <a:pt x="1350" y="815"/>
                  </a:lnTo>
                  <a:lnTo>
                    <a:pt x="1342" y="802"/>
                  </a:lnTo>
                  <a:lnTo>
                    <a:pt x="1337" y="794"/>
                  </a:lnTo>
                  <a:lnTo>
                    <a:pt x="1339" y="791"/>
                  </a:lnTo>
                  <a:lnTo>
                    <a:pt x="1344" y="787"/>
                  </a:lnTo>
                  <a:lnTo>
                    <a:pt x="1347" y="786"/>
                  </a:lnTo>
                  <a:lnTo>
                    <a:pt x="1352" y="786"/>
                  </a:lnTo>
                  <a:lnTo>
                    <a:pt x="1359" y="789"/>
                  </a:lnTo>
                  <a:lnTo>
                    <a:pt x="1364" y="790"/>
                  </a:lnTo>
                  <a:lnTo>
                    <a:pt x="1371" y="790"/>
                  </a:lnTo>
                  <a:lnTo>
                    <a:pt x="1376" y="791"/>
                  </a:lnTo>
                  <a:lnTo>
                    <a:pt x="1383" y="792"/>
                  </a:lnTo>
                  <a:lnTo>
                    <a:pt x="1388" y="792"/>
                  </a:lnTo>
                  <a:lnTo>
                    <a:pt x="1395" y="793"/>
                  </a:lnTo>
                  <a:lnTo>
                    <a:pt x="1400" y="793"/>
                  </a:lnTo>
                  <a:lnTo>
                    <a:pt x="1407" y="793"/>
                  </a:lnTo>
                  <a:lnTo>
                    <a:pt x="1402" y="779"/>
                  </a:lnTo>
                  <a:lnTo>
                    <a:pt x="1400" y="765"/>
                  </a:lnTo>
                  <a:lnTo>
                    <a:pt x="1400" y="747"/>
                  </a:lnTo>
                  <a:lnTo>
                    <a:pt x="1402" y="728"/>
                  </a:lnTo>
                  <a:lnTo>
                    <a:pt x="1404" y="698"/>
                  </a:lnTo>
                  <a:lnTo>
                    <a:pt x="1408" y="671"/>
                  </a:lnTo>
                  <a:lnTo>
                    <a:pt x="1411" y="647"/>
                  </a:lnTo>
                  <a:lnTo>
                    <a:pt x="1412" y="626"/>
                  </a:lnTo>
                  <a:lnTo>
                    <a:pt x="1412" y="609"/>
                  </a:lnTo>
                  <a:lnTo>
                    <a:pt x="1411" y="594"/>
                  </a:lnTo>
                  <a:lnTo>
                    <a:pt x="1410" y="571"/>
                  </a:lnTo>
                  <a:lnTo>
                    <a:pt x="1410" y="533"/>
                  </a:lnTo>
                  <a:lnTo>
                    <a:pt x="1409" y="488"/>
                  </a:lnTo>
                  <a:lnTo>
                    <a:pt x="1408" y="448"/>
                  </a:lnTo>
                  <a:lnTo>
                    <a:pt x="1408" y="410"/>
                  </a:lnTo>
                  <a:lnTo>
                    <a:pt x="1410" y="374"/>
                  </a:lnTo>
                  <a:lnTo>
                    <a:pt x="1409" y="342"/>
                  </a:lnTo>
                  <a:lnTo>
                    <a:pt x="1405" y="317"/>
                  </a:lnTo>
                  <a:lnTo>
                    <a:pt x="1402" y="293"/>
                  </a:lnTo>
                  <a:lnTo>
                    <a:pt x="1402" y="267"/>
                  </a:lnTo>
                  <a:lnTo>
                    <a:pt x="1403" y="251"/>
                  </a:lnTo>
                  <a:lnTo>
                    <a:pt x="1405" y="236"/>
                  </a:lnTo>
                  <a:lnTo>
                    <a:pt x="1407" y="221"/>
                  </a:lnTo>
                  <a:lnTo>
                    <a:pt x="1407" y="209"/>
                  </a:lnTo>
                  <a:lnTo>
                    <a:pt x="1395" y="209"/>
                  </a:lnTo>
                  <a:lnTo>
                    <a:pt x="1384" y="210"/>
                  </a:lnTo>
                  <a:lnTo>
                    <a:pt x="1373" y="210"/>
                  </a:lnTo>
                  <a:lnTo>
                    <a:pt x="1362" y="210"/>
                  </a:lnTo>
                  <a:lnTo>
                    <a:pt x="1351" y="210"/>
                  </a:lnTo>
                  <a:lnTo>
                    <a:pt x="1341" y="210"/>
                  </a:lnTo>
                  <a:lnTo>
                    <a:pt x="1330" y="209"/>
                  </a:lnTo>
                  <a:lnTo>
                    <a:pt x="1320" y="209"/>
                  </a:lnTo>
                  <a:lnTo>
                    <a:pt x="1309" y="209"/>
                  </a:lnTo>
                  <a:lnTo>
                    <a:pt x="1308" y="212"/>
                  </a:lnTo>
                  <a:lnTo>
                    <a:pt x="1307" y="217"/>
                  </a:lnTo>
                  <a:lnTo>
                    <a:pt x="1307" y="221"/>
                  </a:lnTo>
                  <a:lnTo>
                    <a:pt x="1307" y="225"/>
                  </a:lnTo>
                  <a:lnTo>
                    <a:pt x="1317" y="225"/>
                  </a:lnTo>
                  <a:lnTo>
                    <a:pt x="1325" y="226"/>
                  </a:lnTo>
                  <a:lnTo>
                    <a:pt x="1335" y="226"/>
                  </a:lnTo>
                  <a:lnTo>
                    <a:pt x="1344" y="227"/>
                  </a:lnTo>
                  <a:lnTo>
                    <a:pt x="1352" y="229"/>
                  </a:lnTo>
                  <a:lnTo>
                    <a:pt x="1362" y="229"/>
                  </a:lnTo>
                  <a:lnTo>
                    <a:pt x="1371" y="230"/>
                  </a:lnTo>
                  <a:lnTo>
                    <a:pt x="1381" y="230"/>
                  </a:lnTo>
                  <a:lnTo>
                    <a:pt x="1385" y="231"/>
                  </a:lnTo>
                  <a:lnTo>
                    <a:pt x="1388" y="233"/>
                  </a:lnTo>
                  <a:lnTo>
                    <a:pt x="1389" y="236"/>
                  </a:lnTo>
                  <a:lnTo>
                    <a:pt x="1390" y="239"/>
                  </a:lnTo>
                  <a:lnTo>
                    <a:pt x="1390" y="242"/>
                  </a:lnTo>
                  <a:lnTo>
                    <a:pt x="1389" y="246"/>
                  </a:lnTo>
                  <a:lnTo>
                    <a:pt x="1388" y="248"/>
                  </a:lnTo>
                  <a:lnTo>
                    <a:pt x="1385" y="250"/>
                  </a:lnTo>
                  <a:lnTo>
                    <a:pt x="1381" y="251"/>
                  </a:lnTo>
                  <a:lnTo>
                    <a:pt x="1379" y="251"/>
                  </a:lnTo>
                  <a:lnTo>
                    <a:pt x="1377" y="251"/>
                  </a:lnTo>
                  <a:lnTo>
                    <a:pt x="1376" y="251"/>
                  </a:lnTo>
                  <a:lnTo>
                    <a:pt x="1365" y="251"/>
                  </a:lnTo>
                  <a:lnTo>
                    <a:pt x="1356" y="250"/>
                  </a:lnTo>
                  <a:lnTo>
                    <a:pt x="1348" y="250"/>
                  </a:lnTo>
                  <a:lnTo>
                    <a:pt x="1341" y="249"/>
                  </a:lnTo>
                  <a:lnTo>
                    <a:pt x="1333" y="248"/>
                  </a:lnTo>
                  <a:lnTo>
                    <a:pt x="1324" y="248"/>
                  </a:lnTo>
                  <a:lnTo>
                    <a:pt x="1316" y="247"/>
                  </a:lnTo>
                  <a:lnTo>
                    <a:pt x="1305" y="247"/>
                  </a:lnTo>
                  <a:lnTo>
                    <a:pt x="1303" y="254"/>
                  </a:lnTo>
                  <a:lnTo>
                    <a:pt x="1302" y="262"/>
                  </a:lnTo>
                  <a:lnTo>
                    <a:pt x="1298" y="271"/>
                  </a:lnTo>
                  <a:lnTo>
                    <a:pt x="1295" y="279"/>
                  </a:lnTo>
                  <a:lnTo>
                    <a:pt x="1366" y="279"/>
                  </a:lnTo>
                  <a:lnTo>
                    <a:pt x="1368" y="279"/>
                  </a:lnTo>
                  <a:lnTo>
                    <a:pt x="1369" y="279"/>
                  </a:lnTo>
                  <a:lnTo>
                    <a:pt x="1370" y="280"/>
                  </a:lnTo>
                  <a:lnTo>
                    <a:pt x="1371" y="280"/>
                  </a:lnTo>
                  <a:lnTo>
                    <a:pt x="1373" y="280"/>
                  </a:lnTo>
                  <a:lnTo>
                    <a:pt x="1377" y="282"/>
                  </a:lnTo>
                  <a:lnTo>
                    <a:pt x="1379" y="284"/>
                  </a:lnTo>
                  <a:lnTo>
                    <a:pt x="1382" y="287"/>
                  </a:lnTo>
                  <a:lnTo>
                    <a:pt x="1383" y="291"/>
                  </a:lnTo>
                  <a:lnTo>
                    <a:pt x="1382" y="296"/>
                  </a:lnTo>
                  <a:lnTo>
                    <a:pt x="1379" y="299"/>
                  </a:lnTo>
                  <a:lnTo>
                    <a:pt x="1377" y="301"/>
                  </a:lnTo>
                  <a:lnTo>
                    <a:pt x="1373" y="302"/>
                  </a:lnTo>
                  <a:lnTo>
                    <a:pt x="1366" y="302"/>
                  </a:lnTo>
                  <a:lnTo>
                    <a:pt x="1364" y="302"/>
                  </a:lnTo>
                  <a:lnTo>
                    <a:pt x="1363" y="301"/>
                  </a:lnTo>
                  <a:lnTo>
                    <a:pt x="1361" y="300"/>
                  </a:lnTo>
                  <a:lnTo>
                    <a:pt x="1359" y="299"/>
                  </a:lnTo>
                  <a:lnTo>
                    <a:pt x="1362" y="301"/>
                  </a:lnTo>
                  <a:lnTo>
                    <a:pt x="1283" y="301"/>
                  </a:lnTo>
                  <a:lnTo>
                    <a:pt x="1282" y="303"/>
                  </a:lnTo>
                  <a:lnTo>
                    <a:pt x="1280" y="304"/>
                  </a:lnTo>
                  <a:lnTo>
                    <a:pt x="1279" y="306"/>
                  </a:lnTo>
                  <a:lnTo>
                    <a:pt x="1277" y="309"/>
                  </a:lnTo>
                  <a:lnTo>
                    <a:pt x="1272" y="314"/>
                  </a:lnTo>
                  <a:lnTo>
                    <a:pt x="1269" y="319"/>
                  </a:lnTo>
                  <a:lnTo>
                    <a:pt x="1266" y="324"/>
                  </a:lnTo>
                  <a:lnTo>
                    <a:pt x="1262" y="329"/>
                  </a:lnTo>
                  <a:lnTo>
                    <a:pt x="1276" y="329"/>
                  </a:lnTo>
                  <a:lnTo>
                    <a:pt x="1290" y="330"/>
                  </a:lnTo>
                  <a:lnTo>
                    <a:pt x="1304" y="330"/>
                  </a:lnTo>
                  <a:lnTo>
                    <a:pt x="1318" y="331"/>
                  </a:lnTo>
                  <a:lnTo>
                    <a:pt x="1332" y="331"/>
                  </a:lnTo>
                  <a:lnTo>
                    <a:pt x="1347" y="332"/>
                  </a:lnTo>
                  <a:lnTo>
                    <a:pt x="1361" y="332"/>
                  </a:lnTo>
                  <a:lnTo>
                    <a:pt x="1376" y="332"/>
                  </a:lnTo>
                  <a:lnTo>
                    <a:pt x="1379" y="333"/>
                  </a:lnTo>
                  <a:lnTo>
                    <a:pt x="1384" y="336"/>
                  </a:lnTo>
                  <a:lnTo>
                    <a:pt x="1386" y="338"/>
                  </a:lnTo>
                  <a:lnTo>
                    <a:pt x="1387" y="342"/>
                  </a:lnTo>
                  <a:lnTo>
                    <a:pt x="1386" y="346"/>
                  </a:lnTo>
                  <a:lnTo>
                    <a:pt x="1384" y="351"/>
                  </a:lnTo>
                  <a:lnTo>
                    <a:pt x="1379" y="353"/>
                  </a:lnTo>
                  <a:lnTo>
                    <a:pt x="1376" y="354"/>
                  </a:lnTo>
                  <a:lnTo>
                    <a:pt x="1360" y="354"/>
                  </a:lnTo>
                  <a:lnTo>
                    <a:pt x="1344" y="354"/>
                  </a:lnTo>
                  <a:lnTo>
                    <a:pt x="1328" y="353"/>
                  </a:lnTo>
                  <a:lnTo>
                    <a:pt x="1312" y="352"/>
                  </a:lnTo>
                  <a:lnTo>
                    <a:pt x="1296" y="352"/>
                  </a:lnTo>
                  <a:lnTo>
                    <a:pt x="1280" y="351"/>
                  </a:lnTo>
                  <a:lnTo>
                    <a:pt x="1264" y="351"/>
                  </a:lnTo>
                  <a:lnTo>
                    <a:pt x="1248" y="351"/>
                  </a:lnTo>
                  <a:lnTo>
                    <a:pt x="1244" y="356"/>
                  </a:lnTo>
                  <a:lnTo>
                    <a:pt x="1241" y="362"/>
                  </a:lnTo>
                  <a:lnTo>
                    <a:pt x="1238" y="367"/>
                  </a:lnTo>
                  <a:lnTo>
                    <a:pt x="1236" y="372"/>
                  </a:lnTo>
                  <a:lnTo>
                    <a:pt x="1249" y="372"/>
                  </a:lnTo>
                  <a:lnTo>
                    <a:pt x="1266" y="372"/>
                  </a:lnTo>
                  <a:lnTo>
                    <a:pt x="1285" y="372"/>
                  </a:lnTo>
                  <a:lnTo>
                    <a:pt x="1307" y="373"/>
                  </a:lnTo>
                  <a:lnTo>
                    <a:pt x="1329" y="374"/>
                  </a:lnTo>
                  <a:lnTo>
                    <a:pt x="1348" y="377"/>
                  </a:lnTo>
                  <a:lnTo>
                    <a:pt x="1364" y="380"/>
                  </a:lnTo>
                  <a:lnTo>
                    <a:pt x="1376" y="384"/>
                  </a:lnTo>
                  <a:lnTo>
                    <a:pt x="1376" y="385"/>
                  </a:lnTo>
                  <a:lnTo>
                    <a:pt x="1377" y="386"/>
                  </a:lnTo>
                  <a:lnTo>
                    <a:pt x="1379" y="387"/>
                  </a:lnTo>
                  <a:lnTo>
                    <a:pt x="1381" y="389"/>
                  </a:lnTo>
                  <a:lnTo>
                    <a:pt x="1382" y="390"/>
                  </a:lnTo>
                  <a:lnTo>
                    <a:pt x="1384" y="392"/>
                  </a:lnTo>
                  <a:lnTo>
                    <a:pt x="1385" y="393"/>
                  </a:lnTo>
                  <a:lnTo>
                    <a:pt x="1385" y="396"/>
                  </a:lnTo>
                  <a:lnTo>
                    <a:pt x="1384" y="400"/>
                  </a:lnTo>
                  <a:lnTo>
                    <a:pt x="1382" y="403"/>
                  </a:lnTo>
                  <a:lnTo>
                    <a:pt x="1377" y="405"/>
                  </a:lnTo>
                  <a:lnTo>
                    <a:pt x="1374" y="406"/>
                  </a:lnTo>
                  <a:lnTo>
                    <a:pt x="1373" y="406"/>
                  </a:lnTo>
                  <a:lnTo>
                    <a:pt x="1356" y="406"/>
                  </a:lnTo>
                  <a:lnTo>
                    <a:pt x="1337" y="404"/>
                  </a:lnTo>
                  <a:lnTo>
                    <a:pt x="1319" y="403"/>
                  </a:lnTo>
                  <a:lnTo>
                    <a:pt x="1302" y="399"/>
                  </a:lnTo>
                  <a:lnTo>
                    <a:pt x="1283" y="397"/>
                  </a:lnTo>
                  <a:lnTo>
                    <a:pt x="1265" y="396"/>
                  </a:lnTo>
                  <a:lnTo>
                    <a:pt x="1246" y="394"/>
                  </a:lnTo>
                  <a:lnTo>
                    <a:pt x="1229" y="394"/>
                  </a:lnTo>
                  <a:lnTo>
                    <a:pt x="1228" y="397"/>
                  </a:lnTo>
                  <a:lnTo>
                    <a:pt x="1227" y="400"/>
                  </a:lnTo>
                  <a:lnTo>
                    <a:pt x="1227" y="404"/>
                  </a:lnTo>
                  <a:lnTo>
                    <a:pt x="1227" y="408"/>
                  </a:lnTo>
                  <a:lnTo>
                    <a:pt x="1226" y="413"/>
                  </a:lnTo>
                  <a:lnTo>
                    <a:pt x="1225" y="418"/>
                  </a:lnTo>
                  <a:lnTo>
                    <a:pt x="1223" y="423"/>
                  </a:lnTo>
                  <a:lnTo>
                    <a:pt x="1219" y="429"/>
                  </a:lnTo>
                  <a:lnTo>
                    <a:pt x="1239" y="430"/>
                  </a:lnTo>
                  <a:lnTo>
                    <a:pt x="1258" y="431"/>
                  </a:lnTo>
                  <a:lnTo>
                    <a:pt x="1279" y="431"/>
                  </a:lnTo>
                  <a:lnTo>
                    <a:pt x="1298" y="431"/>
                  </a:lnTo>
                  <a:lnTo>
                    <a:pt x="1318" y="430"/>
                  </a:lnTo>
                  <a:lnTo>
                    <a:pt x="1336" y="430"/>
                  </a:lnTo>
                  <a:lnTo>
                    <a:pt x="1356" y="429"/>
                  </a:lnTo>
                  <a:lnTo>
                    <a:pt x="1373" y="429"/>
                  </a:lnTo>
                  <a:lnTo>
                    <a:pt x="1377" y="430"/>
                  </a:lnTo>
                  <a:lnTo>
                    <a:pt x="1379" y="432"/>
                  </a:lnTo>
                  <a:lnTo>
                    <a:pt x="1382" y="435"/>
                  </a:lnTo>
                  <a:lnTo>
                    <a:pt x="1383" y="439"/>
                  </a:lnTo>
                  <a:lnTo>
                    <a:pt x="1383" y="442"/>
                  </a:lnTo>
                  <a:lnTo>
                    <a:pt x="1382" y="445"/>
                  </a:lnTo>
                  <a:lnTo>
                    <a:pt x="1379" y="448"/>
                  </a:lnTo>
                  <a:lnTo>
                    <a:pt x="1377" y="450"/>
                  </a:lnTo>
                  <a:lnTo>
                    <a:pt x="1373" y="451"/>
                  </a:lnTo>
                  <a:lnTo>
                    <a:pt x="1371" y="451"/>
                  </a:lnTo>
                  <a:lnTo>
                    <a:pt x="1369" y="452"/>
                  </a:lnTo>
                  <a:lnTo>
                    <a:pt x="1365" y="451"/>
                  </a:lnTo>
                  <a:lnTo>
                    <a:pt x="1361" y="450"/>
                  </a:lnTo>
                  <a:lnTo>
                    <a:pt x="1356" y="448"/>
                  </a:lnTo>
                  <a:lnTo>
                    <a:pt x="1350" y="446"/>
                  </a:lnTo>
                  <a:lnTo>
                    <a:pt x="1344" y="444"/>
                  </a:lnTo>
                  <a:lnTo>
                    <a:pt x="1337" y="443"/>
                  </a:lnTo>
                  <a:lnTo>
                    <a:pt x="1331" y="442"/>
                  </a:lnTo>
                  <a:lnTo>
                    <a:pt x="1315" y="443"/>
                  </a:lnTo>
                  <a:lnTo>
                    <a:pt x="1296" y="444"/>
                  </a:lnTo>
                  <a:lnTo>
                    <a:pt x="1278" y="445"/>
                  </a:lnTo>
                  <a:lnTo>
                    <a:pt x="1261" y="446"/>
                  </a:lnTo>
                  <a:lnTo>
                    <a:pt x="1243" y="447"/>
                  </a:lnTo>
                  <a:lnTo>
                    <a:pt x="1228" y="446"/>
                  </a:lnTo>
                  <a:lnTo>
                    <a:pt x="1215" y="446"/>
                  </a:lnTo>
                  <a:lnTo>
                    <a:pt x="1205" y="444"/>
                  </a:lnTo>
                  <a:lnTo>
                    <a:pt x="1202" y="449"/>
                  </a:lnTo>
                  <a:lnTo>
                    <a:pt x="1200" y="455"/>
                  </a:lnTo>
                  <a:lnTo>
                    <a:pt x="1197" y="460"/>
                  </a:lnTo>
                  <a:lnTo>
                    <a:pt x="1193" y="463"/>
                  </a:lnTo>
                  <a:lnTo>
                    <a:pt x="1198" y="463"/>
                  </a:lnTo>
                  <a:lnTo>
                    <a:pt x="1202" y="465"/>
                  </a:lnTo>
                  <a:lnTo>
                    <a:pt x="1206" y="466"/>
                  </a:lnTo>
                  <a:lnTo>
                    <a:pt x="1211" y="469"/>
                  </a:lnTo>
                  <a:lnTo>
                    <a:pt x="1214" y="472"/>
                  </a:lnTo>
                  <a:lnTo>
                    <a:pt x="1218" y="473"/>
                  </a:lnTo>
                  <a:lnTo>
                    <a:pt x="1223" y="475"/>
                  </a:lnTo>
                  <a:lnTo>
                    <a:pt x="1227" y="475"/>
                  </a:lnTo>
                  <a:lnTo>
                    <a:pt x="1228" y="475"/>
                  </a:lnTo>
                  <a:lnTo>
                    <a:pt x="1230" y="474"/>
                  </a:lnTo>
                  <a:lnTo>
                    <a:pt x="1231" y="472"/>
                  </a:lnTo>
                  <a:lnTo>
                    <a:pt x="1231" y="467"/>
                  </a:lnTo>
                  <a:lnTo>
                    <a:pt x="1249" y="467"/>
                  </a:lnTo>
                  <a:lnTo>
                    <a:pt x="1267" y="469"/>
                  </a:lnTo>
                  <a:lnTo>
                    <a:pt x="1286" y="469"/>
                  </a:lnTo>
                  <a:lnTo>
                    <a:pt x="1307" y="471"/>
                  </a:lnTo>
                  <a:lnTo>
                    <a:pt x="1326" y="473"/>
                  </a:lnTo>
                  <a:lnTo>
                    <a:pt x="1345" y="476"/>
                  </a:lnTo>
                  <a:lnTo>
                    <a:pt x="1362" y="480"/>
                  </a:lnTo>
                  <a:lnTo>
                    <a:pt x="1376" y="486"/>
                  </a:lnTo>
                  <a:lnTo>
                    <a:pt x="1377" y="486"/>
                  </a:lnTo>
                  <a:lnTo>
                    <a:pt x="1379" y="486"/>
                  </a:lnTo>
                  <a:lnTo>
                    <a:pt x="1381" y="486"/>
                  </a:lnTo>
                  <a:lnTo>
                    <a:pt x="1381" y="487"/>
                  </a:lnTo>
                  <a:lnTo>
                    <a:pt x="1382" y="487"/>
                  </a:lnTo>
                  <a:lnTo>
                    <a:pt x="1383" y="488"/>
                  </a:lnTo>
                  <a:lnTo>
                    <a:pt x="1384" y="489"/>
                  </a:lnTo>
                  <a:lnTo>
                    <a:pt x="1385" y="489"/>
                  </a:lnTo>
                  <a:lnTo>
                    <a:pt x="1387" y="490"/>
                  </a:lnTo>
                  <a:lnTo>
                    <a:pt x="1388" y="491"/>
                  </a:lnTo>
                  <a:lnTo>
                    <a:pt x="1389" y="492"/>
                  </a:lnTo>
                  <a:lnTo>
                    <a:pt x="1390" y="493"/>
                  </a:lnTo>
                  <a:lnTo>
                    <a:pt x="1391" y="495"/>
                  </a:lnTo>
                  <a:lnTo>
                    <a:pt x="1392" y="496"/>
                  </a:lnTo>
                  <a:lnTo>
                    <a:pt x="1392" y="497"/>
                  </a:lnTo>
                  <a:lnTo>
                    <a:pt x="1392" y="498"/>
                  </a:lnTo>
                  <a:lnTo>
                    <a:pt x="1392" y="499"/>
                  </a:lnTo>
                  <a:lnTo>
                    <a:pt x="1392" y="500"/>
                  </a:lnTo>
                  <a:lnTo>
                    <a:pt x="1391" y="502"/>
                  </a:lnTo>
                  <a:lnTo>
                    <a:pt x="1389" y="502"/>
                  </a:lnTo>
                  <a:lnTo>
                    <a:pt x="1387" y="501"/>
                  </a:lnTo>
                  <a:lnTo>
                    <a:pt x="1383" y="500"/>
                  </a:lnTo>
                  <a:lnTo>
                    <a:pt x="1381" y="503"/>
                  </a:lnTo>
                  <a:lnTo>
                    <a:pt x="1379" y="504"/>
                  </a:lnTo>
                  <a:lnTo>
                    <a:pt x="1377" y="506"/>
                  </a:lnTo>
                  <a:lnTo>
                    <a:pt x="1376" y="507"/>
                  </a:lnTo>
                  <a:lnTo>
                    <a:pt x="1374" y="507"/>
                  </a:lnTo>
                  <a:lnTo>
                    <a:pt x="1356" y="504"/>
                  </a:lnTo>
                  <a:lnTo>
                    <a:pt x="1337" y="501"/>
                  </a:lnTo>
                  <a:lnTo>
                    <a:pt x="1319" y="499"/>
                  </a:lnTo>
                  <a:lnTo>
                    <a:pt x="1301" y="496"/>
                  </a:lnTo>
                  <a:lnTo>
                    <a:pt x="1283" y="493"/>
                  </a:lnTo>
                  <a:lnTo>
                    <a:pt x="1266" y="491"/>
                  </a:lnTo>
                  <a:lnTo>
                    <a:pt x="1249" y="489"/>
                  </a:lnTo>
                  <a:lnTo>
                    <a:pt x="1233" y="487"/>
                  </a:lnTo>
                  <a:lnTo>
                    <a:pt x="1227" y="487"/>
                  </a:lnTo>
                  <a:lnTo>
                    <a:pt x="1221" y="487"/>
                  </a:lnTo>
                  <a:lnTo>
                    <a:pt x="1214" y="486"/>
                  </a:lnTo>
                  <a:lnTo>
                    <a:pt x="1208" y="485"/>
                  </a:lnTo>
                  <a:lnTo>
                    <a:pt x="1201" y="485"/>
                  </a:lnTo>
                  <a:lnTo>
                    <a:pt x="1195" y="484"/>
                  </a:lnTo>
                  <a:lnTo>
                    <a:pt x="1188" y="484"/>
                  </a:lnTo>
                  <a:lnTo>
                    <a:pt x="1182" y="484"/>
                  </a:lnTo>
                  <a:lnTo>
                    <a:pt x="1182" y="489"/>
                  </a:lnTo>
                  <a:lnTo>
                    <a:pt x="1182" y="496"/>
                  </a:lnTo>
                  <a:lnTo>
                    <a:pt x="1182" y="503"/>
                  </a:lnTo>
                  <a:lnTo>
                    <a:pt x="1182" y="512"/>
                  </a:lnTo>
                  <a:lnTo>
                    <a:pt x="1189" y="512"/>
                  </a:lnTo>
                  <a:lnTo>
                    <a:pt x="1199" y="513"/>
                  </a:lnTo>
                  <a:lnTo>
                    <a:pt x="1211" y="514"/>
                  </a:lnTo>
                  <a:lnTo>
                    <a:pt x="1225" y="515"/>
                  </a:lnTo>
                  <a:lnTo>
                    <a:pt x="1241" y="516"/>
                  </a:lnTo>
                  <a:lnTo>
                    <a:pt x="1257" y="517"/>
                  </a:lnTo>
                  <a:lnTo>
                    <a:pt x="1275" y="518"/>
                  </a:lnTo>
                  <a:lnTo>
                    <a:pt x="1292" y="519"/>
                  </a:lnTo>
                  <a:lnTo>
                    <a:pt x="1308" y="520"/>
                  </a:lnTo>
                  <a:lnTo>
                    <a:pt x="1324" y="522"/>
                  </a:lnTo>
                  <a:lnTo>
                    <a:pt x="1338" y="523"/>
                  </a:lnTo>
                  <a:lnTo>
                    <a:pt x="1352" y="523"/>
                  </a:lnTo>
                  <a:lnTo>
                    <a:pt x="1363" y="524"/>
                  </a:lnTo>
                  <a:lnTo>
                    <a:pt x="1371" y="525"/>
                  </a:lnTo>
                  <a:lnTo>
                    <a:pt x="1376" y="525"/>
                  </a:lnTo>
                  <a:lnTo>
                    <a:pt x="1378" y="525"/>
                  </a:lnTo>
                  <a:lnTo>
                    <a:pt x="1383" y="526"/>
                  </a:lnTo>
                  <a:lnTo>
                    <a:pt x="1387" y="528"/>
                  </a:lnTo>
                  <a:lnTo>
                    <a:pt x="1389" y="531"/>
                  </a:lnTo>
                  <a:lnTo>
                    <a:pt x="1390" y="536"/>
                  </a:lnTo>
                  <a:lnTo>
                    <a:pt x="1389" y="540"/>
                  </a:lnTo>
                  <a:lnTo>
                    <a:pt x="1387" y="542"/>
                  </a:lnTo>
                  <a:lnTo>
                    <a:pt x="1383" y="544"/>
                  </a:lnTo>
                  <a:lnTo>
                    <a:pt x="1378" y="545"/>
                  </a:lnTo>
                  <a:lnTo>
                    <a:pt x="1376" y="545"/>
                  </a:lnTo>
                  <a:lnTo>
                    <a:pt x="1375" y="545"/>
                  </a:lnTo>
                  <a:lnTo>
                    <a:pt x="1373" y="545"/>
                  </a:lnTo>
                  <a:lnTo>
                    <a:pt x="1371" y="545"/>
                  </a:lnTo>
                  <a:lnTo>
                    <a:pt x="1359" y="545"/>
                  </a:lnTo>
                  <a:lnTo>
                    <a:pt x="1347" y="545"/>
                  </a:lnTo>
                  <a:lnTo>
                    <a:pt x="1335" y="544"/>
                  </a:lnTo>
                  <a:lnTo>
                    <a:pt x="1323" y="544"/>
                  </a:lnTo>
                  <a:lnTo>
                    <a:pt x="1311" y="543"/>
                  </a:lnTo>
                  <a:lnTo>
                    <a:pt x="1299" y="542"/>
                  </a:lnTo>
                  <a:lnTo>
                    <a:pt x="1289" y="541"/>
                  </a:lnTo>
                  <a:lnTo>
                    <a:pt x="1277" y="541"/>
                  </a:lnTo>
                  <a:lnTo>
                    <a:pt x="1265" y="540"/>
                  </a:lnTo>
                  <a:lnTo>
                    <a:pt x="1253" y="539"/>
                  </a:lnTo>
                  <a:lnTo>
                    <a:pt x="1241" y="538"/>
                  </a:lnTo>
                  <a:lnTo>
                    <a:pt x="1230" y="537"/>
                  </a:lnTo>
                  <a:lnTo>
                    <a:pt x="1218" y="536"/>
                  </a:lnTo>
                  <a:lnTo>
                    <a:pt x="1206" y="535"/>
                  </a:lnTo>
                  <a:lnTo>
                    <a:pt x="1196" y="535"/>
                  </a:lnTo>
                  <a:lnTo>
                    <a:pt x="1184" y="533"/>
                  </a:lnTo>
                  <a:lnTo>
                    <a:pt x="1184" y="542"/>
                  </a:lnTo>
                  <a:lnTo>
                    <a:pt x="1184" y="551"/>
                  </a:lnTo>
                  <a:lnTo>
                    <a:pt x="1184" y="559"/>
                  </a:lnTo>
                  <a:lnTo>
                    <a:pt x="1184" y="567"/>
                  </a:lnTo>
                  <a:lnTo>
                    <a:pt x="1193" y="569"/>
                  </a:lnTo>
                  <a:lnTo>
                    <a:pt x="1213" y="571"/>
                  </a:lnTo>
                  <a:lnTo>
                    <a:pt x="1233" y="571"/>
                  </a:lnTo>
                  <a:lnTo>
                    <a:pt x="1253" y="571"/>
                  </a:lnTo>
                  <a:lnTo>
                    <a:pt x="1274" y="572"/>
                  </a:lnTo>
                  <a:lnTo>
                    <a:pt x="1293" y="572"/>
                  </a:lnTo>
                  <a:lnTo>
                    <a:pt x="1314" y="572"/>
                  </a:lnTo>
                  <a:lnTo>
                    <a:pt x="1333" y="573"/>
                  </a:lnTo>
                  <a:lnTo>
                    <a:pt x="1354" y="573"/>
                  </a:lnTo>
                  <a:lnTo>
                    <a:pt x="1374" y="573"/>
                  </a:lnTo>
                  <a:lnTo>
                    <a:pt x="1377" y="575"/>
                  </a:lnTo>
                  <a:lnTo>
                    <a:pt x="1382" y="577"/>
                  </a:lnTo>
                  <a:lnTo>
                    <a:pt x="1384" y="581"/>
                  </a:lnTo>
                  <a:lnTo>
                    <a:pt x="1385" y="585"/>
                  </a:lnTo>
                  <a:lnTo>
                    <a:pt x="1384" y="590"/>
                  </a:lnTo>
                  <a:lnTo>
                    <a:pt x="1382" y="592"/>
                  </a:lnTo>
                  <a:lnTo>
                    <a:pt x="1377" y="594"/>
                  </a:lnTo>
                  <a:lnTo>
                    <a:pt x="1374" y="595"/>
                  </a:lnTo>
                  <a:lnTo>
                    <a:pt x="1362" y="595"/>
                  </a:lnTo>
                  <a:lnTo>
                    <a:pt x="1350" y="595"/>
                  </a:lnTo>
                  <a:lnTo>
                    <a:pt x="1338" y="595"/>
                  </a:lnTo>
                  <a:lnTo>
                    <a:pt x="1326" y="595"/>
                  </a:lnTo>
                  <a:lnTo>
                    <a:pt x="1315" y="595"/>
                  </a:lnTo>
                  <a:lnTo>
                    <a:pt x="1302" y="595"/>
                  </a:lnTo>
                  <a:lnTo>
                    <a:pt x="1290" y="595"/>
                  </a:lnTo>
                  <a:lnTo>
                    <a:pt x="1278" y="595"/>
                  </a:lnTo>
                  <a:lnTo>
                    <a:pt x="1265" y="595"/>
                  </a:lnTo>
                  <a:lnTo>
                    <a:pt x="1253" y="595"/>
                  </a:lnTo>
                  <a:lnTo>
                    <a:pt x="1241" y="594"/>
                  </a:lnTo>
                  <a:lnTo>
                    <a:pt x="1229" y="594"/>
                  </a:lnTo>
                  <a:lnTo>
                    <a:pt x="1217" y="593"/>
                  </a:lnTo>
                  <a:lnTo>
                    <a:pt x="1205" y="592"/>
                  </a:lnTo>
                  <a:lnTo>
                    <a:pt x="1195" y="591"/>
                  </a:lnTo>
                  <a:lnTo>
                    <a:pt x="1184" y="589"/>
                  </a:lnTo>
                  <a:lnTo>
                    <a:pt x="1184" y="594"/>
                  </a:lnTo>
                  <a:lnTo>
                    <a:pt x="1183" y="599"/>
                  </a:lnTo>
                  <a:lnTo>
                    <a:pt x="1181" y="605"/>
                  </a:lnTo>
                  <a:lnTo>
                    <a:pt x="1179" y="611"/>
                  </a:lnTo>
                  <a:lnTo>
                    <a:pt x="1184" y="612"/>
                  </a:lnTo>
                  <a:lnTo>
                    <a:pt x="1189" y="612"/>
                  </a:lnTo>
                  <a:lnTo>
                    <a:pt x="1197" y="612"/>
                  </a:lnTo>
                  <a:lnTo>
                    <a:pt x="1204" y="612"/>
                  </a:lnTo>
                  <a:lnTo>
                    <a:pt x="1214" y="612"/>
                  </a:lnTo>
                  <a:lnTo>
                    <a:pt x="1225" y="612"/>
                  </a:lnTo>
                  <a:lnTo>
                    <a:pt x="1236" y="613"/>
                  </a:lnTo>
                  <a:lnTo>
                    <a:pt x="1248" y="613"/>
                  </a:lnTo>
                  <a:lnTo>
                    <a:pt x="1261" y="615"/>
                  </a:lnTo>
                  <a:lnTo>
                    <a:pt x="1274" y="616"/>
                  </a:lnTo>
                  <a:lnTo>
                    <a:pt x="1286" y="617"/>
                  </a:lnTo>
                  <a:lnTo>
                    <a:pt x="1299" y="619"/>
                  </a:lnTo>
                  <a:lnTo>
                    <a:pt x="1312" y="621"/>
                  </a:lnTo>
                  <a:lnTo>
                    <a:pt x="1325" y="624"/>
                  </a:lnTo>
                  <a:lnTo>
                    <a:pt x="1338" y="626"/>
                  </a:lnTo>
                  <a:lnTo>
                    <a:pt x="1350" y="631"/>
                  </a:lnTo>
                  <a:lnTo>
                    <a:pt x="1362" y="635"/>
                  </a:lnTo>
                  <a:lnTo>
                    <a:pt x="1374" y="631"/>
                  </a:lnTo>
                  <a:lnTo>
                    <a:pt x="1374" y="632"/>
                  </a:lnTo>
                  <a:lnTo>
                    <a:pt x="1374" y="633"/>
                  </a:lnTo>
                  <a:lnTo>
                    <a:pt x="1375" y="633"/>
                  </a:lnTo>
                  <a:lnTo>
                    <a:pt x="1376" y="634"/>
                  </a:lnTo>
                  <a:lnTo>
                    <a:pt x="1376" y="635"/>
                  </a:lnTo>
                  <a:lnTo>
                    <a:pt x="1378" y="635"/>
                  </a:lnTo>
                  <a:lnTo>
                    <a:pt x="1376" y="635"/>
                  </a:lnTo>
                  <a:lnTo>
                    <a:pt x="1377" y="635"/>
                  </a:lnTo>
                  <a:lnTo>
                    <a:pt x="1378" y="636"/>
                  </a:lnTo>
                  <a:lnTo>
                    <a:pt x="1379" y="637"/>
                  </a:lnTo>
                  <a:lnTo>
                    <a:pt x="1381" y="638"/>
                  </a:lnTo>
                  <a:lnTo>
                    <a:pt x="1384" y="639"/>
                  </a:lnTo>
                  <a:lnTo>
                    <a:pt x="1386" y="640"/>
                  </a:lnTo>
                  <a:lnTo>
                    <a:pt x="1387" y="644"/>
                  </a:lnTo>
                  <a:lnTo>
                    <a:pt x="1388" y="647"/>
                  </a:lnTo>
                  <a:lnTo>
                    <a:pt x="1388" y="649"/>
                  </a:lnTo>
                  <a:lnTo>
                    <a:pt x="1387" y="653"/>
                  </a:lnTo>
                  <a:lnTo>
                    <a:pt x="1385" y="657"/>
                  </a:lnTo>
                  <a:lnTo>
                    <a:pt x="1381" y="659"/>
                  </a:lnTo>
                  <a:lnTo>
                    <a:pt x="1376" y="660"/>
                  </a:lnTo>
                  <a:lnTo>
                    <a:pt x="1366" y="660"/>
                  </a:lnTo>
                  <a:lnTo>
                    <a:pt x="1357" y="659"/>
                  </a:lnTo>
                  <a:lnTo>
                    <a:pt x="1346" y="658"/>
                  </a:lnTo>
                  <a:lnTo>
                    <a:pt x="1334" y="656"/>
                  </a:lnTo>
                  <a:lnTo>
                    <a:pt x="1322" y="655"/>
                  </a:lnTo>
                  <a:lnTo>
                    <a:pt x="1310" y="652"/>
                  </a:lnTo>
                  <a:lnTo>
                    <a:pt x="1297" y="650"/>
                  </a:lnTo>
                  <a:lnTo>
                    <a:pt x="1284" y="647"/>
                  </a:lnTo>
                  <a:lnTo>
                    <a:pt x="1270" y="645"/>
                  </a:lnTo>
                  <a:lnTo>
                    <a:pt x="1257" y="643"/>
                  </a:lnTo>
                  <a:lnTo>
                    <a:pt x="1243" y="640"/>
                  </a:lnTo>
                  <a:lnTo>
                    <a:pt x="1230" y="639"/>
                  </a:lnTo>
                  <a:lnTo>
                    <a:pt x="1217" y="637"/>
                  </a:lnTo>
                  <a:lnTo>
                    <a:pt x="1204" y="636"/>
                  </a:lnTo>
                  <a:lnTo>
                    <a:pt x="1191" y="635"/>
                  </a:lnTo>
                  <a:lnTo>
                    <a:pt x="1179" y="635"/>
                  </a:lnTo>
                  <a:lnTo>
                    <a:pt x="1178" y="634"/>
                  </a:lnTo>
                  <a:lnTo>
                    <a:pt x="1177" y="633"/>
                  </a:lnTo>
                  <a:lnTo>
                    <a:pt x="1176" y="633"/>
                  </a:lnTo>
                  <a:lnTo>
                    <a:pt x="1176" y="637"/>
                  </a:lnTo>
                  <a:lnTo>
                    <a:pt x="1175" y="640"/>
                  </a:lnTo>
                  <a:lnTo>
                    <a:pt x="1175" y="644"/>
                  </a:lnTo>
                  <a:lnTo>
                    <a:pt x="1174" y="647"/>
                  </a:lnTo>
                  <a:lnTo>
                    <a:pt x="1184" y="650"/>
                  </a:lnTo>
                  <a:lnTo>
                    <a:pt x="1191" y="650"/>
                  </a:lnTo>
                  <a:lnTo>
                    <a:pt x="1206" y="653"/>
                  </a:lnTo>
                  <a:lnTo>
                    <a:pt x="1228" y="658"/>
                  </a:lnTo>
                  <a:lnTo>
                    <a:pt x="1255" y="663"/>
                  </a:lnTo>
                  <a:lnTo>
                    <a:pt x="1282" y="669"/>
                  </a:lnTo>
                  <a:lnTo>
                    <a:pt x="1309" y="675"/>
                  </a:lnTo>
                  <a:lnTo>
                    <a:pt x="1331" y="680"/>
                  </a:lnTo>
                  <a:lnTo>
                    <a:pt x="1347" y="684"/>
                  </a:lnTo>
                  <a:lnTo>
                    <a:pt x="1352" y="685"/>
                  </a:lnTo>
                  <a:lnTo>
                    <a:pt x="1355" y="685"/>
                  </a:lnTo>
                  <a:lnTo>
                    <a:pt x="1356" y="686"/>
                  </a:lnTo>
                  <a:lnTo>
                    <a:pt x="1358" y="687"/>
                  </a:lnTo>
                  <a:lnTo>
                    <a:pt x="1359" y="688"/>
                  </a:lnTo>
                  <a:lnTo>
                    <a:pt x="1360" y="688"/>
                  </a:lnTo>
                  <a:lnTo>
                    <a:pt x="1361" y="688"/>
                  </a:lnTo>
                  <a:lnTo>
                    <a:pt x="1362" y="688"/>
                  </a:lnTo>
                  <a:lnTo>
                    <a:pt x="1369" y="692"/>
                  </a:lnTo>
                  <a:lnTo>
                    <a:pt x="1370" y="692"/>
                  </a:lnTo>
                  <a:lnTo>
                    <a:pt x="1372" y="692"/>
                  </a:lnTo>
                  <a:lnTo>
                    <a:pt x="1373" y="692"/>
                  </a:lnTo>
                  <a:lnTo>
                    <a:pt x="1374" y="692"/>
                  </a:lnTo>
                  <a:lnTo>
                    <a:pt x="1376" y="695"/>
                  </a:lnTo>
                  <a:lnTo>
                    <a:pt x="1379" y="696"/>
                  </a:lnTo>
                  <a:lnTo>
                    <a:pt x="1383" y="698"/>
                  </a:lnTo>
                  <a:lnTo>
                    <a:pt x="1384" y="700"/>
                  </a:lnTo>
                  <a:lnTo>
                    <a:pt x="1385" y="704"/>
                  </a:lnTo>
                  <a:lnTo>
                    <a:pt x="1384" y="709"/>
                  </a:lnTo>
                  <a:lnTo>
                    <a:pt x="1382" y="711"/>
                  </a:lnTo>
                  <a:lnTo>
                    <a:pt x="1378" y="713"/>
                  </a:lnTo>
                  <a:lnTo>
                    <a:pt x="1374" y="714"/>
                  </a:lnTo>
                  <a:lnTo>
                    <a:pt x="1373" y="714"/>
                  </a:lnTo>
                  <a:lnTo>
                    <a:pt x="1371" y="714"/>
                  </a:lnTo>
                  <a:lnTo>
                    <a:pt x="1369" y="714"/>
                  </a:lnTo>
                  <a:lnTo>
                    <a:pt x="1368" y="714"/>
                  </a:lnTo>
                  <a:lnTo>
                    <a:pt x="1366" y="714"/>
                  </a:lnTo>
                  <a:lnTo>
                    <a:pt x="1365" y="714"/>
                  </a:lnTo>
                  <a:lnTo>
                    <a:pt x="1364" y="713"/>
                  </a:lnTo>
                  <a:lnTo>
                    <a:pt x="1364" y="712"/>
                  </a:lnTo>
                  <a:lnTo>
                    <a:pt x="1361" y="712"/>
                  </a:lnTo>
                  <a:lnTo>
                    <a:pt x="1360" y="711"/>
                  </a:lnTo>
                  <a:lnTo>
                    <a:pt x="1358" y="710"/>
                  </a:lnTo>
                  <a:lnTo>
                    <a:pt x="1355" y="709"/>
                  </a:lnTo>
                  <a:lnTo>
                    <a:pt x="1354" y="709"/>
                  </a:lnTo>
                  <a:lnTo>
                    <a:pt x="1352" y="709"/>
                  </a:lnTo>
                  <a:lnTo>
                    <a:pt x="1350" y="707"/>
                  </a:lnTo>
                  <a:lnTo>
                    <a:pt x="1349" y="706"/>
                  </a:lnTo>
                  <a:lnTo>
                    <a:pt x="1348" y="705"/>
                  </a:lnTo>
                  <a:lnTo>
                    <a:pt x="1348" y="704"/>
                  </a:lnTo>
                  <a:lnTo>
                    <a:pt x="1337" y="702"/>
                  </a:lnTo>
                  <a:lnTo>
                    <a:pt x="1325" y="700"/>
                  </a:lnTo>
                  <a:lnTo>
                    <a:pt x="1315" y="698"/>
                  </a:lnTo>
                  <a:lnTo>
                    <a:pt x="1304" y="696"/>
                  </a:lnTo>
                  <a:lnTo>
                    <a:pt x="1292" y="693"/>
                  </a:lnTo>
                  <a:lnTo>
                    <a:pt x="1281" y="691"/>
                  </a:lnTo>
                  <a:lnTo>
                    <a:pt x="1270" y="689"/>
                  </a:lnTo>
                  <a:lnTo>
                    <a:pt x="1259" y="686"/>
                  </a:lnTo>
                  <a:lnTo>
                    <a:pt x="1248" y="684"/>
                  </a:lnTo>
                  <a:lnTo>
                    <a:pt x="1237" y="682"/>
                  </a:lnTo>
                  <a:lnTo>
                    <a:pt x="1226" y="679"/>
                  </a:lnTo>
                  <a:lnTo>
                    <a:pt x="1214" y="677"/>
                  </a:lnTo>
                  <a:lnTo>
                    <a:pt x="1203" y="675"/>
                  </a:lnTo>
                  <a:lnTo>
                    <a:pt x="1192" y="673"/>
                  </a:lnTo>
                  <a:lnTo>
                    <a:pt x="1181" y="671"/>
                  </a:lnTo>
                  <a:lnTo>
                    <a:pt x="1170" y="669"/>
                  </a:lnTo>
                  <a:lnTo>
                    <a:pt x="1169" y="672"/>
                  </a:lnTo>
                  <a:lnTo>
                    <a:pt x="1168" y="675"/>
                  </a:lnTo>
                  <a:lnTo>
                    <a:pt x="1166" y="679"/>
                  </a:lnTo>
                  <a:lnTo>
                    <a:pt x="1165" y="683"/>
                  </a:lnTo>
                  <a:lnTo>
                    <a:pt x="1174" y="685"/>
                  </a:lnTo>
                  <a:lnTo>
                    <a:pt x="1181" y="686"/>
                  </a:lnTo>
                  <a:lnTo>
                    <a:pt x="1186" y="686"/>
                  </a:lnTo>
                  <a:lnTo>
                    <a:pt x="1192" y="687"/>
                  </a:lnTo>
                  <a:lnTo>
                    <a:pt x="1198" y="688"/>
                  </a:lnTo>
                  <a:lnTo>
                    <a:pt x="1215" y="696"/>
                  </a:lnTo>
                  <a:lnTo>
                    <a:pt x="1235" y="702"/>
                  </a:lnTo>
                  <a:lnTo>
                    <a:pt x="1253" y="706"/>
                  </a:lnTo>
                  <a:lnTo>
                    <a:pt x="1272" y="711"/>
                  </a:lnTo>
                  <a:lnTo>
                    <a:pt x="1292" y="714"/>
                  </a:lnTo>
                  <a:lnTo>
                    <a:pt x="1311" y="719"/>
                  </a:lnTo>
                  <a:lnTo>
                    <a:pt x="1330" y="725"/>
                  </a:lnTo>
                  <a:lnTo>
                    <a:pt x="1347" y="733"/>
                  </a:lnTo>
                  <a:lnTo>
                    <a:pt x="1348" y="733"/>
                  </a:lnTo>
                  <a:lnTo>
                    <a:pt x="1349" y="733"/>
                  </a:lnTo>
                  <a:lnTo>
                    <a:pt x="1350" y="735"/>
                  </a:lnTo>
                  <a:lnTo>
                    <a:pt x="1351" y="736"/>
                  </a:lnTo>
                  <a:lnTo>
                    <a:pt x="1354" y="737"/>
                  </a:lnTo>
                  <a:lnTo>
                    <a:pt x="1355" y="738"/>
                  </a:lnTo>
                  <a:lnTo>
                    <a:pt x="1356" y="738"/>
                  </a:lnTo>
                  <a:lnTo>
                    <a:pt x="1357" y="738"/>
                  </a:lnTo>
                  <a:lnTo>
                    <a:pt x="1357" y="739"/>
                  </a:lnTo>
                  <a:lnTo>
                    <a:pt x="1357" y="740"/>
                  </a:lnTo>
                  <a:lnTo>
                    <a:pt x="1358" y="740"/>
                  </a:lnTo>
                  <a:lnTo>
                    <a:pt x="1359" y="740"/>
                  </a:lnTo>
                  <a:lnTo>
                    <a:pt x="1362" y="742"/>
                  </a:lnTo>
                  <a:lnTo>
                    <a:pt x="1364" y="744"/>
                  </a:lnTo>
                  <a:lnTo>
                    <a:pt x="1366" y="746"/>
                  </a:lnTo>
                  <a:lnTo>
                    <a:pt x="1366" y="750"/>
                  </a:lnTo>
                  <a:lnTo>
                    <a:pt x="1365" y="754"/>
                  </a:lnTo>
                  <a:lnTo>
                    <a:pt x="1363" y="758"/>
                  </a:lnTo>
                  <a:lnTo>
                    <a:pt x="1361" y="760"/>
                  </a:lnTo>
                  <a:lnTo>
                    <a:pt x="1357" y="762"/>
                  </a:lnTo>
                  <a:lnTo>
                    <a:pt x="1355" y="762"/>
                  </a:lnTo>
                  <a:lnTo>
                    <a:pt x="1354" y="762"/>
                  </a:lnTo>
                  <a:lnTo>
                    <a:pt x="1351" y="760"/>
                  </a:lnTo>
                  <a:lnTo>
                    <a:pt x="1350" y="759"/>
                  </a:lnTo>
                  <a:lnTo>
                    <a:pt x="1348" y="759"/>
                  </a:lnTo>
                  <a:lnTo>
                    <a:pt x="1347" y="758"/>
                  </a:lnTo>
                  <a:lnTo>
                    <a:pt x="1347" y="757"/>
                  </a:lnTo>
                  <a:lnTo>
                    <a:pt x="1346" y="757"/>
                  </a:lnTo>
                  <a:lnTo>
                    <a:pt x="1344" y="756"/>
                  </a:lnTo>
                  <a:lnTo>
                    <a:pt x="1343" y="756"/>
                  </a:lnTo>
                  <a:lnTo>
                    <a:pt x="1341" y="754"/>
                  </a:lnTo>
                  <a:lnTo>
                    <a:pt x="1339" y="754"/>
                  </a:lnTo>
                  <a:lnTo>
                    <a:pt x="1337" y="754"/>
                  </a:lnTo>
                  <a:lnTo>
                    <a:pt x="1336" y="753"/>
                  </a:lnTo>
                  <a:lnTo>
                    <a:pt x="1335" y="752"/>
                  </a:lnTo>
                  <a:lnTo>
                    <a:pt x="1333" y="752"/>
                  </a:lnTo>
                  <a:lnTo>
                    <a:pt x="1325" y="750"/>
                  </a:lnTo>
                  <a:lnTo>
                    <a:pt x="1319" y="747"/>
                  </a:lnTo>
                  <a:lnTo>
                    <a:pt x="1311" y="746"/>
                  </a:lnTo>
                  <a:lnTo>
                    <a:pt x="1303" y="745"/>
                  </a:lnTo>
                  <a:lnTo>
                    <a:pt x="1295" y="744"/>
                  </a:lnTo>
                  <a:lnTo>
                    <a:pt x="1289" y="740"/>
                  </a:lnTo>
                  <a:lnTo>
                    <a:pt x="1282" y="736"/>
                  </a:lnTo>
                  <a:lnTo>
                    <a:pt x="1276" y="732"/>
                  </a:lnTo>
                  <a:lnTo>
                    <a:pt x="1271" y="730"/>
                  </a:lnTo>
                  <a:lnTo>
                    <a:pt x="1267" y="731"/>
                  </a:lnTo>
                  <a:lnTo>
                    <a:pt x="1265" y="737"/>
                  </a:lnTo>
                  <a:lnTo>
                    <a:pt x="1264" y="747"/>
                  </a:lnTo>
                  <a:lnTo>
                    <a:pt x="1265" y="749"/>
                  </a:lnTo>
                  <a:lnTo>
                    <a:pt x="1265" y="751"/>
                  </a:lnTo>
                  <a:lnTo>
                    <a:pt x="1266" y="752"/>
                  </a:lnTo>
                  <a:lnTo>
                    <a:pt x="1267" y="752"/>
                  </a:lnTo>
                  <a:lnTo>
                    <a:pt x="1267" y="753"/>
                  </a:lnTo>
                  <a:lnTo>
                    <a:pt x="1267" y="755"/>
                  </a:lnTo>
                  <a:lnTo>
                    <a:pt x="1267" y="756"/>
                  </a:lnTo>
                  <a:lnTo>
                    <a:pt x="1267" y="757"/>
                  </a:lnTo>
                  <a:lnTo>
                    <a:pt x="1268" y="770"/>
                  </a:lnTo>
                  <a:lnTo>
                    <a:pt x="1272" y="784"/>
                  </a:lnTo>
                  <a:lnTo>
                    <a:pt x="1278" y="797"/>
                  </a:lnTo>
                  <a:lnTo>
                    <a:pt x="1284" y="810"/>
                  </a:lnTo>
                  <a:lnTo>
                    <a:pt x="1291" y="823"/>
                  </a:lnTo>
                  <a:lnTo>
                    <a:pt x="1296" y="836"/>
                  </a:lnTo>
                  <a:lnTo>
                    <a:pt x="1301" y="848"/>
                  </a:lnTo>
                  <a:lnTo>
                    <a:pt x="1302" y="860"/>
                  </a:lnTo>
                  <a:lnTo>
                    <a:pt x="1301" y="861"/>
                  </a:lnTo>
                  <a:lnTo>
                    <a:pt x="1301" y="862"/>
                  </a:lnTo>
                  <a:close/>
                  <a:moveTo>
                    <a:pt x="1407" y="872"/>
                  </a:moveTo>
                  <a:lnTo>
                    <a:pt x="1407" y="870"/>
                  </a:lnTo>
                  <a:lnTo>
                    <a:pt x="1407" y="869"/>
                  </a:lnTo>
                  <a:lnTo>
                    <a:pt x="1405" y="867"/>
                  </a:lnTo>
                  <a:lnTo>
                    <a:pt x="1404" y="866"/>
                  </a:lnTo>
                  <a:lnTo>
                    <a:pt x="1404" y="865"/>
                  </a:lnTo>
                  <a:lnTo>
                    <a:pt x="1404" y="863"/>
                  </a:lnTo>
                  <a:lnTo>
                    <a:pt x="1404" y="862"/>
                  </a:lnTo>
                  <a:lnTo>
                    <a:pt x="1403" y="861"/>
                  </a:lnTo>
                  <a:lnTo>
                    <a:pt x="1402" y="859"/>
                  </a:lnTo>
                  <a:lnTo>
                    <a:pt x="1402" y="858"/>
                  </a:lnTo>
                  <a:lnTo>
                    <a:pt x="1402" y="857"/>
                  </a:lnTo>
                  <a:lnTo>
                    <a:pt x="1401" y="856"/>
                  </a:lnTo>
                  <a:lnTo>
                    <a:pt x="1400" y="855"/>
                  </a:lnTo>
                  <a:lnTo>
                    <a:pt x="1399" y="853"/>
                  </a:lnTo>
                  <a:lnTo>
                    <a:pt x="1399" y="852"/>
                  </a:lnTo>
                  <a:lnTo>
                    <a:pt x="1399" y="850"/>
                  </a:lnTo>
                  <a:lnTo>
                    <a:pt x="1399" y="849"/>
                  </a:lnTo>
                  <a:lnTo>
                    <a:pt x="1399" y="847"/>
                  </a:lnTo>
                  <a:lnTo>
                    <a:pt x="1398" y="846"/>
                  </a:lnTo>
                  <a:lnTo>
                    <a:pt x="1398" y="845"/>
                  </a:lnTo>
                  <a:lnTo>
                    <a:pt x="1397" y="844"/>
                  </a:lnTo>
                  <a:lnTo>
                    <a:pt x="1397" y="843"/>
                  </a:lnTo>
                  <a:lnTo>
                    <a:pt x="1396" y="842"/>
                  </a:lnTo>
                  <a:lnTo>
                    <a:pt x="1395" y="840"/>
                  </a:lnTo>
                  <a:lnTo>
                    <a:pt x="1395" y="839"/>
                  </a:lnTo>
                  <a:lnTo>
                    <a:pt x="1395" y="838"/>
                  </a:lnTo>
                  <a:lnTo>
                    <a:pt x="1395" y="837"/>
                  </a:lnTo>
                  <a:lnTo>
                    <a:pt x="1395" y="836"/>
                  </a:lnTo>
                  <a:lnTo>
                    <a:pt x="1394" y="835"/>
                  </a:lnTo>
                  <a:lnTo>
                    <a:pt x="1392" y="833"/>
                  </a:lnTo>
                  <a:lnTo>
                    <a:pt x="1391" y="832"/>
                  </a:lnTo>
                  <a:lnTo>
                    <a:pt x="1390" y="832"/>
                  </a:lnTo>
                  <a:lnTo>
                    <a:pt x="1390" y="831"/>
                  </a:lnTo>
                  <a:lnTo>
                    <a:pt x="1389" y="830"/>
                  </a:lnTo>
                  <a:lnTo>
                    <a:pt x="1388" y="829"/>
                  </a:lnTo>
                  <a:lnTo>
                    <a:pt x="1388" y="827"/>
                  </a:lnTo>
                  <a:lnTo>
                    <a:pt x="1388" y="826"/>
                  </a:lnTo>
                  <a:lnTo>
                    <a:pt x="1387" y="826"/>
                  </a:lnTo>
                  <a:lnTo>
                    <a:pt x="1386" y="826"/>
                  </a:lnTo>
                  <a:lnTo>
                    <a:pt x="1385" y="825"/>
                  </a:lnTo>
                  <a:lnTo>
                    <a:pt x="1385" y="824"/>
                  </a:lnTo>
                  <a:lnTo>
                    <a:pt x="1383" y="821"/>
                  </a:lnTo>
                  <a:lnTo>
                    <a:pt x="1381" y="819"/>
                  </a:lnTo>
                  <a:lnTo>
                    <a:pt x="1377" y="818"/>
                  </a:lnTo>
                  <a:lnTo>
                    <a:pt x="1374" y="815"/>
                  </a:lnTo>
                  <a:lnTo>
                    <a:pt x="1374" y="812"/>
                  </a:lnTo>
                  <a:lnTo>
                    <a:pt x="1378" y="812"/>
                  </a:lnTo>
                  <a:lnTo>
                    <a:pt x="1383" y="812"/>
                  </a:lnTo>
                  <a:lnTo>
                    <a:pt x="1387" y="812"/>
                  </a:lnTo>
                  <a:lnTo>
                    <a:pt x="1391" y="812"/>
                  </a:lnTo>
                  <a:lnTo>
                    <a:pt x="1397" y="812"/>
                  </a:lnTo>
                  <a:lnTo>
                    <a:pt x="1401" y="812"/>
                  </a:lnTo>
                  <a:lnTo>
                    <a:pt x="1407" y="812"/>
                  </a:lnTo>
                  <a:lnTo>
                    <a:pt x="1411" y="812"/>
                  </a:lnTo>
                  <a:lnTo>
                    <a:pt x="1411" y="813"/>
                  </a:lnTo>
                  <a:lnTo>
                    <a:pt x="1413" y="815"/>
                  </a:lnTo>
                  <a:lnTo>
                    <a:pt x="1414" y="815"/>
                  </a:lnTo>
                  <a:lnTo>
                    <a:pt x="1415" y="816"/>
                  </a:lnTo>
                  <a:lnTo>
                    <a:pt x="1416" y="817"/>
                  </a:lnTo>
                  <a:lnTo>
                    <a:pt x="1416" y="818"/>
                  </a:lnTo>
                  <a:lnTo>
                    <a:pt x="1416" y="820"/>
                  </a:lnTo>
                  <a:lnTo>
                    <a:pt x="1423" y="843"/>
                  </a:lnTo>
                  <a:lnTo>
                    <a:pt x="1421" y="859"/>
                  </a:lnTo>
                  <a:lnTo>
                    <a:pt x="1415" y="869"/>
                  </a:lnTo>
                  <a:lnTo>
                    <a:pt x="1412" y="872"/>
                  </a:lnTo>
                  <a:lnTo>
                    <a:pt x="1411" y="872"/>
                  </a:lnTo>
                  <a:lnTo>
                    <a:pt x="1409" y="872"/>
                  </a:lnTo>
                  <a:lnTo>
                    <a:pt x="1407" y="872"/>
                  </a:lnTo>
                  <a:close/>
                  <a:moveTo>
                    <a:pt x="1410" y="187"/>
                  </a:moveTo>
                  <a:lnTo>
                    <a:pt x="1409" y="184"/>
                  </a:lnTo>
                  <a:lnTo>
                    <a:pt x="1408" y="180"/>
                  </a:lnTo>
                  <a:lnTo>
                    <a:pt x="1407" y="171"/>
                  </a:lnTo>
                  <a:lnTo>
                    <a:pt x="1407" y="159"/>
                  </a:lnTo>
                  <a:lnTo>
                    <a:pt x="1312" y="159"/>
                  </a:lnTo>
                  <a:lnTo>
                    <a:pt x="1311" y="167"/>
                  </a:lnTo>
                  <a:lnTo>
                    <a:pt x="1310" y="174"/>
                  </a:lnTo>
                  <a:lnTo>
                    <a:pt x="1309" y="181"/>
                  </a:lnTo>
                  <a:lnTo>
                    <a:pt x="1309" y="187"/>
                  </a:lnTo>
                  <a:lnTo>
                    <a:pt x="1392" y="187"/>
                  </a:lnTo>
                  <a:lnTo>
                    <a:pt x="1410" y="187"/>
                  </a:lnTo>
                  <a:close/>
                  <a:moveTo>
                    <a:pt x="1407" y="138"/>
                  </a:moveTo>
                  <a:lnTo>
                    <a:pt x="1405" y="132"/>
                  </a:lnTo>
                  <a:lnTo>
                    <a:pt x="1404" y="127"/>
                  </a:lnTo>
                  <a:lnTo>
                    <a:pt x="1404" y="120"/>
                  </a:lnTo>
                  <a:lnTo>
                    <a:pt x="1404" y="114"/>
                  </a:lnTo>
                  <a:lnTo>
                    <a:pt x="1400" y="114"/>
                  </a:lnTo>
                  <a:lnTo>
                    <a:pt x="1396" y="113"/>
                  </a:lnTo>
                  <a:lnTo>
                    <a:pt x="1392" y="112"/>
                  </a:lnTo>
                  <a:lnTo>
                    <a:pt x="1390" y="110"/>
                  </a:lnTo>
                  <a:lnTo>
                    <a:pt x="1387" y="107"/>
                  </a:lnTo>
                  <a:lnTo>
                    <a:pt x="1383" y="106"/>
                  </a:lnTo>
                  <a:lnTo>
                    <a:pt x="1377" y="106"/>
                  </a:lnTo>
                  <a:lnTo>
                    <a:pt x="1373" y="105"/>
                  </a:lnTo>
                  <a:lnTo>
                    <a:pt x="1368" y="105"/>
                  </a:lnTo>
                  <a:lnTo>
                    <a:pt x="1362" y="105"/>
                  </a:lnTo>
                  <a:lnTo>
                    <a:pt x="1358" y="104"/>
                  </a:lnTo>
                  <a:lnTo>
                    <a:pt x="1355" y="102"/>
                  </a:lnTo>
                  <a:lnTo>
                    <a:pt x="1349" y="102"/>
                  </a:lnTo>
                  <a:lnTo>
                    <a:pt x="1343" y="102"/>
                  </a:lnTo>
                  <a:lnTo>
                    <a:pt x="1336" y="101"/>
                  </a:lnTo>
                  <a:lnTo>
                    <a:pt x="1331" y="100"/>
                  </a:lnTo>
                  <a:lnTo>
                    <a:pt x="1329" y="110"/>
                  </a:lnTo>
                  <a:lnTo>
                    <a:pt x="1325" y="118"/>
                  </a:lnTo>
                  <a:lnTo>
                    <a:pt x="1322" y="128"/>
                  </a:lnTo>
                  <a:lnTo>
                    <a:pt x="1319" y="138"/>
                  </a:lnTo>
                  <a:lnTo>
                    <a:pt x="1407" y="138"/>
                  </a:lnTo>
                  <a:close/>
                  <a:moveTo>
                    <a:pt x="1407" y="92"/>
                  </a:moveTo>
                  <a:lnTo>
                    <a:pt x="1407" y="84"/>
                  </a:lnTo>
                  <a:lnTo>
                    <a:pt x="1407" y="75"/>
                  </a:lnTo>
                  <a:lnTo>
                    <a:pt x="1408" y="67"/>
                  </a:lnTo>
                  <a:lnTo>
                    <a:pt x="1409" y="59"/>
                  </a:lnTo>
                  <a:lnTo>
                    <a:pt x="1404" y="58"/>
                  </a:lnTo>
                  <a:lnTo>
                    <a:pt x="1400" y="58"/>
                  </a:lnTo>
                  <a:lnTo>
                    <a:pt x="1397" y="58"/>
                  </a:lnTo>
                  <a:lnTo>
                    <a:pt x="1392" y="57"/>
                  </a:lnTo>
                  <a:lnTo>
                    <a:pt x="1388" y="57"/>
                  </a:lnTo>
                  <a:lnTo>
                    <a:pt x="1384" y="57"/>
                  </a:lnTo>
                  <a:lnTo>
                    <a:pt x="1379" y="57"/>
                  </a:lnTo>
                  <a:lnTo>
                    <a:pt x="1374" y="57"/>
                  </a:lnTo>
                  <a:lnTo>
                    <a:pt x="1370" y="57"/>
                  </a:lnTo>
                  <a:lnTo>
                    <a:pt x="1365" y="56"/>
                  </a:lnTo>
                  <a:lnTo>
                    <a:pt x="1361" y="54"/>
                  </a:lnTo>
                  <a:lnTo>
                    <a:pt x="1359" y="52"/>
                  </a:lnTo>
                  <a:lnTo>
                    <a:pt x="1345" y="52"/>
                  </a:lnTo>
                  <a:lnTo>
                    <a:pt x="1345" y="54"/>
                  </a:lnTo>
                  <a:lnTo>
                    <a:pt x="1344" y="56"/>
                  </a:lnTo>
                  <a:lnTo>
                    <a:pt x="1343" y="58"/>
                  </a:lnTo>
                  <a:lnTo>
                    <a:pt x="1343" y="60"/>
                  </a:lnTo>
                  <a:lnTo>
                    <a:pt x="1343" y="64"/>
                  </a:lnTo>
                  <a:lnTo>
                    <a:pt x="1342" y="70"/>
                  </a:lnTo>
                  <a:lnTo>
                    <a:pt x="1339" y="74"/>
                  </a:lnTo>
                  <a:lnTo>
                    <a:pt x="1338" y="80"/>
                  </a:lnTo>
                  <a:lnTo>
                    <a:pt x="1348" y="80"/>
                  </a:lnTo>
                  <a:lnTo>
                    <a:pt x="1354" y="80"/>
                  </a:lnTo>
                  <a:lnTo>
                    <a:pt x="1358" y="80"/>
                  </a:lnTo>
                  <a:lnTo>
                    <a:pt x="1363" y="80"/>
                  </a:lnTo>
                  <a:lnTo>
                    <a:pt x="1366" y="84"/>
                  </a:lnTo>
                  <a:lnTo>
                    <a:pt x="1371" y="84"/>
                  </a:lnTo>
                  <a:lnTo>
                    <a:pt x="1375" y="84"/>
                  </a:lnTo>
                  <a:lnTo>
                    <a:pt x="1381" y="85"/>
                  </a:lnTo>
                  <a:lnTo>
                    <a:pt x="1385" y="86"/>
                  </a:lnTo>
                  <a:lnTo>
                    <a:pt x="1390" y="87"/>
                  </a:lnTo>
                  <a:lnTo>
                    <a:pt x="1395" y="88"/>
                  </a:lnTo>
                  <a:lnTo>
                    <a:pt x="1399" y="90"/>
                  </a:lnTo>
                  <a:lnTo>
                    <a:pt x="1402" y="92"/>
                  </a:lnTo>
                  <a:lnTo>
                    <a:pt x="1407" y="92"/>
                  </a:lnTo>
                  <a:close/>
                  <a:moveTo>
                    <a:pt x="1411" y="38"/>
                  </a:moveTo>
                  <a:lnTo>
                    <a:pt x="1413" y="23"/>
                  </a:lnTo>
                  <a:lnTo>
                    <a:pt x="1415" y="12"/>
                  </a:lnTo>
                  <a:lnTo>
                    <a:pt x="1416" y="5"/>
                  </a:lnTo>
                  <a:lnTo>
                    <a:pt x="1416" y="3"/>
                  </a:lnTo>
                  <a:lnTo>
                    <a:pt x="1359" y="0"/>
                  </a:lnTo>
                  <a:lnTo>
                    <a:pt x="1358" y="3"/>
                  </a:lnTo>
                  <a:lnTo>
                    <a:pt x="1356" y="9"/>
                  </a:lnTo>
                  <a:lnTo>
                    <a:pt x="1354" y="18"/>
                  </a:lnTo>
                  <a:lnTo>
                    <a:pt x="1349" y="31"/>
                  </a:lnTo>
                  <a:lnTo>
                    <a:pt x="1356" y="31"/>
                  </a:lnTo>
                  <a:lnTo>
                    <a:pt x="1362" y="32"/>
                  </a:lnTo>
                  <a:lnTo>
                    <a:pt x="1366" y="33"/>
                  </a:lnTo>
                  <a:lnTo>
                    <a:pt x="1371" y="34"/>
                  </a:lnTo>
                  <a:lnTo>
                    <a:pt x="1395" y="34"/>
                  </a:lnTo>
                  <a:lnTo>
                    <a:pt x="1398" y="34"/>
                  </a:lnTo>
                  <a:lnTo>
                    <a:pt x="1402" y="35"/>
                  </a:lnTo>
                  <a:lnTo>
                    <a:pt x="1407" y="37"/>
                  </a:lnTo>
                  <a:lnTo>
                    <a:pt x="1411" y="38"/>
                  </a:lnTo>
                  <a:close/>
                </a:path>
              </a:pathLst>
            </a:custGeom>
            <a:solidFill>
              <a:srgbClr val="000000"/>
            </a:solidFill>
            <a:ln w="9525">
              <a:noFill/>
              <a:round/>
              <a:headEnd/>
              <a:tailEnd/>
            </a:ln>
          </p:spPr>
          <p:txBody>
            <a:bodyPr/>
            <a:lstStyle/>
            <a:p>
              <a:endParaRPr lang="en-US"/>
            </a:p>
          </p:txBody>
        </p:sp>
        <p:sp>
          <p:nvSpPr>
            <p:cNvPr id="31816" name="Freeform 164"/>
            <p:cNvSpPr>
              <a:spLocks/>
            </p:cNvSpPr>
            <p:nvPr/>
          </p:nvSpPr>
          <p:spPr bwMode="auto">
            <a:xfrm>
              <a:off x="5069" y="1496"/>
              <a:ext cx="33" cy="35"/>
            </a:xfrm>
            <a:custGeom>
              <a:avLst/>
              <a:gdLst>
                <a:gd name="T0" fmla="*/ 363 w 27"/>
                <a:gd name="T1" fmla="*/ 0 h 30"/>
                <a:gd name="T2" fmla="*/ 363 w 27"/>
                <a:gd name="T3" fmla="*/ 222 h 30"/>
                <a:gd name="T4" fmla="*/ 0 w 27"/>
                <a:gd name="T5" fmla="*/ 225 h 30"/>
                <a:gd name="T6" fmla="*/ 163 w 27"/>
                <a:gd name="T7" fmla="*/ 140 h 30"/>
                <a:gd name="T8" fmla="*/ 363 w 27"/>
                <a:gd name="T9" fmla="*/ 0 h 30"/>
                <a:gd name="T10" fmla="*/ 0 60000 65536"/>
                <a:gd name="T11" fmla="*/ 0 60000 65536"/>
                <a:gd name="T12" fmla="*/ 0 60000 65536"/>
                <a:gd name="T13" fmla="*/ 0 60000 65536"/>
                <a:gd name="T14" fmla="*/ 0 60000 65536"/>
                <a:gd name="T15" fmla="*/ 0 w 27"/>
                <a:gd name="T16" fmla="*/ 0 h 30"/>
                <a:gd name="T17" fmla="*/ 27 w 27"/>
                <a:gd name="T18" fmla="*/ 30 h 30"/>
              </a:gdLst>
              <a:ahLst/>
              <a:cxnLst>
                <a:cxn ang="T10">
                  <a:pos x="T0" y="T1"/>
                </a:cxn>
                <a:cxn ang="T11">
                  <a:pos x="T2" y="T3"/>
                </a:cxn>
                <a:cxn ang="T12">
                  <a:pos x="T4" y="T5"/>
                </a:cxn>
                <a:cxn ang="T13">
                  <a:pos x="T6" y="T7"/>
                </a:cxn>
                <a:cxn ang="T14">
                  <a:pos x="T8" y="T9"/>
                </a:cxn>
              </a:cxnLst>
              <a:rect l="T15" t="T16" r="T17" b="T18"/>
              <a:pathLst>
                <a:path w="27" h="30">
                  <a:moveTo>
                    <a:pt x="27" y="0"/>
                  </a:moveTo>
                  <a:lnTo>
                    <a:pt x="27" y="29"/>
                  </a:lnTo>
                  <a:lnTo>
                    <a:pt x="0" y="30"/>
                  </a:lnTo>
                  <a:lnTo>
                    <a:pt x="12" y="18"/>
                  </a:lnTo>
                  <a:lnTo>
                    <a:pt x="27" y="0"/>
                  </a:lnTo>
                  <a:close/>
                </a:path>
              </a:pathLst>
            </a:custGeom>
            <a:solidFill>
              <a:srgbClr val="000000"/>
            </a:solidFill>
            <a:ln w="9525">
              <a:noFill/>
              <a:round/>
              <a:headEnd/>
              <a:tailEnd/>
            </a:ln>
          </p:spPr>
          <p:txBody>
            <a:bodyPr/>
            <a:lstStyle/>
            <a:p>
              <a:endParaRPr lang="en-US"/>
            </a:p>
          </p:txBody>
        </p:sp>
        <p:sp>
          <p:nvSpPr>
            <p:cNvPr id="31817" name="Freeform 165"/>
            <p:cNvSpPr>
              <a:spLocks noEditPoints="1"/>
            </p:cNvSpPr>
            <p:nvPr/>
          </p:nvSpPr>
          <p:spPr bwMode="auto">
            <a:xfrm>
              <a:off x="3429" y="1422"/>
              <a:ext cx="172" cy="999"/>
            </a:xfrm>
            <a:custGeom>
              <a:avLst/>
              <a:gdLst>
                <a:gd name="T0" fmla="*/ 153 w 143"/>
                <a:gd name="T1" fmla="*/ 555 h 832"/>
                <a:gd name="T2" fmla="*/ 1117 w 143"/>
                <a:gd name="T3" fmla="*/ 985 h 832"/>
                <a:gd name="T4" fmla="*/ 1042 w 143"/>
                <a:gd name="T5" fmla="*/ 1004 h 832"/>
                <a:gd name="T6" fmla="*/ 444 w 143"/>
                <a:gd name="T7" fmla="*/ 932 h 832"/>
                <a:gd name="T8" fmla="*/ 164 w 143"/>
                <a:gd name="T9" fmla="*/ 1119 h 832"/>
                <a:gd name="T10" fmla="*/ 523 w 143"/>
                <a:gd name="T11" fmla="*/ 1198 h 832"/>
                <a:gd name="T12" fmla="*/ 806 w 143"/>
                <a:gd name="T13" fmla="*/ 1251 h 832"/>
                <a:gd name="T14" fmla="*/ 331 w 143"/>
                <a:gd name="T15" fmla="*/ 1478 h 832"/>
                <a:gd name="T16" fmla="*/ 275 w 143"/>
                <a:gd name="T17" fmla="*/ 1705 h 832"/>
                <a:gd name="T18" fmla="*/ 498 w 143"/>
                <a:gd name="T19" fmla="*/ 2042 h 832"/>
                <a:gd name="T20" fmla="*/ 229 w 143"/>
                <a:gd name="T21" fmla="*/ 2193 h 832"/>
                <a:gd name="T22" fmla="*/ 629 w 143"/>
                <a:gd name="T23" fmla="*/ 2319 h 832"/>
                <a:gd name="T24" fmla="*/ 106 w 143"/>
                <a:gd name="T25" fmla="*/ 2452 h 832"/>
                <a:gd name="T26" fmla="*/ 102 w 143"/>
                <a:gd name="T27" fmla="*/ 1466 h 832"/>
                <a:gd name="T28" fmla="*/ 598 w 143"/>
                <a:gd name="T29" fmla="*/ 2865 h 832"/>
                <a:gd name="T30" fmla="*/ 538 w 143"/>
                <a:gd name="T31" fmla="*/ 2973 h 832"/>
                <a:gd name="T32" fmla="*/ 153 w 143"/>
                <a:gd name="T33" fmla="*/ 2951 h 832"/>
                <a:gd name="T34" fmla="*/ 88 w 143"/>
                <a:gd name="T35" fmla="*/ 2760 h 832"/>
                <a:gd name="T36" fmla="*/ 592 w 143"/>
                <a:gd name="T37" fmla="*/ 2732 h 832"/>
                <a:gd name="T38" fmla="*/ 42 w 143"/>
                <a:gd name="T39" fmla="*/ 3619 h 832"/>
                <a:gd name="T40" fmla="*/ 61 w 143"/>
                <a:gd name="T41" fmla="*/ 3170 h 832"/>
                <a:gd name="T42" fmla="*/ 229 w 143"/>
                <a:gd name="T43" fmla="*/ 3190 h 832"/>
                <a:gd name="T44" fmla="*/ 712 w 143"/>
                <a:gd name="T45" fmla="*/ 3228 h 832"/>
                <a:gd name="T46" fmla="*/ 444 w 143"/>
                <a:gd name="T47" fmla="*/ 4171 h 832"/>
                <a:gd name="T48" fmla="*/ 73 w 143"/>
                <a:gd name="T49" fmla="*/ 4162 h 832"/>
                <a:gd name="T50" fmla="*/ 164 w 143"/>
                <a:gd name="T51" fmla="*/ 3880 h 832"/>
                <a:gd name="T52" fmla="*/ 642 w 143"/>
                <a:gd name="T53" fmla="*/ 3880 h 832"/>
                <a:gd name="T54" fmla="*/ 990 w 143"/>
                <a:gd name="T55" fmla="*/ 4659 h 832"/>
                <a:gd name="T56" fmla="*/ 492 w 143"/>
                <a:gd name="T57" fmla="*/ 4625 h 832"/>
                <a:gd name="T58" fmla="*/ 102 w 143"/>
                <a:gd name="T59" fmla="*/ 4709 h 832"/>
                <a:gd name="T60" fmla="*/ 538 w 143"/>
                <a:gd name="T61" fmla="*/ 4870 h 832"/>
                <a:gd name="T62" fmla="*/ 1091 w 143"/>
                <a:gd name="T63" fmla="*/ 4933 h 832"/>
                <a:gd name="T64" fmla="*/ 1293 w 143"/>
                <a:gd name="T65" fmla="*/ 5095 h 832"/>
                <a:gd name="T66" fmla="*/ 815 w 143"/>
                <a:gd name="T67" fmla="*/ 5272 h 832"/>
                <a:gd name="T68" fmla="*/ 164 w 143"/>
                <a:gd name="T69" fmla="*/ 5295 h 832"/>
                <a:gd name="T70" fmla="*/ 435 w 143"/>
                <a:gd name="T71" fmla="*/ 5472 h 832"/>
                <a:gd name="T72" fmla="*/ 1418 w 143"/>
                <a:gd name="T73" fmla="*/ 5522 h 832"/>
                <a:gd name="T74" fmla="*/ 286 w 143"/>
                <a:gd name="T75" fmla="*/ 5894 h 832"/>
                <a:gd name="T76" fmla="*/ 1535 w 143"/>
                <a:gd name="T77" fmla="*/ 6078 h 832"/>
                <a:gd name="T78" fmla="*/ 1578 w 143"/>
                <a:gd name="T79" fmla="*/ 6334 h 832"/>
                <a:gd name="T80" fmla="*/ 221 w 143"/>
                <a:gd name="T81" fmla="*/ 6491 h 832"/>
                <a:gd name="T82" fmla="*/ 778 w 143"/>
                <a:gd name="T83" fmla="*/ 6665 h 832"/>
                <a:gd name="T84" fmla="*/ 1528 w 143"/>
                <a:gd name="T85" fmla="*/ 6675 h 832"/>
                <a:gd name="T86" fmla="*/ 398 w 143"/>
                <a:gd name="T87" fmla="*/ 6897 h 832"/>
                <a:gd name="T88" fmla="*/ 344 w 143"/>
                <a:gd name="T89" fmla="*/ 7112 h 832"/>
                <a:gd name="T90" fmla="*/ 88 w 143"/>
                <a:gd name="T91" fmla="*/ 7411 h 832"/>
                <a:gd name="T92" fmla="*/ 0 w 143"/>
                <a:gd name="T93" fmla="*/ 4757 h 832"/>
                <a:gd name="T94" fmla="*/ 684 w 143"/>
                <a:gd name="T95" fmla="*/ 4425 h 832"/>
                <a:gd name="T96" fmla="*/ 598 w 143"/>
                <a:gd name="T97" fmla="*/ 8108 h 832"/>
                <a:gd name="T98" fmla="*/ 61 w 143"/>
                <a:gd name="T99" fmla="*/ 8909 h 832"/>
                <a:gd name="T100" fmla="*/ 153 w 143"/>
                <a:gd name="T101" fmla="*/ 8096 h 832"/>
                <a:gd name="T102" fmla="*/ 444 w 143"/>
                <a:gd name="T103" fmla="*/ 8045 h 832"/>
                <a:gd name="T104" fmla="*/ 309 w 143"/>
                <a:gd name="T105" fmla="*/ 7826 h 832"/>
                <a:gd name="T106" fmla="*/ 106 w 143"/>
                <a:gd name="T107" fmla="*/ 7873 h 8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3"/>
                <a:gd name="T163" fmla="*/ 0 h 832"/>
                <a:gd name="T164" fmla="*/ 143 w 143"/>
                <a:gd name="T165" fmla="*/ 832 h 8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3" h="832">
                  <a:moveTo>
                    <a:pt x="6" y="0"/>
                  </a:moveTo>
                  <a:lnTo>
                    <a:pt x="50" y="40"/>
                  </a:lnTo>
                  <a:lnTo>
                    <a:pt x="24" y="40"/>
                  </a:lnTo>
                  <a:lnTo>
                    <a:pt x="21" y="41"/>
                  </a:lnTo>
                  <a:lnTo>
                    <a:pt x="18" y="43"/>
                  </a:lnTo>
                  <a:lnTo>
                    <a:pt x="15" y="47"/>
                  </a:lnTo>
                  <a:lnTo>
                    <a:pt x="14" y="52"/>
                  </a:lnTo>
                  <a:lnTo>
                    <a:pt x="15" y="56"/>
                  </a:lnTo>
                  <a:lnTo>
                    <a:pt x="18" y="58"/>
                  </a:lnTo>
                  <a:lnTo>
                    <a:pt x="21" y="60"/>
                  </a:lnTo>
                  <a:lnTo>
                    <a:pt x="24" y="61"/>
                  </a:lnTo>
                  <a:lnTo>
                    <a:pt x="72" y="61"/>
                  </a:lnTo>
                  <a:lnTo>
                    <a:pt x="101" y="92"/>
                  </a:lnTo>
                  <a:lnTo>
                    <a:pt x="100" y="92"/>
                  </a:lnTo>
                  <a:lnTo>
                    <a:pt x="99" y="92"/>
                  </a:lnTo>
                  <a:lnTo>
                    <a:pt x="98" y="93"/>
                  </a:lnTo>
                  <a:lnTo>
                    <a:pt x="97" y="93"/>
                  </a:lnTo>
                  <a:lnTo>
                    <a:pt x="95" y="93"/>
                  </a:lnTo>
                  <a:lnTo>
                    <a:pt x="78" y="93"/>
                  </a:lnTo>
                  <a:lnTo>
                    <a:pt x="73" y="91"/>
                  </a:lnTo>
                  <a:lnTo>
                    <a:pt x="67" y="91"/>
                  </a:lnTo>
                  <a:lnTo>
                    <a:pt x="62" y="91"/>
                  </a:lnTo>
                  <a:lnTo>
                    <a:pt x="55" y="92"/>
                  </a:lnTo>
                  <a:lnTo>
                    <a:pt x="48" y="89"/>
                  </a:lnTo>
                  <a:lnTo>
                    <a:pt x="40" y="87"/>
                  </a:lnTo>
                  <a:lnTo>
                    <a:pt x="33" y="87"/>
                  </a:lnTo>
                  <a:lnTo>
                    <a:pt x="24" y="87"/>
                  </a:lnTo>
                  <a:lnTo>
                    <a:pt x="21" y="89"/>
                  </a:lnTo>
                  <a:lnTo>
                    <a:pt x="18" y="91"/>
                  </a:lnTo>
                  <a:lnTo>
                    <a:pt x="15" y="95"/>
                  </a:lnTo>
                  <a:lnTo>
                    <a:pt x="14" y="99"/>
                  </a:lnTo>
                  <a:lnTo>
                    <a:pt x="15" y="104"/>
                  </a:lnTo>
                  <a:lnTo>
                    <a:pt x="18" y="106"/>
                  </a:lnTo>
                  <a:lnTo>
                    <a:pt x="21" y="108"/>
                  </a:lnTo>
                  <a:lnTo>
                    <a:pt x="24" y="109"/>
                  </a:lnTo>
                  <a:lnTo>
                    <a:pt x="44" y="109"/>
                  </a:lnTo>
                  <a:lnTo>
                    <a:pt x="46" y="110"/>
                  </a:lnTo>
                  <a:lnTo>
                    <a:pt x="47" y="111"/>
                  </a:lnTo>
                  <a:lnTo>
                    <a:pt x="49" y="111"/>
                  </a:lnTo>
                  <a:lnTo>
                    <a:pt x="52" y="111"/>
                  </a:lnTo>
                  <a:lnTo>
                    <a:pt x="67" y="111"/>
                  </a:lnTo>
                  <a:lnTo>
                    <a:pt x="70" y="112"/>
                  </a:lnTo>
                  <a:lnTo>
                    <a:pt x="71" y="114"/>
                  </a:lnTo>
                  <a:lnTo>
                    <a:pt x="73" y="116"/>
                  </a:lnTo>
                  <a:lnTo>
                    <a:pt x="75" y="116"/>
                  </a:lnTo>
                  <a:lnTo>
                    <a:pt x="78" y="116"/>
                  </a:lnTo>
                  <a:lnTo>
                    <a:pt x="75" y="120"/>
                  </a:lnTo>
                  <a:lnTo>
                    <a:pt x="72" y="126"/>
                  </a:lnTo>
                  <a:lnTo>
                    <a:pt x="68" y="132"/>
                  </a:lnTo>
                  <a:lnTo>
                    <a:pt x="65" y="137"/>
                  </a:lnTo>
                  <a:lnTo>
                    <a:pt x="30" y="137"/>
                  </a:lnTo>
                  <a:lnTo>
                    <a:pt x="25" y="138"/>
                  </a:lnTo>
                  <a:lnTo>
                    <a:pt x="23" y="140"/>
                  </a:lnTo>
                  <a:lnTo>
                    <a:pt x="21" y="145"/>
                  </a:lnTo>
                  <a:lnTo>
                    <a:pt x="20" y="149"/>
                  </a:lnTo>
                  <a:lnTo>
                    <a:pt x="21" y="153"/>
                  </a:lnTo>
                  <a:lnTo>
                    <a:pt x="23" y="156"/>
                  </a:lnTo>
                  <a:lnTo>
                    <a:pt x="25" y="158"/>
                  </a:lnTo>
                  <a:lnTo>
                    <a:pt x="30" y="159"/>
                  </a:lnTo>
                  <a:lnTo>
                    <a:pt x="62" y="159"/>
                  </a:lnTo>
                  <a:lnTo>
                    <a:pt x="62" y="166"/>
                  </a:lnTo>
                  <a:lnTo>
                    <a:pt x="61" y="174"/>
                  </a:lnTo>
                  <a:lnTo>
                    <a:pt x="60" y="182"/>
                  </a:lnTo>
                  <a:lnTo>
                    <a:pt x="60" y="189"/>
                  </a:lnTo>
                  <a:lnTo>
                    <a:pt x="46" y="189"/>
                  </a:lnTo>
                  <a:lnTo>
                    <a:pt x="32" y="185"/>
                  </a:lnTo>
                  <a:lnTo>
                    <a:pt x="27" y="186"/>
                  </a:lnTo>
                  <a:lnTo>
                    <a:pt x="24" y="188"/>
                  </a:lnTo>
                  <a:lnTo>
                    <a:pt x="21" y="190"/>
                  </a:lnTo>
                  <a:lnTo>
                    <a:pt x="20" y="194"/>
                  </a:lnTo>
                  <a:lnTo>
                    <a:pt x="20" y="199"/>
                  </a:lnTo>
                  <a:lnTo>
                    <a:pt x="21" y="203"/>
                  </a:lnTo>
                  <a:lnTo>
                    <a:pt x="24" y="205"/>
                  </a:lnTo>
                  <a:lnTo>
                    <a:pt x="27" y="206"/>
                  </a:lnTo>
                  <a:lnTo>
                    <a:pt x="36" y="207"/>
                  </a:lnTo>
                  <a:lnTo>
                    <a:pt x="44" y="209"/>
                  </a:lnTo>
                  <a:lnTo>
                    <a:pt x="51" y="209"/>
                  </a:lnTo>
                  <a:lnTo>
                    <a:pt x="58" y="209"/>
                  </a:lnTo>
                  <a:lnTo>
                    <a:pt x="57" y="215"/>
                  </a:lnTo>
                  <a:lnTo>
                    <a:pt x="55" y="222"/>
                  </a:lnTo>
                  <a:lnTo>
                    <a:pt x="55" y="227"/>
                  </a:lnTo>
                  <a:lnTo>
                    <a:pt x="55" y="232"/>
                  </a:lnTo>
                  <a:lnTo>
                    <a:pt x="36" y="232"/>
                  </a:lnTo>
                  <a:lnTo>
                    <a:pt x="12" y="227"/>
                  </a:lnTo>
                  <a:lnTo>
                    <a:pt x="11" y="227"/>
                  </a:lnTo>
                  <a:lnTo>
                    <a:pt x="10" y="227"/>
                  </a:lnTo>
                  <a:lnTo>
                    <a:pt x="10" y="215"/>
                  </a:lnTo>
                  <a:lnTo>
                    <a:pt x="10" y="203"/>
                  </a:lnTo>
                  <a:lnTo>
                    <a:pt x="10" y="191"/>
                  </a:lnTo>
                  <a:lnTo>
                    <a:pt x="10" y="180"/>
                  </a:lnTo>
                  <a:lnTo>
                    <a:pt x="9" y="136"/>
                  </a:lnTo>
                  <a:lnTo>
                    <a:pt x="8" y="76"/>
                  </a:lnTo>
                  <a:lnTo>
                    <a:pt x="7" y="23"/>
                  </a:lnTo>
                  <a:lnTo>
                    <a:pt x="6" y="0"/>
                  </a:lnTo>
                  <a:close/>
                  <a:moveTo>
                    <a:pt x="53" y="253"/>
                  </a:moveTo>
                  <a:lnTo>
                    <a:pt x="53" y="259"/>
                  </a:lnTo>
                  <a:lnTo>
                    <a:pt x="54" y="266"/>
                  </a:lnTo>
                  <a:lnTo>
                    <a:pt x="57" y="272"/>
                  </a:lnTo>
                  <a:lnTo>
                    <a:pt x="58" y="278"/>
                  </a:lnTo>
                  <a:lnTo>
                    <a:pt x="57" y="278"/>
                  </a:lnTo>
                  <a:lnTo>
                    <a:pt x="54" y="278"/>
                  </a:lnTo>
                  <a:lnTo>
                    <a:pt x="53" y="278"/>
                  </a:lnTo>
                  <a:lnTo>
                    <a:pt x="49" y="276"/>
                  </a:lnTo>
                  <a:lnTo>
                    <a:pt x="44" y="274"/>
                  </a:lnTo>
                  <a:lnTo>
                    <a:pt x="39" y="274"/>
                  </a:lnTo>
                  <a:lnTo>
                    <a:pt x="34" y="274"/>
                  </a:lnTo>
                  <a:lnTo>
                    <a:pt x="30" y="274"/>
                  </a:lnTo>
                  <a:lnTo>
                    <a:pt x="24" y="274"/>
                  </a:lnTo>
                  <a:lnTo>
                    <a:pt x="20" y="274"/>
                  </a:lnTo>
                  <a:lnTo>
                    <a:pt x="14" y="274"/>
                  </a:lnTo>
                  <a:lnTo>
                    <a:pt x="13" y="274"/>
                  </a:lnTo>
                  <a:lnTo>
                    <a:pt x="11" y="274"/>
                  </a:lnTo>
                  <a:lnTo>
                    <a:pt x="10" y="276"/>
                  </a:lnTo>
                  <a:lnTo>
                    <a:pt x="8" y="278"/>
                  </a:lnTo>
                  <a:lnTo>
                    <a:pt x="8" y="270"/>
                  </a:lnTo>
                  <a:lnTo>
                    <a:pt x="8" y="263"/>
                  </a:lnTo>
                  <a:lnTo>
                    <a:pt x="8" y="256"/>
                  </a:lnTo>
                  <a:lnTo>
                    <a:pt x="8" y="249"/>
                  </a:lnTo>
                  <a:lnTo>
                    <a:pt x="14" y="250"/>
                  </a:lnTo>
                  <a:lnTo>
                    <a:pt x="22" y="252"/>
                  </a:lnTo>
                  <a:lnTo>
                    <a:pt x="30" y="253"/>
                  </a:lnTo>
                  <a:lnTo>
                    <a:pt x="36" y="253"/>
                  </a:lnTo>
                  <a:lnTo>
                    <a:pt x="53" y="253"/>
                  </a:lnTo>
                  <a:close/>
                  <a:moveTo>
                    <a:pt x="64" y="299"/>
                  </a:moveTo>
                  <a:lnTo>
                    <a:pt x="59" y="306"/>
                  </a:lnTo>
                  <a:lnTo>
                    <a:pt x="52" y="316"/>
                  </a:lnTo>
                  <a:lnTo>
                    <a:pt x="48" y="326"/>
                  </a:lnTo>
                  <a:lnTo>
                    <a:pt x="46" y="338"/>
                  </a:lnTo>
                  <a:lnTo>
                    <a:pt x="10" y="338"/>
                  </a:lnTo>
                  <a:lnTo>
                    <a:pt x="4" y="336"/>
                  </a:lnTo>
                  <a:lnTo>
                    <a:pt x="5" y="322"/>
                  </a:lnTo>
                  <a:lnTo>
                    <a:pt x="6" y="310"/>
                  </a:lnTo>
                  <a:lnTo>
                    <a:pt x="6" y="302"/>
                  </a:lnTo>
                  <a:lnTo>
                    <a:pt x="6" y="296"/>
                  </a:lnTo>
                  <a:lnTo>
                    <a:pt x="6" y="295"/>
                  </a:lnTo>
                  <a:lnTo>
                    <a:pt x="6" y="294"/>
                  </a:lnTo>
                  <a:lnTo>
                    <a:pt x="7" y="293"/>
                  </a:lnTo>
                  <a:lnTo>
                    <a:pt x="8" y="292"/>
                  </a:lnTo>
                  <a:lnTo>
                    <a:pt x="9" y="293"/>
                  </a:lnTo>
                  <a:lnTo>
                    <a:pt x="10" y="295"/>
                  </a:lnTo>
                  <a:lnTo>
                    <a:pt x="12" y="296"/>
                  </a:lnTo>
                  <a:lnTo>
                    <a:pt x="14" y="296"/>
                  </a:lnTo>
                  <a:lnTo>
                    <a:pt x="21" y="296"/>
                  </a:lnTo>
                  <a:lnTo>
                    <a:pt x="27" y="296"/>
                  </a:lnTo>
                  <a:lnTo>
                    <a:pt x="34" y="296"/>
                  </a:lnTo>
                  <a:lnTo>
                    <a:pt x="39" y="296"/>
                  </a:lnTo>
                  <a:lnTo>
                    <a:pt x="46" y="297"/>
                  </a:lnTo>
                  <a:lnTo>
                    <a:pt x="52" y="297"/>
                  </a:lnTo>
                  <a:lnTo>
                    <a:pt x="58" y="298"/>
                  </a:lnTo>
                  <a:lnTo>
                    <a:pt x="64" y="299"/>
                  </a:lnTo>
                  <a:close/>
                  <a:moveTo>
                    <a:pt x="58" y="360"/>
                  </a:moveTo>
                  <a:lnTo>
                    <a:pt x="62" y="369"/>
                  </a:lnTo>
                  <a:lnTo>
                    <a:pt x="66" y="375"/>
                  </a:lnTo>
                  <a:lnTo>
                    <a:pt x="71" y="382"/>
                  </a:lnTo>
                  <a:lnTo>
                    <a:pt x="75" y="387"/>
                  </a:lnTo>
                  <a:lnTo>
                    <a:pt x="40" y="387"/>
                  </a:lnTo>
                  <a:lnTo>
                    <a:pt x="36" y="387"/>
                  </a:lnTo>
                  <a:lnTo>
                    <a:pt x="31" y="386"/>
                  </a:lnTo>
                  <a:lnTo>
                    <a:pt x="26" y="386"/>
                  </a:lnTo>
                  <a:lnTo>
                    <a:pt x="22" y="386"/>
                  </a:lnTo>
                  <a:lnTo>
                    <a:pt x="17" y="386"/>
                  </a:lnTo>
                  <a:lnTo>
                    <a:pt x="12" y="386"/>
                  </a:lnTo>
                  <a:lnTo>
                    <a:pt x="7" y="386"/>
                  </a:lnTo>
                  <a:lnTo>
                    <a:pt x="2" y="386"/>
                  </a:lnTo>
                  <a:lnTo>
                    <a:pt x="2" y="378"/>
                  </a:lnTo>
                  <a:lnTo>
                    <a:pt x="2" y="371"/>
                  </a:lnTo>
                  <a:lnTo>
                    <a:pt x="2" y="364"/>
                  </a:lnTo>
                  <a:lnTo>
                    <a:pt x="2" y="358"/>
                  </a:lnTo>
                  <a:lnTo>
                    <a:pt x="9" y="359"/>
                  </a:lnTo>
                  <a:lnTo>
                    <a:pt x="15" y="360"/>
                  </a:lnTo>
                  <a:lnTo>
                    <a:pt x="22" y="361"/>
                  </a:lnTo>
                  <a:lnTo>
                    <a:pt x="30" y="361"/>
                  </a:lnTo>
                  <a:lnTo>
                    <a:pt x="36" y="361"/>
                  </a:lnTo>
                  <a:lnTo>
                    <a:pt x="44" y="361"/>
                  </a:lnTo>
                  <a:lnTo>
                    <a:pt x="50" y="360"/>
                  </a:lnTo>
                  <a:lnTo>
                    <a:pt x="58" y="360"/>
                  </a:lnTo>
                  <a:close/>
                  <a:moveTo>
                    <a:pt x="88" y="410"/>
                  </a:moveTo>
                  <a:lnTo>
                    <a:pt x="90" y="414"/>
                  </a:lnTo>
                  <a:lnTo>
                    <a:pt x="93" y="420"/>
                  </a:lnTo>
                  <a:lnTo>
                    <a:pt x="97" y="427"/>
                  </a:lnTo>
                  <a:lnTo>
                    <a:pt x="100" y="434"/>
                  </a:lnTo>
                  <a:lnTo>
                    <a:pt x="95" y="433"/>
                  </a:lnTo>
                  <a:lnTo>
                    <a:pt x="90" y="432"/>
                  </a:lnTo>
                  <a:lnTo>
                    <a:pt x="86" y="431"/>
                  </a:lnTo>
                  <a:lnTo>
                    <a:pt x="80" y="430"/>
                  </a:lnTo>
                  <a:lnTo>
                    <a:pt x="76" y="430"/>
                  </a:lnTo>
                  <a:lnTo>
                    <a:pt x="72" y="429"/>
                  </a:lnTo>
                  <a:lnTo>
                    <a:pt x="67" y="429"/>
                  </a:lnTo>
                  <a:lnTo>
                    <a:pt x="64" y="429"/>
                  </a:lnTo>
                  <a:lnTo>
                    <a:pt x="44" y="429"/>
                  </a:lnTo>
                  <a:lnTo>
                    <a:pt x="30" y="427"/>
                  </a:lnTo>
                  <a:lnTo>
                    <a:pt x="22" y="425"/>
                  </a:lnTo>
                  <a:lnTo>
                    <a:pt x="18" y="425"/>
                  </a:lnTo>
                  <a:lnTo>
                    <a:pt x="14" y="426"/>
                  </a:lnTo>
                  <a:lnTo>
                    <a:pt x="12" y="428"/>
                  </a:lnTo>
                  <a:lnTo>
                    <a:pt x="10" y="431"/>
                  </a:lnTo>
                  <a:lnTo>
                    <a:pt x="9" y="436"/>
                  </a:lnTo>
                  <a:lnTo>
                    <a:pt x="10" y="440"/>
                  </a:lnTo>
                  <a:lnTo>
                    <a:pt x="12" y="443"/>
                  </a:lnTo>
                  <a:lnTo>
                    <a:pt x="15" y="445"/>
                  </a:lnTo>
                  <a:lnTo>
                    <a:pt x="24" y="447"/>
                  </a:lnTo>
                  <a:lnTo>
                    <a:pt x="33" y="450"/>
                  </a:lnTo>
                  <a:lnTo>
                    <a:pt x="40" y="451"/>
                  </a:lnTo>
                  <a:lnTo>
                    <a:pt x="49" y="451"/>
                  </a:lnTo>
                  <a:lnTo>
                    <a:pt x="58" y="452"/>
                  </a:lnTo>
                  <a:lnTo>
                    <a:pt x="66" y="452"/>
                  </a:lnTo>
                  <a:lnTo>
                    <a:pt x="75" y="452"/>
                  </a:lnTo>
                  <a:lnTo>
                    <a:pt x="84" y="453"/>
                  </a:lnTo>
                  <a:lnTo>
                    <a:pt x="88" y="455"/>
                  </a:lnTo>
                  <a:lnTo>
                    <a:pt x="93" y="457"/>
                  </a:lnTo>
                  <a:lnTo>
                    <a:pt x="99" y="458"/>
                  </a:lnTo>
                  <a:lnTo>
                    <a:pt x="103" y="459"/>
                  </a:lnTo>
                  <a:lnTo>
                    <a:pt x="112" y="459"/>
                  </a:lnTo>
                  <a:lnTo>
                    <a:pt x="114" y="465"/>
                  </a:lnTo>
                  <a:lnTo>
                    <a:pt x="115" y="468"/>
                  </a:lnTo>
                  <a:lnTo>
                    <a:pt x="117" y="470"/>
                  </a:lnTo>
                  <a:lnTo>
                    <a:pt x="117" y="471"/>
                  </a:lnTo>
                  <a:lnTo>
                    <a:pt x="117" y="472"/>
                  </a:lnTo>
                  <a:lnTo>
                    <a:pt x="119" y="477"/>
                  </a:lnTo>
                  <a:lnTo>
                    <a:pt x="120" y="483"/>
                  </a:lnTo>
                  <a:lnTo>
                    <a:pt x="124" y="491"/>
                  </a:lnTo>
                  <a:lnTo>
                    <a:pt x="111" y="490"/>
                  </a:lnTo>
                  <a:lnTo>
                    <a:pt x="99" y="490"/>
                  </a:lnTo>
                  <a:lnTo>
                    <a:pt x="86" y="489"/>
                  </a:lnTo>
                  <a:lnTo>
                    <a:pt x="74" y="489"/>
                  </a:lnTo>
                  <a:lnTo>
                    <a:pt x="62" y="487"/>
                  </a:lnTo>
                  <a:lnTo>
                    <a:pt x="50" y="487"/>
                  </a:lnTo>
                  <a:lnTo>
                    <a:pt x="38" y="486"/>
                  </a:lnTo>
                  <a:lnTo>
                    <a:pt x="26" y="485"/>
                  </a:lnTo>
                  <a:lnTo>
                    <a:pt x="22" y="486"/>
                  </a:lnTo>
                  <a:lnTo>
                    <a:pt x="18" y="487"/>
                  </a:lnTo>
                  <a:lnTo>
                    <a:pt x="15" y="491"/>
                  </a:lnTo>
                  <a:lnTo>
                    <a:pt x="14" y="495"/>
                  </a:lnTo>
                  <a:lnTo>
                    <a:pt x="15" y="499"/>
                  </a:lnTo>
                  <a:lnTo>
                    <a:pt x="17" y="503"/>
                  </a:lnTo>
                  <a:lnTo>
                    <a:pt x="20" y="505"/>
                  </a:lnTo>
                  <a:lnTo>
                    <a:pt x="24" y="507"/>
                  </a:lnTo>
                  <a:lnTo>
                    <a:pt x="32" y="507"/>
                  </a:lnTo>
                  <a:lnTo>
                    <a:pt x="39" y="508"/>
                  </a:lnTo>
                  <a:lnTo>
                    <a:pt x="47" y="509"/>
                  </a:lnTo>
                  <a:lnTo>
                    <a:pt x="54" y="509"/>
                  </a:lnTo>
                  <a:lnTo>
                    <a:pt x="61" y="510"/>
                  </a:lnTo>
                  <a:lnTo>
                    <a:pt x="68" y="511"/>
                  </a:lnTo>
                  <a:lnTo>
                    <a:pt x="76" y="512"/>
                  </a:lnTo>
                  <a:lnTo>
                    <a:pt x="84" y="512"/>
                  </a:lnTo>
                  <a:lnTo>
                    <a:pt x="129" y="512"/>
                  </a:lnTo>
                  <a:lnTo>
                    <a:pt x="131" y="519"/>
                  </a:lnTo>
                  <a:lnTo>
                    <a:pt x="132" y="526"/>
                  </a:lnTo>
                  <a:lnTo>
                    <a:pt x="134" y="535"/>
                  </a:lnTo>
                  <a:lnTo>
                    <a:pt x="135" y="543"/>
                  </a:lnTo>
                  <a:lnTo>
                    <a:pt x="36" y="543"/>
                  </a:lnTo>
                  <a:lnTo>
                    <a:pt x="32" y="544"/>
                  </a:lnTo>
                  <a:lnTo>
                    <a:pt x="27" y="546"/>
                  </a:lnTo>
                  <a:lnTo>
                    <a:pt x="25" y="549"/>
                  </a:lnTo>
                  <a:lnTo>
                    <a:pt x="24" y="552"/>
                  </a:lnTo>
                  <a:lnTo>
                    <a:pt x="25" y="557"/>
                  </a:lnTo>
                  <a:lnTo>
                    <a:pt x="27" y="561"/>
                  </a:lnTo>
                  <a:lnTo>
                    <a:pt x="32" y="563"/>
                  </a:lnTo>
                  <a:lnTo>
                    <a:pt x="36" y="564"/>
                  </a:lnTo>
                  <a:lnTo>
                    <a:pt x="139" y="564"/>
                  </a:lnTo>
                  <a:lnTo>
                    <a:pt x="140" y="564"/>
                  </a:lnTo>
                  <a:lnTo>
                    <a:pt x="141" y="564"/>
                  </a:lnTo>
                  <a:lnTo>
                    <a:pt x="141" y="572"/>
                  </a:lnTo>
                  <a:lnTo>
                    <a:pt x="142" y="579"/>
                  </a:lnTo>
                  <a:lnTo>
                    <a:pt x="143" y="588"/>
                  </a:lnTo>
                  <a:lnTo>
                    <a:pt x="143" y="594"/>
                  </a:lnTo>
                  <a:lnTo>
                    <a:pt x="52" y="594"/>
                  </a:lnTo>
                  <a:lnTo>
                    <a:pt x="32" y="592"/>
                  </a:lnTo>
                  <a:lnTo>
                    <a:pt x="27" y="593"/>
                  </a:lnTo>
                  <a:lnTo>
                    <a:pt x="24" y="594"/>
                  </a:lnTo>
                  <a:lnTo>
                    <a:pt x="21" y="598"/>
                  </a:lnTo>
                  <a:lnTo>
                    <a:pt x="20" y="602"/>
                  </a:lnTo>
                  <a:lnTo>
                    <a:pt x="20" y="606"/>
                  </a:lnTo>
                  <a:lnTo>
                    <a:pt x="22" y="611"/>
                  </a:lnTo>
                  <a:lnTo>
                    <a:pt x="25" y="613"/>
                  </a:lnTo>
                  <a:lnTo>
                    <a:pt x="30" y="614"/>
                  </a:lnTo>
                  <a:lnTo>
                    <a:pt x="43" y="615"/>
                  </a:lnTo>
                  <a:lnTo>
                    <a:pt x="57" y="616"/>
                  </a:lnTo>
                  <a:lnTo>
                    <a:pt x="71" y="617"/>
                  </a:lnTo>
                  <a:lnTo>
                    <a:pt x="85" y="617"/>
                  </a:lnTo>
                  <a:lnTo>
                    <a:pt x="98" y="617"/>
                  </a:lnTo>
                  <a:lnTo>
                    <a:pt x="112" y="617"/>
                  </a:lnTo>
                  <a:lnTo>
                    <a:pt x="126" y="617"/>
                  </a:lnTo>
                  <a:lnTo>
                    <a:pt x="139" y="616"/>
                  </a:lnTo>
                  <a:lnTo>
                    <a:pt x="139" y="618"/>
                  </a:lnTo>
                  <a:lnTo>
                    <a:pt x="138" y="620"/>
                  </a:lnTo>
                  <a:lnTo>
                    <a:pt x="137" y="623"/>
                  </a:lnTo>
                  <a:lnTo>
                    <a:pt x="135" y="624"/>
                  </a:lnTo>
                  <a:lnTo>
                    <a:pt x="133" y="627"/>
                  </a:lnTo>
                  <a:lnTo>
                    <a:pt x="131" y="630"/>
                  </a:lnTo>
                  <a:lnTo>
                    <a:pt x="128" y="634"/>
                  </a:lnTo>
                  <a:lnTo>
                    <a:pt x="125" y="640"/>
                  </a:lnTo>
                  <a:lnTo>
                    <a:pt x="36" y="640"/>
                  </a:lnTo>
                  <a:lnTo>
                    <a:pt x="32" y="641"/>
                  </a:lnTo>
                  <a:lnTo>
                    <a:pt x="27" y="643"/>
                  </a:lnTo>
                  <a:lnTo>
                    <a:pt x="25" y="646"/>
                  </a:lnTo>
                  <a:lnTo>
                    <a:pt x="24" y="650"/>
                  </a:lnTo>
                  <a:lnTo>
                    <a:pt x="25" y="655"/>
                  </a:lnTo>
                  <a:lnTo>
                    <a:pt x="27" y="658"/>
                  </a:lnTo>
                  <a:lnTo>
                    <a:pt x="32" y="660"/>
                  </a:lnTo>
                  <a:lnTo>
                    <a:pt x="36" y="662"/>
                  </a:lnTo>
                  <a:lnTo>
                    <a:pt x="112" y="662"/>
                  </a:lnTo>
                  <a:lnTo>
                    <a:pt x="107" y="667"/>
                  </a:lnTo>
                  <a:lnTo>
                    <a:pt x="103" y="673"/>
                  </a:lnTo>
                  <a:lnTo>
                    <a:pt x="98" y="680"/>
                  </a:lnTo>
                  <a:lnTo>
                    <a:pt x="93" y="687"/>
                  </a:lnTo>
                  <a:lnTo>
                    <a:pt x="8" y="687"/>
                  </a:lnTo>
                  <a:lnTo>
                    <a:pt x="8" y="631"/>
                  </a:lnTo>
                  <a:lnTo>
                    <a:pt x="8" y="579"/>
                  </a:lnTo>
                  <a:lnTo>
                    <a:pt x="6" y="539"/>
                  </a:lnTo>
                  <a:lnTo>
                    <a:pt x="4" y="517"/>
                  </a:lnTo>
                  <a:lnTo>
                    <a:pt x="1" y="499"/>
                  </a:lnTo>
                  <a:lnTo>
                    <a:pt x="0" y="472"/>
                  </a:lnTo>
                  <a:lnTo>
                    <a:pt x="0" y="441"/>
                  </a:lnTo>
                  <a:lnTo>
                    <a:pt x="0" y="405"/>
                  </a:lnTo>
                  <a:lnTo>
                    <a:pt x="20" y="405"/>
                  </a:lnTo>
                  <a:lnTo>
                    <a:pt x="28" y="406"/>
                  </a:lnTo>
                  <a:lnTo>
                    <a:pt x="36" y="407"/>
                  </a:lnTo>
                  <a:lnTo>
                    <a:pt x="45" y="409"/>
                  </a:lnTo>
                  <a:lnTo>
                    <a:pt x="53" y="409"/>
                  </a:lnTo>
                  <a:lnTo>
                    <a:pt x="62" y="410"/>
                  </a:lnTo>
                  <a:lnTo>
                    <a:pt x="71" y="410"/>
                  </a:lnTo>
                  <a:lnTo>
                    <a:pt x="79" y="410"/>
                  </a:lnTo>
                  <a:lnTo>
                    <a:pt x="88" y="410"/>
                  </a:lnTo>
                  <a:close/>
                  <a:moveTo>
                    <a:pt x="81" y="709"/>
                  </a:moveTo>
                  <a:lnTo>
                    <a:pt x="68" y="731"/>
                  </a:lnTo>
                  <a:lnTo>
                    <a:pt x="54" y="752"/>
                  </a:lnTo>
                  <a:lnTo>
                    <a:pt x="41" y="773"/>
                  </a:lnTo>
                  <a:lnTo>
                    <a:pt x="31" y="792"/>
                  </a:lnTo>
                  <a:lnTo>
                    <a:pt x="20" y="809"/>
                  </a:lnTo>
                  <a:lnTo>
                    <a:pt x="12" y="822"/>
                  </a:lnTo>
                  <a:lnTo>
                    <a:pt x="8" y="829"/>
                  </a:lnTo>
                  <a:lnTo>
                    <a:pt x="6" y="832"/>
                  </a:lnTo>
                  <a:lnTo>
                    <a:pt x="6" y="826"/>
                  </a:lnTo>
                  <a:lnTo>
                    <a:pt x="7" y="809"/>
                  </a:lnTo>
                  <a:lnTo>
                    <a:pt x="8" y="782"/>
                  </a:lnTo>
                  <a:lnTo>
                    <a:pt x="8" y="747"/>
                  </a:lnTo>
                  <a:lnTo>
                    <a:pt x="10" y="748"/>
                  </a:lnTo>
                  <a:lnTo>
                    <a:pt x="11" y="750"/>
                  </a:lnTo>
                  <a:lnTo>
                    <a:pt x="13" y="751"/>
                  </a:lnTo>
                  <a:lnTo>
                    <a:pt x="14" y="751"/>
                  </a:lnTo>
                  <a:lnTo>
                    <a:pt x="20" y="751"/>
                  </a:lnTo>
                  <a:lnTo>
                    <a:pt x="24" y="750"/>
                  </a:lnTo>
                  <a:lnTo>
                    <a:pt x="27" y="749"/>
                  </a:lnTo>
                  <a:lnTo>
                    <a:pt x="32" y="747"/>
                  </a:lnTo>
                  <a:lnTo>
                    <a:pt x="36" y="746"/>
                  </a:lnTo>
                  <a:lnTo>
                    <a:pt x="40" y="745"/>
                  </a:lnTo>
                  <a:lnTo>
                    <a:pt x="43" y="742"/>
                  </a:lnTo>
                  <a:lnTo>
                    <a:pt x="44" y="737"/>
                  </a:lnTo>
                  <a:lnTo>
                    <a:pt x="43" y="733"/>
                  </a:lnTo>
                  <a:lnTo>
                    <a:pt x="40" y="729"/>
                  </a:lnTo>
                  <a:lnTo>
                    <a:pt x="36" y="726"/>
                  </a:lnTo>
                  <a:lnTo>
                    <a:pt x="32" y="725"/>
                  </a:lnTo>
                  <a:lnTo>
                    <a:pt x="28" y="725"/>
                  </a:lnTo>
                  <a:lnTo>
                    <a:pt x="27" y="726"/>
                  </a:lnTo>
                  <a:lnTo>
                    <a:pt x="25" y="729"/>
                  </a:lnTo>
                  <a:lnTo>
                    <a:pt x="22" y="730"/>
                  </a:lnTo>
                  <a:lnTo>
                    <a:pt x="14" y="730"/>
                  </a:lnTo>
                  <a:lnTo>
                    <a:pt x="13" y="730"/>
                  </a:lnTo>
                  <a:lnTo>
                    <a:pt x="11" y="730"/>
                  </a:lnTo>
                  <a:lnTo>
                    <a:pt x="10" y="730"/>
                  </a:lnTo>
                  <a:lnTo>
                    <a:pt x="8" y="731"/>
                  </a:lnTo>
                  <a:lnTo>
                    <a:pt x="8" y="725"/>
                  </a:lnTo>
                  <a:lnTo>
                    <a:pt x="8" y="720"/>
                  </a:lnTo>
                  <a:lnTo>
                    <a:pt x="8" y="714"/>
                  </a:lnTo>
                  <a:lnTo>
                    <a:pt x="8" y="709"/>
                  </a:lnTo>
                  <a:lnTo>
                    <a:pt x="81" y="709"/>
                  </a:lnTo>
                  <a:close/>
                </a:path>
              </a:pathLst>
            </a:custGeom>
            <a:solidFill>
              <a:srgbClr val="000000"/>
            </a:solidFill>
            <a:ln w="9525">
              <a:noFill/>
              <a:round/>
              <a:headEnd/>
              <a:tailEnd/>
            </a:ln>
          </p:spPr>
          <p:txBody>
            <a:bodyPr/>
            <a:lstStyle/>
            <a:p>
              <a:endParaRPr lang="en-US"/>
            </a:p>
          </p:txBody>
        </p:sp>
        <p:sp>
          <p:nvSpPr>
            <p:cNvPr id="31818" name="Freeform 166"/>
            <p:cNvSpPr>
              <a:spLocks/>
            </p:cNvSpPr>
            <p:nvPr/>
          </p:nvSpPr>
          <p:spPr bwMode="auto">
            <a:xfrm>
              <a:off x="3747" y="1644"/>
              <a:ext cx="60" cy="152"/>
            </a:xfrm>
            <a:custGeom>
              <a:avLst/>
              <a:gdLst>
                <a:gd name="T0" fmla="*/ 0 w 50"/>
                <a:gd name="T1" fmla="*/ 0 h 126"/>
                <a:gd name="T2" fmla="*/ 2 w 50"/>
                <a:gd name="T3" fmla="*/ 36 h 126"/>
                <a:gd name="T4" fmla="*/ 102 w 50"/>
                <a:gd name="T5" fmla="*/ 162 h 126"/>
                <a:gd name="T6" fmla="*/ 179 w 50"/>
                <a:gd name="T7" fmla="*/ 347 h 126"/>
                <a:gd name="T8" fmla="*/ 258 w 50"/>
                <a:gd name="T9" fmla="*/ 609 h 126"/>
                <a:gd name="T10" fmla="*/ 274 w 50"/>
                <a:gd name="T11" fmla="*/ 917 h 126"/>
                <a:gd name="T12" fmla="*/ 258 w 50"/>
                <a:gd name="T13" fmla="*/ 1171 h 126"/>
                <a:gd name="T14" fmla="*/ 222 w 50"/>
                <a:gd name="T15" fmla="*/ 1385 h 126"/>
                <a:gd name="T16" fmla="*/ 210 w 50"/>
                <a:gd name="T17" fmla="*/ 1445 h 126"/>
                <a:gd name="T18" fmla="*/ 258 w 50"/>
                <a:gd name="T19" fmla="*/ 1392 h 126"/>
                <a:gd name="T20" fmla="*/ 372 w 50"/>
                <a:gd name="T21" fmla="*/ 1285 h 126"/>
                <a:gd name="T22" fmla="*/ 487 w 50"/>
                <a:gd name="T23" fmla="*/ 1116 h 126"/>
                <a:gd name="T24" fmla="*/ 535 w 50"/>
                <a:gd name="T25" fmla="*/ 976 h 126"/>
                <a:gd name="T26" fmla="*/ 496 w 50"/>
                <a:gd name="T27" fmla="*/ 790 h 126"/>
                <a:gd name="T28" fmla="*/ 413 w 50"/>
                <a:gd name="T29" fmla="*/ 598 h 126"/>
                <a:gd name="T30" fmla="*/ 340 w 50"/>
                <a:gd name="T31" fmla="*/ 433 h 126"/>
                <a:gd name="T32" fmla="*/ 302 w 50"/>
                <a:gd name="T33" fmla="*/ 347 h 126"/>
                <a:gd name="T34" fmla="*/ 0 w 50"/>
                <a:gd name="T35" fmla="*/ 0 h 1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126"/>
                <a:gd name="T56" fmla="*/ 50 w 50"/>
                <a:gd name="T57" fmla="*/ 126 h 1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126">
                  <a:moveTo>
                    <a:pt x="0" y="0"/>
                  </a:moveTo>
                  <a:lnTo>
                    <a:pt x="2" y="3"/>
                  </a:lnTo>
                  <a:lnTo>
                    <a:pt x="9" y="14"/>
                  </a:lnTo>
                  <a:lnTo>
                    <a:pt x="17" y="31"/>
                  </a:lnTo>
                  <a:lnTo>
                    <a:pt x="24" y="54"/>
                  </a:lnTo>
                  <a:lnTo>
                    <a:pt x="26" y="80"/>
                  </a:lnTo>
                  <a:lnTo>
                    <a:pt x="24" y="102"/>
                  </a:lnTo>
                  <a:lnTo>
                    <a:pt x="21" y="120"/>
                  </a:lnTo>
                  <a:lnTo>
                    <a:pt x="19" y="126"/>
                  </a:lnTo>
                  <a:lnTo>
                    <a:pt x="24" y="122"/>
                  </a:lnTo>
                  <a:lnTo>
                    <a:pt x="35" y="112"/>
                  </a:lnTo>
                  <a:lnTo>
                    <a:pt x="45" y="98"/>
                  </a:lnTo>
                  <a:lnTo>
                    <a:pt x="50" y="85"/>
                  </a:lnTo>
                  <a:lnTo>
                    <a:pt x="47" y="69"/>
                  </a:lnTo>
                  <a:lnTo>
                    <a:pt x="39" y="52"/>
                  </a:lnTo>
                  <a:lnTo>
                    <a:pt x="32" y="38"/>
                  </a:lnTo>
                  <a:lnTo>
                    <a:pt x="28" y="31"/>
                  </a:lnTo>
                  <a:lnTo>
                    <a:pt x="0" y="0"/>
                  </a:lnTo>
                  <a:close/>
                </a:path>
              </a:pathLst>
            </a:custGeom>
            <a:solidFill>
              <a:srgbClr val="000000"/>
            </a:solidFill>
            <a:ln w="9525">
              <a:noFill/>
              <a:round/>
              <a:headEnd/>
              <a:tailEnd/>
            </a:ln>
          </p:spPr>
          <p:txBody>
            <a:bodyPr/>
            <a:lstStyle/>
            <a:p>
              <a:endParaRPr lang="en-US"/>
            </a:p>
          </p:txBody>
        </p:sp>
        <p:sp>
          <p:nvSpPr>
            <p:cNvPr id="31819" name="Freeform 167"/>
            <p:cNvSpPr>
              <a:spLocks/>
            </p:cNvSpPr>
            <p:nvPr/>
          </p:nvSpPr>
          <p:spPr bwMode="auto">
            <a:xfrm>
              <a:off x="3943" y="1701"/>
              <a:ext cx="182" cy="106"/>
            </a:xfrm>
            <a:custGeom>
              <a:avLst/>
              <a:gdLst>
                <a:gd name="T0" fmla="*/ 0 w 151"/>
                <a:gd name="T1" fmla="*/ 0 h 88"/>
                <a:gd name="T2" fmla="*/ 411 w 151"/>
                <a:gd name="T3" fmla="*/ 224 h 88"/>
                <a:gd name="T4" fmla="*/ 975 w 151"/>
                <a:gd name="T5" fmla="*/ 270 h 88"/>
                <a:gd name="T6" fmla="*/ 997 w 151"/>
                <a:gd name="T7" fmla="*/ 282 h 88"/>
                <a:gd name="T8" fmla="*/ 1081 w 151"/>
                <a:gd name="T9" fmla="*/ 318 h 88"/>
                <a:gd name="T10" fmla="*/ 1168 w 151"/>
                <a:gd name="T11" fmla="*/ 373 h 88"/>
                <a:gd name="T12" fmla="*/ 1281 w 151"/>
                <a:gd name="T13" fmla="*/ 430 h 88"/>
                <a:gd name="T14" fmla="*/ 1408 w 151"/>
                <a:gd name="T15" fmla="*/ 496 h 88"/>
                <a:gd name="T16" fmla="*/ 1493 w 151"/>
                <a:gd name="T17" fmla="*/ 558 h 88"/>
                <a:gd name="T18" fmla="*/ 1571 w 151"/>
                <a:gd name="T19" fmla="*/ 644 h 88"/>
                <a:gd name="T20" fmla="*/ 1602 w 151"/>
                <a:gd name="T21" fmla="*/ 697 h 88"/>
                <a:gd name="T22" fmla="*/ 1613 w 151"/>
                <a:gd name="T23" fmla="*/ 806 h 88"/>
                <a:gd name="T24" fmla="*/ 1613 w 151"/>
                <a:gd name="T25" fmla="*/ 882 h 88"/>
                <a:gd name="T26" fmla="*/ 1613 w 151"/>
                <a:gd name="T27" fmla="*/ 971 h 88"/>
                <a:gd name="T28" fmla="*/ 1613 w 151"/>
                <a:gd name="T29" fmla="*/ 991 h 88"/>
                <a:gd name="T30" fmla="*/ 1656 w 151"/>
                <a:gd name="T31" fmla="*/ 914 h 88"/>
                <a:gd name="T32" fmla="*/ 1707 w 151"/>
                <a:gd name="T33" fmla="*/ 759 h 88"/>
                <a:gd name="T34" fmla="*/ 1698 w 151"/>
                <a:gd name="T35" fmla="*/ 558 h 88"/>
                <a:gd name="T36" fmla="*/ 1544 w 151"/>
                <a:gd name="T37" fmla="*/ 410 h 88"/>
                <a:gd name="T38" fmla="*/ 1408 w 151"/>
                <a:gd name="T39" fmla="*/ 347 h 88"/>
                <a:gd name="T40" fmla="*/ 1264 w 151"/>
                <a:gd name="T41" fmla="*/ 270 h 88"/>
                <a:gd name="T42" fmla="*/ 1110 w 151"/>
                <a:gd name="T43" fmla="*/ 224 h 88"/>
                <a:gd name="T44" fmla="*/ 997 w 151"/>
                <a:gd name="T45" fmla="*/ 177 h 88"/>
                <a:gd name="T46" fmla="*/ 868 w 151"/>
                <a:gd name="T47" fmla="*/ 128 h 88"/>
                <a:gd name="T48" fmla="*/ 755 w 151"/>
                <a:gd name="T49" fmla="*/ 106 h 88"/>
                <a:gd name="T50" fmla="*/ 671 w 151"/>
                <a:gd name="T51" fmla="*/ 88 h 88"/>
                <a:gd name="T52" fmla="*/ 597 w 151"/>
                <a:gd name="T53" fmla="*/ 88 h 88"/>
                <a:gd name="T54" fmla="*/ 519 w 151"/>
                <a:gd name="T55" fmla="*/ 104 h 88"/>
                <a:gd name="T56" fmla="*/ 431 w 151"/>
                <a:gd name="T57" fmla="*/ 104 h 88"/>
                <a:gd name="T58" fmla="*/ 341 w 151"/>
                <a:gd name="T59" fmla="*/ 88 h 88"/>
                <a:gd name="T60" fmla="*/ 235 w 151"/>
                <a:gd name="T61" fmla="*/ 61 h 88"/>
                <a:gd name="T62" fmla="*/ 151 w 151"/>
                <a:gd name="T63" fmla="*/ 42 h 88"/>
                <a:gd name="T64" fmla="*/ 74 w 151"/>
                <a:gd name="T65" fmla="*/ 2 h 88"/>
                <a:gd name="T66" fmla="*/ 35 w 151"/>
                <a:gd name="T67" fmla="*/ 0 h 88"/>
                <a:gd name="T68" fmla="*/ 0 w 151"/>
                <a:gd name="T69" fmla="*/ 0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1"/>
                <a:gd name="T106" fmla="*/ 0 h 88"/>
                <a:gd name="T107" fmla="*/ 151 w 151"/>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1" h="88">
                  <a:moveTo>
                    <a:pt x="0" y="0"/>
                  </a:moveTo>
                  <a:lnTo>
                    <a:pt x="36" y="20"/>
                  </a:lnTo>
                  <a:lnTo>
                    <a:pt x="86" y="24"/>
                  </a:lnTo>
                  <a:lnTo>
                    <a:pt x="88" y="25"/>
                  </a:lnTo>
                  <a:lnTo>
                    <a:pt x="95" y="28"/>
                  </a:lnTo>
                  <a:lnTo>
                    <a:pt x="103" y="33"/>
                  </a:lnTo>
                  <a:lnTo>
                    <a:pt x="113" y="38"/>
                  </a:lnTo>
                  <a:lnTo>
                    <a:pt x="124" y="44"/>
                  </a:lnTo>
                  <a:lnTo>
                    <a:pt x="132" y="50"/>
                  </a:lnTo>
                  <a:lnTo>
                    <a:pt x="139" y="57"/>
                  </a:lnTo>
                  <a:lnTo>
                    <a:pt x="142" y="62"/>
                  </a:lnTo>
                  <a:lnTo>
                    <a:pt x="143" y="71"/>
                  </a:lnTo>
                  <a:lnTo>
                    <a:pt x="143" y="79"/>
                  </a:lnTo>
                  <a:lnTo>
                    <a:pt x="143" y="86"/>
                  </a:lnTo>
                  <a:lnTo>
                    <a:pt x="143" y="88"/>
                  </a:lnTo>
                  <a:lnTo>
                    <a:pt x="146" y="81"/>
                  </a:lnTo>
                  <a:lnTo>
                    <a:pt x="151" y="67"/>
                  </a:lnTo>
                  <a:lnTo>
                    <a:pt x="150" y="50"/>
                  </a:lnTo>
                  <a:lnTo>
                    <a:pt x="136" y="36"/>
                  </a:lnTo>
                  <a:lnTo>
                    <a:pt x="124" y="31"/>
                  </a:lnTo>
                  <a:lnTo>
                    <a:pt x="112" y="24"/>
                  </a:lnTo>
                  <a:lnTo>
                    <a:pt x="99" y="20"/>
                  </a:lnTo>
                  <a:lnTo>
                    <a:pt x="88" y="15"/>
                  </a:lnTo>
                  <a:lnTo>
                    <a:pt x="76" y="12"/>
                  </a:lnTo>
                  <a:lnTo>
                    <a:pt x="66" y="10"/>
                  </a:lnTo>
                  <a:lnTo>
                    <a:pt x="59" y="8"/>
                  </a:lnTo>
                  <a:lnTo>
                    <a:pt x="52" y="8"/>
                  </a:lnTo>
                  <a:lnTo>
                    <a:pt x="46" y="9"/>
                  </a:lnTo>
                  <a:lnTo>
                    <a:pt x="38" y="9"/>
                  </a:lnTo>
                  <a:lnTo>
                    <a:pt x="30" y="8"/>
                  </a:lnTo>
                  <a:lnTo>
                    <a:pt x="21" y="6"/>
                  </a:lnTo>
                  <a:lnTo>
                    <a:pt x="13" y="4"/>
                  </a:lnTo>
                  <a:lnTo>
                    <a:pt x="7" y="2"/>
                  </a:lnTo>
                  <a:lnTo>
                    <a:pt x="3" y="0"/>
                  </a:lnTo>
                  <a:lnTo>
                    <a:pt x="0" y="0"/>
                  </a:lnTo>
                  <a:close/>
                </a:path>
              </a:pathLst>
            </a:custGeom>
            <a:solidFill>
              <a:srgbClr val="000000"/>
            </a:solidFill>
            <a:ln w="9525">
              <a:noFill/>
              <a:round/>
              <a:headEnd/>
              <a:tailEnd/>
            </a:ln>
          </p:spPr>
          <p:txBody>
            <a:bodyPr/>
            <a:lstStyle/>
            <a:p>
              <a:endParaRPr lang="en-US"/>
            </a:p>
          </p:txBody>
        </p:sp>
        <p:sp>
          <p:nvSpPr>
            <p:cNvPr id="31820" name="Freeform 168"/>
            <p:cNvSpPr>
              <a:spLocks/>
            </p:cNvSpPr>
            <p:nvPr/>
          </p:nvSpPr>
          <p:spPr bwMode="auto">
            <a:xfrm>
              <a:off x="5012" y="1386"/>
              <a:ext cx="72" cy="96"/>
            </a:xfrm>
            <a:custGeom>
              <a:avLst/>
              <a:gdLst>
                <a:gd name="T0" fmla="*/ 413 w 60"/>
                <a:gd name="T1" fmla="*/ 0 h 80"/>
                <a:gd name="T2" fmla="*/ 0 w 60"/>
                <a:gd name="T3" fmla="*/ 857 h 80"/>
                <a:gd name="T4" fmla="*/ 190 w 60"/>
                <a:gd name="T5" fmla="*/ 820 h 80"/>
                <a:gd name="T6" fmla="*/ 642 w 60"/>
                <a:gd name="T7" fmla="*/ 780 h 80"/>
                <a:gd name="T8" fmla="*/ 258 w 60"/>
                <a:gd name="T9" fmla="*/ 733 h 80"/>
                <a:gd name="T10" fmla="*/ 274 w 60"/>
                <a:gd name="T11" fmla="*/ 624 h 80"/>
                <a:gd name="T12" fmla="*/ 340 w 60"/>
                <a:gd name="T13" fmla="*/ 372 h 80"/>
                <a:gd name="T14" fmla="*/ 395 w 60"/>
                <a:gd name="T15" fmla="*/ 146 h 80"/>
                <a:gd name="T16" fmla="*/ 413 w 60"/>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80"/>
                <a:gd name="T29" fmla="*/ 60 w 60"/>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80">
                  <a:moveTo>
                    <a:pt x="39" y="0"/>
                  </a:moveTo>
                  <a:lnTo>
                    <a:pt x="0" y="80"/>
                  </a:lnTo>
                  <a:lnTo>
                    <a:pt x="18" y="77"/>
                  </a:lnTo>
                  <a:lnTo>
                    <a:pt x="60" y="73"/>
                  </a:lnTo>
                  <a:lnTo>
                    <a:pt x="24" y="68"/>
                  </a:lnTo>
                  <a:lnTo>
                    <a:pt x="26" y="58"/>
                  </a:lnTo>
                  <a:lnTo>
                    <a:pt x="32" y="35"/>
                  </a:lnTo>
                  <a:lnTo>
                    <a:pt x="37" y="13"/>
                  </a:lnTo>
                  <a:lnTo>
                    <a:pt x="39" y="0"/>
                  </a:lnTo>
                  <a:close/>
                </a:path>
              </a:pathLst>
            </a:custGeom>
            <a:solidFill>
              <a:srgbClr val="000000"/>
            </a:solidFill>
            <a:ln w="9525">
              <a:noFill/>
              <a:round/>
              <a:headEnd/>
              <a:tailEnd/>
            </a:ln>
          </p:spPr>
          <p:txBody>
            <a:bodyPr/>
            <a:lstStyle/>
            <a:p>
              <a:endParaRPr lang="en-US"/>
            </a:p>
          </p:txBody>
        </p:sp>
        <p:sp>
          <p:nvSpPr>
            <p:cNvPr id="31821" name="Freeform 169"/>
            <p:cNvSpPr>
              <a:spLocks/>
            </p:cNvSpPr>
            <p:nvPr/>
          </p:nvSpPr>
          <p:spPr bwMode="auto">
            <a:xfrm>
              <a:off x="4973" y="1369"/>
              <a:ext cx="23" cy="43"/>
            </a:xfrm>
            <a:custGeom>
              <a:avLst/>
              <a:gdLst>
                <a:gd name="T0" fmla="*/ 48 w 19"/>
                <a:gd name="T1" fmla="*/ 0 h 36"/>
                <a:gd name="T2" fmla="*/ 0 w 19"/>
                <a:gd name="T3" fmla="*/ 360 h 36"/>
                <a:gd name="T4" fmla="*/ 235 w 19"/>
                <a:gd name="T5" fmla="*/ 315 h 36"/>
                <a:gd name="T6" fmla="*/ 201 w 19"/>
                <a:gd name="T7" fmla="*/ 279 h 36"/>
                <a:gd name="T8" fmla="*/ 151 w 19"/>
                <a:gd name="T9" fmla="*/ 176 h 36"/>
                <a:gd name="T10" fmla="*/ 70 w 19"/>
                <a:gd name="T11" fmla="*/ 60 h 36"/>
                <a:gd name="T12" fmla="*/ 48 w 19"/>
                <a:gd name="T13" fmla="*/ 0 h 36"/>
                <a:gd name="T14" fmla="*/ 0 60000 65536"/>
                <a:gd name="T15" fmla="*/ 0 60000 65536"/>
                <a:gd name="T16" fmla="*/ 0 60000 65536"/>
                <a:gd name="T17" fmla="*/ 0 60000 65536"/>
                <a:gd name="T18" fmla="*/ 0 60000 65536"/>
                <a:gd name="T19" fmla="*/ 0 60000 65536"/>
                <a:gd name="T20" fmla="*/ 0 60000 65536"/>
                <a:gd name="T21" fmla="*/ 0 w 19"/>
                <a:gd name="T22" fmla="*/ 0 h 36"/>
                <a:gd name="T23" fmla="*/ 19 w 1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6">
                  <a:moveTo>
                    <a:pt x="4" y="0"/>
                  </a:moveTo>
                  <a:lnTo>
                    <a:pt x="0" y="36"/>
                  </a:lnTo>
                  <a:lnTo>
                    <a:pt x="19" y="32"/>
                  </a:lnTo>
                  <a:lnTo>
                    <a:pt x="17" y="28"/>
                  </a:lnTo>
                  <a:lnTo>
                    <a:pt x="12" y="17"/>
                  </a:lnTo>
                  <a:lnTo>
                    <a:pt x="6" y="6"/>
                  </a:lnTo>
                  <a:lnTo>
                    <a:pt x="4" y="0"/>
                  </a:lnTo>
                  <a:close/>
                </a:path>
              </a:pathLst>
            </a:custGeom>
            <a:solidFill>
              <a:srgbClr val="0F0F0F"/>
            </a:solidFill>
            <a:ln w="9525">
              <a:noFill/>
              <a:round/>
              <a:headEnd/>
              <a:tailEnd/>
            </a:ln>
          </p:spPr>
          <p:txBody>
            <a:bodyPr/>
            <a:lstStyle/>
            <a:p>
              <a:endParaRPr lang="en-US"/>
            </a:p>
          </p:txBody>
        </p:sp>
        <p:sp>
          <p:nvSpPr>
            <p:cNvPr id="31822" name="Freeform 170"/>
            <p:cNvSpPr>
              <a:spLocks/>
            </p:cNvSpPr>
            <p:nvPr/>
          </p:nvSpPr>
          <p:spPr bwMode="auto">
            <a:xfrm>
              <a:off x="4918" y="1364"/>
              <a:ext cx="23" cy="37"/>
            </a:xfrm>
            <a:custGeom>
              <a:avLst/>
              <a:gdLst>
                <a:gd name="T0" fmla="*/ 0 w 19"/>
                <a:gd name="T1" fmla="*/ 0 h 31"/>
                <a:gd name="T2" fmla="*/ 58 w 19"/>
                <a:gd name="T3" fmla="*/ 310 h 31"/>
                <a:gd name="T4" fmla="*/ 235 w 19"/>
                <a:gd name="T5" fmla="*/ 103 h 31"/>
                <a:gd name="T6" fmla="*/ 0 w 19"/>
                <a:gd name="T7" fmla="*/ 0 h 31"/>
                <a:gd name="T8" fmla="*/ 0 60000 65536"/>
                <a:gd name="T9" fmla="*/ 0 60000 65536"/>
                <a:gd name="T10" fmla="*/ 0 60000 65536"/>
                <a:gd name="T11" fmla="*/ 0 60000 65536"/>
                <a:gd name="T12" fmla="*/ 0 w 19"/>
                <a:gd name="T13" fmla="*/ 0 h 31"/>
                <a:gd name="T14" fmla="*/ 19 w 19"/>
                <a:gd name="T15" fmla="*/ 31 h 31"/>
              </a:gdLst>
              <a:ahLst/>
              <a:cxnLst>
                <a:cxn ang="T8">
                  <a:pos x="T0" y="T1"/>
                </a:cxn>
                <a:cxn ang="T9">
                  <a:pos x="T2" y="T3"/>
                </a:cxn>
                <a:cxn ang="T10">
                  <a:pos x="T4" y="T5"/>
                </a:cxn>
                <a:cxn ang="T11">
                  <a:pos x="T6" y="T7"/>
                </a:cxn>
              </a:cxnLst>
              <a:rect l="T12" t="T13" r="T14" b="T15"/>
              <a:pathLst>
                <a:path w="19" h="31">
                  <a:moveTo>
                    <a:pt x="0" y="0"/>
                  </a:moveTo>
                  <a:lnTo>
                    <a:pt x="5" y="31"/>
                  </a:lnTo>
                  <a:lnTo>
                    <a:pt x="19" y="10"/>
                  </a:lnTo>
                  <a:lnTo>
                    <a:pt x="0" y="0"/>
                  </a:lnTo>
                  <a:close/>
                </a:path>
              </a:pathLst>
            </a:custGeom>
            <a:solidFill>
              <a:srgbClr val="000000"/>
            </a:solidFill>
            <a:ln w="9525">
              <a:noFill/>
              <a:round/>
              <a:headEnd/>
              <a:tailEnd/>
            </a:ln>
          </p:spPr>
          <p:txBody>
            <a:bodyPr/>
            <a:lstStyle/>
            <a:p>
              <a:endParaRPr lang="en-US"/>
            </a:p>
          </p:txBody>
        </p:sp>
        <p:sp>
          <p:nvSpPr>
            <p:cNvPr id="31823" name="Freeform 171"/>
            <p:cNvSpPr>
              <a:spLocks/>
            </p:cNvSpPr>
            <p:nvPr/>
          </p:nvSpPr>
          <p:spPr bwMode="auto">
            <a:xfrm>
              <a:off x="4717" y="1374"/>
              <a:ext cx="149" cy="44"/>
            </a:xfrm>
            <a:custGeom>
              <a:avLst/>
              <a:gdLst>
                <a:gd name="T0" fmla="*/ 0 w 124"/>
                <a:gd name="T1" fmla="*/ 0 h 36"/>
                <a:gd name="T2" fmla="*/ 1093 w 124"/>
                <a:gd name="T3" fmla="*/ 493 h 36"/>
                <a:gd name="T4" fmla="*/ 1346 w 124"/>
                <a:gd name="T5" fmla="*/ 53 h 36"/>
                <a:gd name="T6" fmla="*/ 1026 w 124"/>
                <a:gd name="T7" fmla="*/ 310 h 36"/>
                <a:gd name="T8" fmla="*/ 0 w 124"/>
                <a:gd name="T9" fmla="*/ 0 h 36"/>
                <a:gd name="T10" fmla="*/ 0 60000 65536"/>
                <a:gd name="T11" fmla="*/ 0 60000 65536"/>
                <a:gd name="T12" fmla="*/ 0 60000 65536"/>
                <a:gd name="T13" fmla="*/ 0 60000 65536"/>
                <a:gd name="T14" fmla="*/ 0 60000 65536"/>
                <a:gd name="T15" fmla="*/ 0 w 124"/>
                <a:gd name="T16" fmla="*/ 0 h 36"/>
                <a:gd name="T17" fmla="*/ 124 w 124"/>
                <a:gd name="T18" fmla="*/ 36 h 36"/>
              </a:gdLst>
              <a:ahLst/>
              <a:cxnLst>
                <a:cxn ang="T10">
                  <a:pos x="T0" y="T1"/>
                </a:cxn>
                <a:cxn ang="T11">
                  <a:pos x="T2" y="T3"/>
                </a:cxn>
                <a:cxn ang="T12">
                  <a:pos x="T4" y="T5"/>
                </a:cxn>
                <a:cxn ang="T13">
                  <a:pos x="T6" y="T7"/>
                </a:cxn>
                <a:cxn ang="T14">
                  <a:pos x="T8" y="T9"/>
                </a:cxn>
              </a:cxnLst>
              <a:rect l="T15" t="T16" r="T17" b="T18"/>
              <a:pathLst>
                <a:path w="124" h="36">
                  <a:moveTo>
                    <a:pt x="0" y="0"/>
                  </a:moveTo>
                  <a:lnTo>
                    <a:pt x="101" y="36"/>
                  </a:lnTo>
                  <a:lnTo>
                    <a:pt x="124" y="4"/>
                  </a:lnTo>
                  <a:lnTo>
                    <a:pt x="94" y="23"/>
                  </a:lnTo>
                  <a:lnTo>
                    <a:pt x="0" y="0"/>
                  </a:lnTo>
                  <a:close/>
                </a:path>
              </a:pathLst>
            </a:custGeom>
            <a:solidFill>
              <a:srgbClr val="000000"/>
            </a:solidFill>
            <a:ln w="9525">
              <a:noFill/>
              <a:round/>
              <a:headEnd/>
              <a:tailEnd/>
            </a:ln>
          </p:spPr>
          <p:txBody>
            <a:bodyPr/>
            <a:lstStyle/>
            <a:p>
              <a:endParaRPr lang="en-US"/>
            </a:p>
          </p:txBody>
        </p:sp>
        <p:sp>
          <p:nvSpPr>
            <p:cNvPr id="31824" name="Freeform 172"/>
            <p:cNvSpPr>
              <a:spLocks/>
            </p:cNvSpPr>
            <p:nvPr/>
          </p:nvSpPr>
          <p:spPr bwMode="auto">
            <a:xfrm>
              <a:off x="5063" y="1561"/>
              <a:ext cx="41" cy="94"/>
            </a:xfrm>
            <a:custGeom>
              <a:avLst/>
              <a:gdLst>
                <a:gd name="T0" fmla="*/ 383 w 34"/>
                <a:gd name="T1" fmla="*/ 0 h 78"/>
                <a:gd name="T2" fmla="*/ 0 w 34"/>
                <a:gd name="T3" fmla="*/ 264 h 78"/>
                <a:gd name="T4" fmla="*/ 347 w 34"/>
                <a:gd name="T5" fmla="*/ 882 h 78"/>
                <a:gd name="T6" fmla="*/ 235 w 34"/>
                <a:gd name="T7" fmla="*/ 347 h 78"/>
                <a:gd name="T8" fmla="*/ 383 w 34"/>
                <a:gd name="T9" fmla="*/ 0 h 78"/>
                <a:gd name="T10" fmla="*/ 0 60000 65536"/>
                <a:gd name="T11" fmla="*/ 0 60000 65536"/>
                <a:gd name="T12" fmla="*/ 0 60000 65536"/>
                <a:gd name="T13" fmla="*/ 0 60000 65536"/>
                <a:gd name="T14" fmla="*/ 0 60000 65536"/>
                <a:gd name="T15" fmla="*/ 0 w 34"/>
                <a:gd name="T16" fmla="*/ 0 h 78"/>
                <a:gd name="T17" fmla="*/ 34 w 34"/>
                <a:gd name="T18" fmla="*/ 78 h 78"/>
              </a:gdLst>
              <a:ahLst/>
              <a:cxnLst>
                <a:cxn ang="T10">
                  <a:pos x="T0" y="T1"/>
                </a:cxn>
                <a:cxn ang="T11">
                  <a:pos x="T2" y="T3"/>
                </a:cxn>
                <a:cxn ang="T12">
                  <a:pos x="T4" y="T5"/>
                </a:cxn>
                <a:cxn ang="T13">
                  <a:pos x="T6" y="T7"/>
                </a:cxn>
                <a:cxn ang="T14">
                  <a:pos x="T8" y="T9"/>
                </a:cxn>
              </a:cxnLst>
              <a:rect l="T15" t="T16" r="T17" b="T18"/>
              <a:pathLst>
                <a:path w="34" h="78">
                  <a:moveTo>
                    <a:pt x="34" y="0"/>
                  </a:moveTo>
                  <a:lnTo>
                    <a:pt x="0" y="23"/>
                  </a:lnTo>
                  <a:lnTo>
                    <a:pt x="31" y="78"/>
                  </a:lnTo>
                  <a:lnTo>
                    <a:pt x="21" y="31"/>
                  </a:lnTo>
                  <a:lnTo>
                    <a:pt x="34" y="0"/>
                  </a:lnTo>
                  <a:close/>
                </a:path>
              </a:pathLst>
            </a:custGeom>
            <a:solidFill>
              <a:srgbClr val="000000"/>
            </a:solidFill>
            <a:ln w="9525">
              <a:noFill/>
              <a:round/>
              <a:headEnd/>
              <a:tailEnd/>
            </a:ln>
          </p:spPr>
          <p:txBody>
            <a:bodyPr/>
            <a:lstStyle/>
            <a:p>
              <a:endParaRPr lang="en-US"/>
            </a:p>
          </p:txBody>
        </p:sp>
        <p:sp>
          <p:nvSpPr>
            <p:cNvPr id="31825" name="Freeform 173"/>
            <p:cNvSpPr>
              <a:spLocks/>
            </p:cNvSpPr>
            <p:nvPr/>
          </p:nvSpPr>
          <p:spPr bwMode="auto">
            <a:xfrm>
              <a:off x="5002" y="1649"/>
              <a:ext cx="57" cy="85"/>
            </a:xfrm>
            <a:custGeom>
              <a:avLst/>
              <a:gdLst>
                <a:gd name="T0" fmla="*/ 0 w 47"/>
                <a:gd name="T1" fmla="*/ 0 h 71"/>
                <a:gd name="T2" fmla="*/ 236 w 47"/>
                <a:gd name="T3" fmla="*/ 739 h 71"/>
                <a:gd name="T4" fmla="*/ 249 w 47"/>
                <a:gd name="T5" fmla="*/ 103 h 71"/>
                <a:gd name="T6" fmla="*/ 580 w 47"/>
                <a:gd name="T7" fmla="*/ 86 h 71"/>
                <a:gd name="T8" fmla="*/ 555 w 47"/>
                <a:gd name="T9" fmla="*/ 86 h 71"/>
                <a:gd name="T10" fmla="*/ 496 w 47"/>
                <a:gd name="T11" fmla="*/ 72 h 71"/>
                <a:gd name="T12" fmla="*/ 409 w 47"/>
                <a:gd name="T13" fmla="*/ 50 h 71"/>
                <a:gd name="T14" fmla="*/ 286 w 47"/>
                <a:gd name="T15" fmla="*/ 35 h 71"/>
                <a:gd name="T16" fmla="*/ 194 w 47"/>
                <a:gd name="T17" fmla="*/ 2 h 71"/>
                <a:gd name="T18" fmla="*/ 106 w 47"/>
                <a:gd name="T19" fmla="*/ 1 h 71"/>
                <a:gd name="T20" fmla="*/ 2 w 47"/>
                <a:gd name="T21" fmla="*/ 0 h 71"/>
                <a:gd name="T22" fmla="*/ 0 w 4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71"/>
                <a:gd name="T38" fmla="*/ 47 w 47"/>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71">
                  <a:moveTo>
                    <a:pt x="0" y="0"/>
                  </a:moveTo>
                  <a:lnTo>
                    <a:pt x="20" y="71"/>
                  </a:lnTo>
                  <a:lnTo>
                    <a:pt x="21" y="10"/>
                  </a:lnTo>
                  <a:lnTo>
                    <a:pt x="47" y="8"/>
                  </a:lnTo>
                  <a:lnTo>
                    <a:pt x="45" y="8"/>
                  </a:lnTo>
                  <a:lnTo>
                    <a:pt x="40" y="7"/>
                  </a:lnTo>
                  <a:lnTo>
                    <a:pt x="33" y="5"/>
                  </a:lnTo>
                  <a:lnTo>
                    <a:pt x="24" y="3"/>
                  </a:lnTo>
                  <a:lnTo>
                    <a:pt x="16" y="2"/>
                  </a:lnTo>
                  <a:lnTo>
                    <a:pt x="8" y="1"/>
                  </a:lnTo>
                  <a:lnTo>
                    <a:pt x="2" y="0"/>
                  </a:lnTo>
                  <a:lnTo>
                    <a:pt x="0" y="0"/>
                  </a:lnTo>
                  <a:close/>
                </a:path>
              </a:pathLst>
            </a:custGeom>
            <a:solidFill>
              <a:srgbClr val="000000"/>
            </a:solidFill>
            <a:ln w="9525">
              <a:noFill/>
              <a:round/>
              <a:headEnd/>
              <a:tailEnd/>
            </a:ln>
          </p:spPr>
          <p:txBody>
            <a:bodyPr/>
            <a:lstStyle/>
            <a:p>
              <a:endParaRPr lang="en-US"/>
            </a:p>
          </p:txBody>
        </p:sp>
        <p:sp>
          <p:nvSpPr>
            <p:cNvPr id="31826" name="Freeform 174"/>
            <p:cNvSpPr>
              <a:spLocks/>
            </p:cNvSpPr>
            <p:nvPr/>
          </p:nvSpPr>
          <p:spPr bwMode="auto">
            <a:xfrm>
              <a:off x="4866" y="1725"/>
              <a:ext cx="37" cy="62"/>
            </a:xfrm>
            <a:custGeom>
              <a:avLst/>
              <a:gdLst>
                <a:gd name="T0" fmla="*/ 60 w 31"/>
                <a:gd name="T1" fmla="*/ 0 h 51"/>
                <a:gd name="T2" fmla="*/ 86 w 31"/>
                <a:gd name="T3" fmla="*/ 61 h 51"/>
                <a:gd name="T4" fmla="*/ 310 w 31"/>
                <a:gd name="T5" fmla="*/ 642 h 51"/>
                <a:gd name="T6" fmla="*/ 260 w 31"/>
                <a:gd name="T7" fmla="*/ 625 h 51"/>
                <a:gd name="T8" fmla="*/ 155 w 31"/>
                <a:gd name="T9" fmla="*/ 543 h 51"/>
                <a:gd name="T10" fmla="*/ 60 w 31"/>
                <a:gd name="T11" fmla="*/ 467 h 51"/>
                <a:gd name="T12" fmla="*/ 0 w 31"/>
                <a:gd name="T13" fmla="*/ 398 h 51"/>
                <a:gd name="T14" fmla="*/ 1 w 31"/>
                <a:gd name="T15" fmla="*/ 306 h 51"/>
                <a:gd name="T16" fmla="*/ 35 w 31"/>
                <a:gd name="T17" fmla="*/ 184 h 51"/>
                <a:gd name="T18" fmla="*/ 42 w 31"/>
                <a:gd name="T19" fmla="*/ 50 h 51"/>
                <a:gd name="T20" fmla="*/ 60 w 31"/>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1"/>
                <a:gd name="T35" fmla="*/ 31 w 31"/>
                <a:gd name="T36" fmla="*/ 51 h 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1">
                  <a:moveTo>
                    <a:pt x="6" y="0"/>
                  </a:moveTo>
                  <a:lnTo>
                    <a:pt x="8" y="5"/>
                  </a:lnTo>
                  <a:lnTo>
                    <a:pt x="31" y="51"/>
                  </a:lnTo>
                  <a:lnTo>
                    <a:pt x="26" y="49"/>
                  </a:lnTo>
                  <a:lnTo>
                    <a:pt x="16" y="43"/>
                  </a:lnTo>
                  <a:lnTo>
                    <a:pt x="6" y="37"/>
                  </a:lnTo>
                  <a:lnTo>
                    <a:pt x="0" y="31"/>
                  </a:lnTo>
                  <a:lnTo>
                    <a:pt x="1" y="25"/>
                  </a:lnTo>
                  <a:lnTo>
                    <a:pt x="3" y="14"/>
                  </a:lnTo>
                  <a:lnTo>
                    <a:pt x="4" y="4"/>
                  </a:lnTo>
                  <a:lnTo>
                    <a:pt x="6" y="0"/>
                  </a:lnTo>
                  <a:close/>
                </a:path>
              </a:pathLst>
            </a:custGeom>
            <a:solidFill>
              <a:srgbClr val="000000"/>
            </a:solidFill>
            <a:ln w="9525">
              <a:noFill/>
              <a:round/>
              <a:headEnd/>
              <a:tailEnd/>
            </a:ln>
          </p:spPr>
          <p:txBody>
            <a:bodyPr/>
            <a:lstStyle/>
            <a:p>
              <a:endParaRPr lang="en-US"/>
            </a:p>
          </p:txBody>
        </p:sp>
        <p:sp>
          <p:nvSpPr>
            <p:cNvPr id="31827" name="Freeform 175"/>
            <p:cNvSpPr>
              <a:spLocks/>
            </p:cNvSpPr>
            <p:nvPr/>
          </p:nvSpPr>
          <p:spPr bwMode="auto">
            <a:xfrm>
              <a:off x="4009" y="1436"/>
              <a:ext cx="119" cy="103"/>
            </a:xfrm>
            <a:custGeom>
              <a:avLst/>
              <a:gdLst>
                <a:gd name="T0" fmla="*/ 1084 w 99"/>
                <a:gd name="T1" fmla="*/ 0 h 85"/>
                <a:gd name="T2" fmla="*/ 0 w 99"/>
                <a:gd name="T3" fmla="*/ 1032 h 85"/>
                <a:gd name="T4" fmla="*/ 394 w 99"/>
                <a:gd name="T5" fmla="*/ 848 h 85"/>
                <a:gd name="T6" fmla="*/ 1084 w 99"/>
                <a:gd name="T7" fmla="*/ 0 h 85"/>
                <a:gd name="T8" fmla="*/ 0 60000 65536"/>
                <a:gd name="T9" fmla="*/ 0 60000 65536"/>
                <a:gd name="T10" fmla="*/ 0 60000 65536"/>
                <a:gd name="T11" fmla="*/ 0 60000 65536"/>
                <a:gd name="T12" fmla="*/ 0 w 99"/>
                <a:gd name="T13" fmla="*/ 0 h 85"/>
                <a:gd name="T14" fmla="*/ 99 w 99"/>
                <a:gd name="T15" fmla="*/ 85 h 85"/>
              </a:gdLst>
              <a:ahLst/>
              <a:cxnLst>
                <a:cxn ang="T8">
                  <a:pos x="T0" y="T1"/>
                </a:cxn>
                <a:cxn ang="T9">
                  <a:pos x="T2" y="T3"/>
                </a:cxn>
                <a:cxn ang="T10">
                  <a:pos x="T4" y="T5"/>
                </a:cxn>
                <a:cxn ang="T11">
                  <a:pos x="T6" y="T7"/>
                </a:cxn>
              </a:cxnLst>
              <a:rect l="T12" t="T13" r="T14" b="T15"/>
              <a:pathLst>
                <a:path w="99" h="85">
                  <a:moveTo>
                    <a:pt x="99" y="0"/>
                  </a:moveTo>
                  <a:lnTo>
                    <a:pt x="0" y="85"/>
                  </a:lnTo>
                  <a:lnTo>
                    <a:pt x="36" y="69"/>
                  </a:lnTo>
                  <a:lnTo>
                    <a:pt x="99" y="0"/>
                  </a:lnTo>
                  <a:close/>
                </a:path>
              </a:pathLst>
            </a:custGeom>
            <a:solidFill>
              <a:srgbClr val="000000"/>
            </a:solidFill>
            <a:ln w="9525">
              <a:noFill/>
              <a:round/>
              <a:headEnd/>
              <a:tailEnd/>
            </a:ln>
          </p:spPr>
          <p:txBody>
            <a:bodyPr/>
            <a:lstStyle/>
            <a:p>
              <a:endParaRPr lang="en-US"/>
            </a:p>
          </p:txBody>
        </p:sp>
        <p:sp>
          <p:nvSpPr>
            <p:cNvPr id="31828" name="Freeform 176"/>
            <p:cNvSpPr>
              <a:spLocks noEditPoints="1"/>
            </p:cNvSpPr>
            <p:nvPr/>
          </p:nvSpPr>
          <p:spPr bwMode="auto">
            <a:xfrm>
              <a:off x="4289" y="1362"/>
              <a:ext cx="428" cy="156"/>
            </a:xfrm>
            <a:custGeom>
              <a:avLst/>
              <a:gdLst>
                <a:gd name="T0" fmla="*/ 1329 w 355"/>
                <a:gd name="T1" fmla="*/ 446 h 130"/>
                <a:gd name="T2" fmla="*/ 1194 w 355"/>
                <a:gd name="T3" fmla="*/ 474 h 130"/>
                <a:gd name="T4" fmla="*/ 1116 w 355"/>
                <a:gd name="T5" fmla="*/ 521 h 130"/>
                <a:gd name="T6" fmla="*/ 1066 w 355"/>
                <a:gd name="T7" fmla="*/ 521 h 130"/>
                <a:gd name="T8" fmla="*/ 1048 w 355"/>
                <a:gd name="T9" fmla="*/ 490 h 130"/>
                <a:gd name="T10" fmla="*/ 999 w 355"/>
                <a:gd name="T11" fmla="*/ 158 h 130"/>
                <a:gd name="T12" fmla="*/ 884 w 355"/>
                <a:gd name="T13" fmla="*/ 103 h 130"/>
                <a:gd name="T14" fmla="*/ 790 w 355"/>
                <a:gd name="T15" fmla="*/ 179 h 130"/>
                <a:gd name="T16" fmla="*/ 791 w 355"/>
                <a:gd name="T17" fmla="*/ 413 h 130"/>
                <a:gd name="T18" fmla="*/ 768 w 355"/>
                <a:gd name="T19" fmla="*/ 625 h 130"/>
                <a:gd name="T20" fmla="*/ 557 w 355"/>
                <a:gd name="T21" fmla="*/ 683 h 130"/>
                <a:gd name="T22" fmla="*/ 637 w 355"/>
                <a:gd name="T23" fmla="*/ 266 h 130"/>
                <a:gd name="T24" fmla="*/ 768 w 355"/>
                <a:gd name="T25" fmla="*/ 2 h 130"/>
                <a:gd name="T26" fmla="*/ 3605 w 355"/>
                <a:gd name="T27" fmla="*/ 0 h 130"/>
                <a:gd name="T28" fmla="*/ 3803 w 355"/>
                <a:gd name="T29" fmla="*/ 1060 h 130"/>
                <a:gd name="T30" fmla="*/ 3762 w 355"/>
                <a:gd name="T31" fmla="*/ 750 h 130"/>
                <a:gd name="T32" fmla="*/ 3668 w 355"/>
                <a:gd name="T33" fmla="*/ 662 h 130"/>
                <a:gd name="T34" fmla="*/ 3542 w 355"/>
                <a:gd name="T35" fmla="*/ 701 h 130"/>
                <a:gd name="T36" fmla="*/ 3542 w 355"/>
                <a:gd name="T37" fmla="*/ 924 h 130"/>
                <a:gd name="T38" fmla="*/ 3578 w 355"/>
                <a:gd name="T39" fmla="*/ 1295 h 130"/>
                <a:gd name="T40" fmla="*/ 3428 w 355"/>
                <a:gd name="T41" fmla="*/ 1382 h 130"/>
                <a:gd name="T42" fmla="*/ 3256 w 355"/>
                <a:gd name="T43" fmla="*/ 1183 h 130"/>
                <a:gd name="T44" fmla="*/ 3281 w 355"/>
                <a:gd name="T45" fmla="*/ 862 h 130"/>
                <a:gd name="T46" fmla="*/ 3307 w 355"/>
                <a:gd name="T47" fmla="*/ 662 h 130"/>
                <a:gd name="T48" fmla="*/ 3346 w 355"/>
                <a:gd name="T49" fmla="*/ 408 h 130"/>
                <a:gd name="T50" fmla="*/ 3381 w 355"/>
                <a:gd name="T51" fmla="*/ 252 h 130"/>
                <a:gd name="T52" fmla="*/ 3273 w 355"/>
                <a:gd name="T53" fmla="*/ 158 h 130"/>
                <a:gd name="T54" fmla="*/ 3162 w 355"/>
                <a:gd name="T55" fmla="*/ 228 h 130"/>
                <a:gd name="T56" fmla="*/ 3068 w 355"/>
                <a:gd name="T57" fmla="*/ 595 h 130"/>
                <a:gd name="T58" fmla="*/ 3042 w 355"/>
                <a:gd name="T59" fmla="*/ 841 h 130"/>
                <a:gd name="T60" fmla="*/ 2938 w 355"/>
                <a:gd name="T61" fmla="*/ 841 h 130"/>
                <a:gd name="T62" fmla="*/ 2691 w 355"/>
                <a:gd name="T63" fmla="*/ 584 h 130"/>
                <a:gd name="T64" fmla="*/ 2662 w 355"/>
                <a:gd name="T65" fmla="*/ 395 h 130"/>
                <a:gd name="T66" fmla="*/ 2662 w 355"/>
                <a:gd name="T67" fmla="*/ 274 h 130"/>
                <a:gd name="T68" fmla="*/ 2599 w 355"/>
                <a:gd name="T69" fmla="*/ 175 h 130"/>
                <a:gd name="T70" fmla="*/ 2497 w 355"/>
                <a:gd name="T71" fmla="*/ 124 h 130"/>
                <a:gd name="T72" fmla="*/ 2426 w 355"/>
                <a:gd name="T73" fmla="*/ 228 h 130"/>
                <a:gd name="T74" fmla="*/ 2429 w 355"/>
                <a:gd name="T75" fmla="*/ 372 h 130"/>
                <a:gd name="T76" fmla="*/ 2363 w 355"/>
                <a:gd name="T77" fmla="*/ 446 h 130"/>
                <a:gd name="T78" fmla="*/ 2093 w 355"/>
                <a:gd name="T79" fmla="*/ 433 h 130"/>
                <a:gd name="T80" fmla="*/ 2111 w 355"/>
                <a:gd name="T81" fmla="*/ 413 h 130"/>
                <a:gd name="T82" fmla="*/ 2105 w 355"/>
                <a:gd name="T83" fmla="*/ 222 h 130"/>
                <a:gd name="T84" fmla="*/ 1982 w 355"/>
                <a:gd name="T85" fmla="*/ 149 h 130"/>
                <a:gd name="T86" fmla="*/ 1887 w 355"/>
                <a:gd name="T87" fmla="*/ 222 h 130"/>
                <a:gd name="T88" fmla="*/ 1788 w 355"/>
                <a:gd name="T89" fmla="*/ 408 h 130"/>
                <a:gd name="T90" fmla="*/ 1585 w 355"/>
                <a:gd name="T91" fmla="*/ 408 h 130"/>
                <a:gd name="T92" fmla="*/ 318 w 355"/>
                <a:gd name="T93" fmla="*/ 733 h 130"/>
                <a:gd name="T94" fmla="*/ 2 w 355"/>
                <a:gd name="T95" fmla="*/ 794 h 130"/>
                <a:gd name="T96" fmla="*/ 35 w 355"/>
                <a:gd name="T97" fmla="*/ 706 h 130"/>
                <a:gd name="T98" fmla="*/ 318 w 355"/>
                <a:gd name="T99" fmla="*/ 588 h 130"/>
                <a:gd name="T100" fmla="*/ 318 w 355"/>
                <a:gd name="T101" fmla="*/ 733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5"/>
                <a:gd name="T154" fmla="*/ 0 h 130"/>
                <a:gd name="T155" fmla="*/ 355 w 355"/>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5" h="130">
                  <a:moveTo>
                    <a:pt x="68" y="2"/>
                  </a:moveTo>
                  <a:lnTo>
                    <a:pt x="117" y="2"/>
                  </a:lnTo>
                  <a:lnTo>
                    <a:pt x="117" y="42"/>
                  </a:lnTo>
                  <a:lnTo>
                    <a:pt x="113" y="42"/>
                  </a:lnTo>
                  <a:lnTo>
                    <a:pt x="108" y="43"/>
                  </a:lnTo>
                  <a:lnTo>
                    <a:pt x="105" y="44"/>
                  </a:lnTo>
                  <a:lnTo>
                    <a:pt x="102" y="46"/>
                  </a:lnTo>
                  <a:lnTo>
                    <a:pt x="100" y="47"/>
                  </a:lnTo>
                  <a:lnTo>
                    <a:pt x="99" y="49"/>
                  </a:lnTo>
                  <a:lnTo>
                    <a:pt x="96" y="50"/>
                  </a:lnTo>
                  <a:lnTo>
                    <a:pt x="94" y="50"/>
                  </a:lnTo>
                  <a:lnTo>
                    <a:pt x="94" y="49"/>
                  </a:lnTo>
                  <a:lnTo>
                    <a:pt x="94" y="48"/>
                  </a:lnTo>
                  <a:lnTo>
                    <a:pt x="93" y="47"/>
                  </a:lnTo>
                  <a:lnTo>
                    <a:pt x="92" y="46"/>
                  </a:lnTo>
                  <a:lnTo>
                    <a:pt x="92" y="36"/>
                  </a:lnTo>
                  <a:lnTo>
                    <a:pt x="90" y="20"/>
                  </a:lnTo>
                  <a:lnTo>
                    <a:pt x="88" y="15"/>
                  </a:lnTo>
                  <a:lnTo>
                    <a:pt x="84" y="13"/>
                  </a:lnTo>
                  <a:lnTo>
                    <a:pt x="81" y="11"/>
                  </a:lnTo>
                  <a:lnTo>
                    <a:pt x="78" y="10"/>
                  </a:lnTo>
                  <a:lnTo>
                    <a:pt x="74" y="12"/>
                  </a:lnTo>
                  <a:lnTo>
                    <a:pt x="71" y="14"/>
                  </a:lnTo>
                  <a:lnTo>
                    <a:pt x="69" y="17"/>
                  </a:lnTo>
                  <a:lnTo>
                    <a:pt x="68" y="22"/>
                  </a:lnTo>
                  <a:lnTo>
                    <a:pt x="69" y="30"/>
                  </a:lnTo>
                  <a:lnTo>
                    <a:pt x="70" y="39"/>
                  </a:lnTo>
                  <a:lnTo>
                    <a:pt x="73" y="49"/>
                  </a:lnTo>
                  <a:lnTo>
                    <a:pt x="75" y="57"/>
                  </a:lnTo>
                  <a:lnTo>
                    <a:pt x="68" y="59"/>
                  </a:lnTo>
                  <a:lnTo>
                    <a:pt x="62" y="61"/>
                  </a:lnTo>
                  <a:lnTo>
                    <a:pt x="55" y="62"/>
                  </a:lnTo>
                  <a:lnTo>
                    <a:pt x="49" y="64"/>
                  </a:lnTo>
                  <a:lnTo>
                    <a:pt x="49" y="36"/>
                  </a:lnTo>
                  <a:lnTo>
                    <a:pt x="56" y="25"/>
                  </a:lnTo>
                  <a:lnTo>
                    <a:pt x="62" y="14"/>
                  </a:lnTo>
                  <a:lnTo>
                    <a:pt x="65" y="6"/>
                  </a:lnTo>
                  <a:lnTo>
                    <a:pt x="68" y="2"/>
                  </a:lnTo>
                  <a:close/>
                  <a:moveTo>
                    <a:pt x="139" y="2"/>
                  </a:moveTo>
                  <a:lnTo>
                    <a:pt x="317" y="0"/>
                  </a:lnTo>
                  <a:lnTo>
                    <a:pt x="355" y="93"/>
                  </a:lnTo>
                  <a:lnTo>
                    <a:pt x="335" y="107"/>
                  </a:lnTo>
                  <a:lnTo>
                    <a:pt x="334" y="99"/>
                  </a:lnTo>
                  <a:lnTo>
                    <a:pt x="333" y="89"/>
                  </a:lnTo>
                  <a:lnTo>
                    <a:pt x="332" y="80"/>
                  </a:lnTo>
                  <a:lnTo>
                    <a:pt x="331" y="71"/>
                  </a:lnTo>
                  <a:lnTo>
                    <a:pt x="330" y="67"/>
                  </a:lnTo>
                  <a:lnTo>
                    <a:pt x="327" y="64"/>
                  </a:lnTo>
                  <a:lnTo>
                    <a:pt x="323" y="62"/>
                  </a:lnTo>
                  <a:lnTo>
                    <a:pt x="318" y="62"/>
                  </a:lnTo>
                  <a:lnTo>
                    <a:pt x="315" y="63"/>
                  </a:lnTo>
                  <a:lnTo>
                    <a:pt x="312" y="65"/>
                  </a:lnTo>
                  <a:lnTo>
                    <a:pt x="309" y="69"/>
                  </a:lnTo>
                  <a:lnTo>
                    <a:pt x="309" y="74"/>
                  </a:lnTo>
                  <a:lnTo>
                    <a:pt x="312" y="86"/>
                  </a:lnTo>
                  <a:lnTo>
                    <a:pt x="313" y="97"/>
                  </a:lnTo>
                  <a:lnTo>
                    <a:pt x="313" y="108"/>
                  </a:lnTo>
                  <a:lnTo>
                    <a:pt x="314" y="121"/>
                  </a:lnTo>
                  <a:lnTo>
                    <a:pt x="302" y="130"/>
                  </a:lnTo>
                  <a:lnTo>
                    <a:pt x="301" y="129"/>
                  </a:lnTo>
                  <a:lnTo>
                    <a:pt x="297" y="124"/>
                  </a:lnTo>
                  <a:lnTo>
                    <a:pt x="292" y="118"/>
                  </a:lnTo>
                  <a:lnTo>
                    <a:pt x="286" y="111"/>
                  </a:lnTo>
                  <a:lnTo>
                    <a:pt x="287" y="102"/>
                  </a:lnTo>
                  <a:lnTo>
                    <a:pt x="288" y="91"/>
                  </a:lnTo>
                  <a:lnTo>
                    <a:pt x="289" y="81"/>
                  </a:lnTo>
                  <a:lnTo>
                    <a:pt x="290" y="71"/>
                  </a:lnTo>
                  <a:lnTo>
                    <a:pt x="290" y="67"/>
                  </a:lnTo>
                  <a:lnTo>
                    <a:pt x="291" y="62"/>
                  </a:lnTo>
                  <a:lnTo>
                    <a:pt x="292" y="56"/>
                  </a:lnTo>
                  <a:lnTo>
                    <a:pt x="292" y="52"/>
                  </a:lnTo>
                  <a:lnTo>
                    <a:pt x="294" y="38"/>
                  </a:lnTo>
                  <a:lnTo>
                    <a:pt x="297" y="31"/>
                  </a:lnTo>
                  <a:lnTo>
                    <a:pt x="299" y="27"/>
                  </a:lnTo>
                  <a:lnTo>
                    <a:pt x="297" y="23"/>
                  </a:lnTo>
                  <a:lnTo>
                    <a:pt x="295" y="20"/>
                  </a:lnTo>
                  <a:lnTo>
                    <a:pt x="292" y="16"/>
                  </a:lnTo>
                  <a:lnTo>
                    <a:pt x="288" y="15"/>
                  </a:lnTo>
                  <a:lnTo>
                    <a:pt x="283" y="16"/>
                  </a:lnTo>
                  <a:lnTo>
                    <a:pt x="280" y="19"/>
                  </a:lnTo>
                  <a:lnTo>
                    <a:pt x="278" y="22"/>
                  </a:lnTo>
                  <a:lnTo>
                    <a:pt x="274" y="34"/>
                  </a:lnTo>
                  <a:lnTo>
                    <a:pt x="272" y="44"/>
                  </a:lnTo>
                  <a:lnTo>
                    <a:pt x="270" y="56"/>
                  </a:lnTo>
                  <a:lnTo>
                    <a:pt x="269" y="68"/>
                  </a:lnTo>
                  <a:lnTo>
                    <a:pt x="268" y="74"/>
                  </a:lnTo>
                  <a:lnTo>
                    <a:pt x="268" y="78"/>
                  </a:lnTo>
                  <a:lnTo>
                    <a:pt x="267" y="82"/>
                  </a:lnTo>
                  <a:lnTo>
                    <a:pt x="266" y="88"/>
                  </a:lnTo>
                  <a:lnTo>
                    <a:pt x="259" y="78"/>
                  </a:lnTo>
                  <a:lnTo>
                    <a:pt x="251" y="68"/>
                  </a:lnTo>
                  <a:lnTo>
                    <a:pt x="243" y="61"/>
                  </a:lnTo>
                  <a:lnTo>
                    <a:pt x="236" y="54"/>
                  </a:lnTo>
                  <a:lnTo>
                    <a:pt x="236" y="48"/>
                  </a:lnTo>
                  <a:lnTo>
                    <a:pt x="235" y="42"/>
                  </a:lnTo>
                  <a:lnTo>
                    <a:pt x="234" y="37"/>
                  </a:lnTo>
                  <a:lnTo>
                    <a:pt x="234" y="31"/>
                  </a:lnTo>
                  <a:lnTo>
                    <a:pt x="234" y="29"/>
                  </a:lnTo>
                  <a:lnTo>
                    <a:pt x="234" y="26"/>
                  </a:lnTo>
                  <a:lnTo>
                    <a:pt x="233" y="23"/>
                  </a:lnTo>
                  <a:lnTo>
                    <a:pt x="232" y="20"/>
                  </a:lnTo>
                  <a:lnTo>
                    <a:pt x="229" y="16"/>
                  </a:lnTo>
                  <a:lnTo>
                    <a:pt x="227" y="14"/>
                  </a:lnTo>
                  <a:lnTo>
                    <a:pt x="223" y="12"/>
                  </a:lnTo>
                  <a:lnTo>
                    <a:pt x="220" y="12"/>
                  </a:lnTo>
                  <a:lnTo>
                    <a:pt x="216" y="14"/>
                  </a:lnTo>
                  <a:lnTo>
                    <a:pt x="213" y="17"/>
                  </a:lnTo>
                  <a:lnTo>
                    <a:pt x="212" y="22"/>
                  </a:lnTo>
                  <a:lnTo>
                    <a:pt x="212" y="26"/>
                  </a:lnTo>
                  <a:lnTo>
                    <a:pt x="212" y="30"/>
                  </a:lnTo>
                  <a:lnTo>
                    <a:pt x="213" y="35"/>
                  </a:lnTo>
                  <a:lnTo>
                    <a:pt x="214" y="39"/>
                  </a:lnTo>
                  <a:lnTo>
                    <a:pt x="214" y="43"/>
                  </a:lnTo>
                  <a:lnTo>
                    <a:pt x="208" y="42"/>
                  </a:lnTo>
                  <a:lnTo>
                    <a:pt x="201" y="41"/>
                  </a:lnTo>
                  <a:lnTo>
                    <a:pt x="193" y="41"/>
                  </a:lnTo>
                  <a:lnTo>
                    <a:pt x="184" y="40"/>
                  </a:lnTo>
                  <a:lnTo>
                    <a:pt x="185" y="40"/>
                  </a:lnTo>
                  <a:lnTo>
                    <a:pt x="186" y="40"/>
                  </a:lnTo>
                  <a:lnTo>
                    <a:pt x="186" y="39"/>
                  </a:lnTo>
                  <a:lnTo>
                    <a:pt x="186" y="38"/>
                  </a:lnTo>
                  <a:lnTo>
                    <a:pt x="186" y="24"/>
                  </a:lnTo>
                  <a:lnTo>
                    <a:pt x="185" y="21"/>
                  </a:lnTo>
                  <a:lnTo>
                    <a:pt x="183" y="17"/>
                  </a:lnTo>
                  <a:lnTo>
                    <a:pt x="179" y="15"/>
                  </a:lnTo>
                  <a:lnTo>
                    <a:pt x="174" y="14"/>
                  </a:lnTo>
                  <a:lnTo>
                    <a:pt x="170" y="15"/>
                  </a:lnTo>
                  <a:lnTo>
                    <a:pt x="168" y="17"/>
                  </a:lnTo>
                  <a:lnTo>
                    <a:pt x="166" y="21"/>
                  </a:lnTo>
                  <a:lnTo>
                    <a:pt x="164" y="24"/>
                  </a:lnTo>
                  <a:lnTo>
                    <a:pt x="164" y="38"/>
                  </a:lnTo>
                  <a:lnTo>
                    <a:pt x="158" y="38"/>
                  </a:lnTo>
                  <a:lnTo>
                    <a:pt x="151" y="38"/>
                  </a:lnTo>
                  <a:lnTo>
                    <a:pt x="145" y="38"/>
                  </a:lnTo>
                  <a:lnTo>
                    <a:pt x="139" y="38"/>
                  </a:lnTo>
                  <a:lnTo>
                    <a:pt x="139" y="2"/>
                  </a:lnTo>
                  <a:close/>
                  <a:moveTo>
                    <a:pt x="28" y="68"/>
                  </a:moveTo>
                  <a:lnTo>
                    <a:pt x="17" y="70"/>
                  </a:lnTo>
                  <a:lnTo>
                    <a:pt x="9" y="73"/>
                  </a:lnTo>
                  <a:lnTo>
                    <a:pt x="2" y="74"/>
                  </a:lnTo>
                  <a:lnTo>
                    <a:pt x="0" y="74"/>
                  </a:lnTo>
                  <a:lnTo>
                    <a:pt x="0" y="71"/>
                  </a:lnTo>
                  <a:lnTo>
                    <a:pt x="3" y="66"/>
                  </a:lnTo>
                  <a:lnTo>
                    <a:pt x="12" y="59"/>
                  </a:lnTo>
                  <a:lnTo>
                    <a:pt x="28" y="50"/>
                  </a:lnTo>
                  <a:lnTo>
                    <a:pt x="28" y="55"/>
                  </a:lnTo>
                  <a:lnTo>
                    <a:pt x="28" y="61"/>
                  </a:lnTo>
                  <a:lnTo>
                    <a:pt x="28" y="65"/>
                  </a:lnTo>
                  <a:lnTo>
                    <a:pt x="28" y="68"/>
                  </a:lnTo>
                  <a:close/>
                </a:path>
              </a:pathLst>
            </a:custGeom>
            <a:solidFill>
              <a:srgbClr val="000000"/>
            </a:solidFill>
            <a:ln w="9525">
              <a:noFill/>
              <a:round/>
              <a:headEnd/>
              <a:tailEnd/>
            </a:ln>
          </p:spPr>
          <p:txBody>
            <a:bodyPr/>
            <a:lstStyle/>
            <a:p>
              <a:endParaRPr lang="en-US"/>
            </a:p>
          </p:txBody>
        </p:sp>
        <p:sp>
          <p:nvSpPr>
            <p:cNvPr id="31829" name="Freeform 177"/>
            <p:cNvSpPr>
              <a:spLocks noEditPoints="1"/>
            </p:cNvSpPr>
            <p:nvPr/>
          </p:nvSpPr>
          <p:spPr bwMode="auto">
            <a:xfrm>
              <a:off x="3778" y="1425"/>
              <a:ext cx="729" cy="380"/>
            </a:xfrm>
            <a:custGeom>
              <a:avLst/>
              <a:gdLst>
                <a:gd name="T0" fmla="*/ 4918 w 606"/>
                <a:gd name="T1" fmla="*/ 488 h 316"/>
                <a:gd name="T2" fmla="*/ 4791 w 606"/>
                <a:gd name="T3" fmla="*/ 907 h 316"/>
                <a:gd name="T4" fmla="*/ 5027 w 606"/>
                <a:gd name="T5" fmla="*/ 1116 h 316"/>
                <a:gd name="T6" fmla="*/ 5376 w 606"/>
                <a:gd name="T7" fmla="*/ 1191 h 316"/>
                <a:gd name="T8" fmla="*/ 5602 w 606"/>
                <a:gd name="T9" fmla="*/ 1245 h 316"/>
                <a:gd name="T10" fmla="*/ 5984 w 606"/>
                <a:gd name="T11" fmla="*/ 329 h 316"/>
                <a:gd name="T12" fmla="*/ 6699 w 606"/>
                <a:gd name="T13" fmla="*/ 281 h 316"/>
                <a:gd name="T14" fmla="*/ 4704 w 606"/>
                <a:gd name="T15" fmla="*/ 1252 h 316"/>
                <a:gd name="T16" fmla="*/ 4631 w 606"/>
                <a:gd name="T17" fmla="*/ 1643 h 316"/>
                <a:gd name="T18" fmla="*/ 4557 w 606"/>
                <a:gd name="T19" fmla="*/ 1943 h 316"/>
                <a:gd name="T20" fmla="*/ 4497 w 606"/>
                <a:gd name="T21" fmla="*/ 2078 h 316"/>
                <a:gd name="T22" fmla="*/ 4431 w 606"/>
                <a:gd name="T23" fmla="*/ 2161 h 316"/>
                <a:gd name="T24" fmla="*/ 4557 w 606"/>
                <a:gd name="T25" fmla="*/ 2316 h 316"/>
                <a:gd name="T26" fmla="*/ 4557 w 606"/>
                <a:gd name="T27" fmla="*/ 2433 h 316"/>
                <a:gd name="T28" fmla="*/ 4704 w 606"/>
                <a:gd name="T29" fmla="*/ 2499 h 316"/>
                <a:gd name="T30" fmla="*/ 5012 w 606"/>
                <a:gd name="T31" fmla="*/ 2436 h 316"/>
                <a:gd name="T32" fmla="*/ 5730 w 606"/>
                <a:gd name="T33" fmla="*/ 1943 h 316"/>
                <a:gd name="T34" fmla="*/ 5386 w 606"/>
                <a:gd name="T35" fmla="*/ 1432 h 316"/>
                <a:gd name="T36" fmla="*/ 5012 w 606"/>
                <a:gd name="T37" fmla="*/ 1344 h 316"/>
                <a:gd name="T38" fmla="*/ 4704 w 606"/>
                <a:gd name="T39" fmla="*/ 1245 h 316"/>
                <a:gd name="T40" fmla="*/ 4088 w 606"/>
                <a:gd name="T41" fmla="*/ 2209 h 316"/>
                <a:gd name="T42" fmla="*/ 3465 w 606"/>
                <a:gd name="T43" fmla="*/ 2300 h 316"/>
                <a:gd name="T44" fmla="*/ 3336 w 606"/>
                <a:gd name="T45" fmla="*/ 2059 h 316"/>
                <a:gd name="T46" fmla="*/ 3216 w 606"/>
                <a:gd name="T47" fmla="*/ 1923 h 316"/>
                <a:gd name="T48" fmla="*/ 3118 w 606"/>
                <a:gd name="T49" fmla="*/ 1748 h 316"/>
                <a:gd name="T50" fmla="*/ 2982 w 606"/>
                <a:gd name="T51" fmla="*/ 1551 h 316"/>
                <a:gd name="T52" fmla="*/ 2902 w 606"/>
                <a:gd name="T53" fmla="*/ 1432 h 316"/>
                <a:gd name="T54" fmla="*/ 2808 w 606"/>
                <a:gd name="T55" fmla="*/ 1270 h 316"/>
                <a:gd name="T56" fmla="*/ 4343 w 606"/>
                <a:gd name="T57" fmla="*/ 281 h 316"/>
                <a:gd name="T58" fmla="*/ 4449 w 606"/>
                <a:gd name="T59" fmla="*/ 1454 h 316"/>
                <a:gd name="T60" fmla="*/ 4372 w 606"/>
                <a:gd name="T61" fmla="*/ 1797 h 316"/>
                <a:gd name="T62" fmla="*/ 4295 w 606"/>
                <a:gd name="T63" fmla="*/ 1900 h 316"/>
                <a:gd name="T64" fmla="*/ 4200 w 606"/>
                <a:gd name="T65" fmla="*/ 2072 h 316"/>
                <a:gd name="T66" fmla="*/ 4477 w 606"/>
                <a:gd name="T67" fmla="*/ 2655 h 316"/>
                <a:gd name="T68" fmla="*/ 4654 w 606"/>
                <a:gd name="T69" fmla="*/ 3005 h 316"/>
                <a:gd name="T70" fmla="*/ 4431 w 606"/>
                <a:gd name="T71" fmla="*/ 3379 h 316"/>
                <a:gd name="T72" fmla="*/ 3474 w 606"/>
                <a:gd name="T73" fmla="*/ 3125 h 316"/>
                <a:gd name="T74" fmla="*/ 3499 w 606"/>
                <a:gd name="T75" fmla="*/ 2832 h 316"/>
                <a:gd name="T76" fmla="*/ 4243 w 606"/>
                <a:gd name="T77" fmla="*/ 2458 h 316"/>
                <a:gd name="T78" fmla="*/ 3161 w 606"/>
                <a:gd name="T79" fmla="*/ 2223 h 316"/>
                <a:gd name="T80" fmla="*/ 3013 w 606"/>
                <a:gd name="T81" fmla="*/ 2044 h 316"/>
                <a:gd name="T82" fmla="*/ 2932 w 606"/>
                <a:gd name="T83" fmla="*/ 1923 h 316"/>
                <a:gd name="T84" fmla="*/ 2808 w 606"/>
                <a:gd name="T85" fmla="*/ 1758 h 316"/>
                <a:gd name="T86" fmla="*/ 2773 w 606"/>
                <a:gd name="T87" fmla="*/ 1686 h 316"/>
                <a:gd name="T88" fmla="*/ 2679 w 606"/>
                <a:gd name="T89" fmla="*/ 1566 h 316"/>
                <a:gd name="T90" fmla="*/ 2639 w 606"/>
                <a:gd name="T91" fmla="*/ 1432 h 316"/>
                <a:gd name="T92" fmla="*/ 2567 w 606"/>
                <a:gd name="T93" fmla="*/ 1314 h 316"/>
                <a:gd name="T94" fmla="*/ 2082 w 606"/>
                <a:gd name="T95" fmla="*/ 1342 h 316"/>
                <a:gd name="T96" fmla="*/ 1795 w 606"/>
                <a:gd name="T97" fmla="*/ 1314 h 316"/>
                <a:gd name="T98" fmla="*/ 2001 w 606"/>
                <a:gd name="T99" fmla="*/ 2264 h 316"/>
                <a:gd name="T100" fmla="*/ 2752 w 606"/>
                <a:gd name="T101" fmla="*/ 2445 h 316"/>
                <a:gd name="T102" fmla="*/ 3270 w 606"/>
                <a:gd name="T103" fmla="*/ 2655 h 316"/>
                <a:gd name="T104" fmla="*/ 3199 w 606"/>
                <a:gd name="T105" fmla="*/ 2312 h 316"/>
                <a:gd name="T106" fmla="*/ 1240 w 606"/>
                <a:gd name="T107" fmla="*/ 990 h 316"/>
                <a:gd name="T108" fmla="*/ 73 w 606"/>
                <a:gd name="T109" fmla="*/ 1943 h 316"/>
                <a:gd name="T110" fmla="*/ 592 w 606"/>
                <a:gd name="T111" fmla="*/ 2619 h 316"/>
                <a:gd name="T112" fmla="*/ 1255 w 606"/>
                <a:gd name="T113" fmla="*/ 2285 h 316"/>
                <a:gd name="T114" fmla="*/ 1564 w 606"/>
                <a:gd name="T115" fmla="*/ 1399 h 3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6"/>
                <a:gd name="T175" fmla="*/ 0 h 316"/>
                <a:gd name="T176" fmla="*/ 606 w 606"/>
                <a:gd name="T177" fmla="*/ 316 h 3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6" h="316">
                  <a:moveTo>
                    <a:pt x="533" y="4"/>
                  </a:moveTo>
                  <a:lnTo>
                    <a:pt x="526" y="9"/>
                  </a:lnTo>
                  <a:lnTo>
                    <a:pt x="515" y="14"/>
                  </a:lnTo>
                  <a:lnTo>
                    <a:pt x="502" y="21"/>
                  </a:lnTo>
                  <a:lnTo>
                    <a:pt x="487" y="27"/>
                  </a:lnTo>
                  <a:lnTo>
                    <a:pt x="472" y="34"/>
                  </a:lnTo>
                  <a:lnTo>
                    <a:pt x="458" y="39"/>
                  </a:lnTo>
                  <a:lnTo>
                    <a:pt x="445" y="44"/>
                  </a:lnTo>
                  <a:lnTo>
                    <a:pt x="434" y="47"/>
                  </a:lnTo>
                  <a:lnTo>
                    <a:pt x="432" y="47"/>
                  </a:lnTo>
                  <a:lnTo>
                    <a:pt x="431" y="47"/>
                  </a:lnTo>
                  <a:lnTo>
                    <a:pt x="428" y="47"/>
                  </a:lnTo>
                  <a:lnTo>
                    <a:pt x="426" y="47"/>
                  </a:lnTo>
                  <a:lnTo>
                    <a:pt x="426" y="80"/>
                  </a:lnTo>
                  <a:lnTo>
                    <a:pt x="431" y="81"/>
                  </a:lnTo>
                  <a:lnTo>
                    <a:pt x="434" y="82"/>
                  </a:lnTo>
                  <a:lnTo>
                    <a:pt x="437" y="86"/>
                  </a:lnTo>
                  <a:lnTo>
                    <a:pt x="438" y="89"/>
                  </a:lnTo>
                  <a:lnTo>
                    <a:pt x="441" y="96"/>
                  </a:lnTo>
                  <a:lnTo>
                    <a:pt x="446" y="96"/>
                  </a:lnTo>
                  <a:lnTo>
                    <a:pt x="449" y="96"/>
                  </a:lnTo>
                  <a:lnTo>
                    <a:pt x="452" y="98"/>
                  </a:lnTo>
                  <a:lnTo>
                    <a:pt x="455" y="101"/>
                  </a:lnTo>
                  <a:lnTo>
                    <a:pt x="460" y="101"/>
                  </a:lnTo>
                  <a:lnTo>
                    <a:pt x="464" y="101"/>
                  </a:lnTo>
                  <a:lnTo>
                    <a:pt x="467" y="101"/>
                  </a:lnTo>
                  <a:lnTo>
                    <a:pt x="472" y="104"/>
                  </a:lnTo>
                  <a:lnTo>
                    <a:pt x="476" y="104"/>
                  </a:lnTo>
                  <a:lnTo>
                    <a:pt x="479" y="104"/>
                  </a:lnTo>
                  <a:lnTo>
                    <a:pt x="482" y="106"/>
                  </a:lnTo>
                  <a:lnTo>
                    <a:pt x="486" y="108"/>
                  </a:lnTo>
                  <a:lnTo>
                    <a:pt x="491" y="108"/>
                  </a:lnTo>
                  <a:lnTo>
                    <a:pt x="496" y="107"/>
                  </a:lnTo>
                  <a:lnTo>
                    <a:pt x="501" y="108"/>
                  </a:lnTo>
                  <a:lnTo>
                    <a:pt x="505" y="110"/>
                  </a:lnTo>
                  <a:lnTo>
                    <a:pt x="505" y="111"/>
                  </a:lnTo>
                  <a:lnTo>
                    <a:pt x="506" y="113"/>
                  </a:lnTo>
                  <a:lnTo>
                    <a:pt x="507" y="113"/>
                  </a:lnTo>
                  <a:lnTo>
                    <a:pt x="509" y="97"/>
                  </a:lnTo>
                  <a:lnTo>
                    <a:pt x="513" y="83"/>
                  </a:lnTo>
                  <a:lnTo>
                    <a:pt x="517" y="69"/>
                  </a:lnTo>
                  <a:lnTo>
                    <a:pt x="521" y="56"/>
                  </a:lnTo>
                  <a:lnTo>
                    <a:pt x="527" y="46"/>
                  </a:lnTo>
                  <a:lnTo>
                    <a:pt x="532" y="38"/>
                  </a:lnTo>
                  <a:lnTo>
                    <a:pt x="538" y="33"/>
                  </a:lnTo>
                  <a:lnTo>
                    <a:pt x="542" y="30"/>
                  </a:lnTo>
                  <a:lnTo>
                    <a:pt x="548" y="30"/>
                  </a:lnTo>
                  <a:lnTo>
                    <a:pt x="558" y="29"/>
                  </a:lnTo>
                  <a:lnTo>
                    <a:pt x="568" y="29"/>
                  </a:lnTo>
                  <a:lnTo>
                    <a:pt x="579" y="28"/>
                  </a:lnTo>
                  <a:lnTo>
                    <a:pt x="589" y="27"/>
                  </a:lnTo>
                  <a:lnTo>
                    <a:pt x="598" y="27"/>
                  </a:lnTo>
                  <a:lnTo>
                    <a:pt x="604" y="26"/>
                  </a:lnTo>
                  <a:lnTo>
                    <a:pt x="606" y="26"/>
                  </a:lnTo>
                  <a:lnTo>
                    <a:pt x="558" y="11"/>
                  </a:lnTo>
                  <a:lnTo>
                    <a:pt x="556" y="9"/>
                  </a:lnTo>
                  <a:lnTo>
                    <a:pt x="551" y="3"/>
                  </a:lnTo>
                  <a:lnTo>
                    <a:pt x="543" y="0"/>
                  </a:lnTo>
                  <a:lnTo>
                    <a:pt x="533" y="4"/>
                  </a:lnTo>
                  <a:close/>
                  <a:moveTo>
                    <a:pt x="426" y="113"/>
                  </a:moveTo>
                  <a:lnTo>
                    <a:pt x="426" y="114"/>
                  </a:lnTo>
                  <a:lnTo>
                    <a:pt x="426" y="115"/>
                  </a:lnTo>
                  <a:lnTo>
                    <a:pt x="426" y="117"/>
                  </a:lnTo>
                  <a:lnTo>
                    <a:pt x="425" y="118"/>
                  </a:lnTo>
                  <a:lnTo>
                    <a:pt x="423" y="123"/>
                  </a:lnTo>
                  <a:lnTo>
                    <a:pt x="423" y="130"/>
                  </a:lnTo>
                  <a:lnTo>
                    <a:pt x="423" y="138"/>
                  </a:lnTo>
                  <a:lnTo>
                    <a:pt x="420" y="146"/>
                  </a:lnTo>
                  <a:lnTo>
                    <a:pt x="420" y="150"/>
                  </a:lnTo>
                  <a:lnTo>
                    <a:pt x="420" y="155"/>
                  </a:lnTo>
                  <a:lnTo>
                    <a:pt x="419" y="160"/>
                  </a:lnTo>
                  <a:lnTo>
                    <a:pt x="415" y="163"/>
                  </a:lnTo>
                  <a:lnTo>
                    <a:pt x="415" y="166"/>
                  </a:lnTo>
                  <a:lnTo>
                    <a:pt x="414" y="171"/>
                  </a:lnTo>
                  <a:lnTo>
                    <a:pt x="412" y="175"/>
                  </a:lnTo>
                  <a:lnTo>
                    <a:pt x="412" y="177"/>
                  </a:lnTo>
                  <a:lnTo>
                    <a:pt x="411" y="180"/>
                  </a:lnTo>
                  <a:lnTo>
                    <a:pt x="410" y="182"/>
                  </a:lnTo>
                  <a:lnTo>
                    <a:pt x="410" y="184"/>
                  </a:lnTo>
                  <a:lnTo>
                    <a:pt x="410" y="186"/>
                  </a:lnTo>
                  <a:lnTo>
                    <a:pt x="409" y="189"/>
                  </a:lnTo>
                  <a:lnTo>
                    <a:pt x="407" y="190"/>
                  </a:lnTo>
                  <a:lnTo>
                    <a:pt x="403" y="191"/>
                  </a:lnTo>
                  <a:lnTo>
                    <a:pt x="403" y="193"/>
                  </a:lnTo>
                  <a:lnTo>
                    <a:pt x="403" y="194"/>
                  </a:lnTo>
                  <a:lnTo>
                    <a:pt x="402" y="194"/>
                  </a:lnTo>
                  <a:lnTo>
                    <a:pt x="401" y="194"/>
                  </a:lnTo>
                  <a:lnTo>
                    <a:pt x="401" y="196"/>
                  </a:lnTo>
                  <a:lnTo>
                    <a:pt x="401" y="197"/>
                  </a:lnTo>
                  <a:lnTo>
                    <a:pt x="400" y="199"/>
                  </a:lnTo>
                  <a:lnTo>
                    <a:pt x="400" y="200"/>
                  </a:lnTo>
                  <a:lnTo>
                    <a:pt x="401" y="200"/>
                  </a:lnTo>
                  <a:lnTo>
                    <a:pt x="406" y="201"/>
                  </a:lnTo>
                  <a:lnTo>
                    <a:pt x="409" y="202"/>
                  </a:lnTo>
                  <a:lnTo>
                    <a:pt x="411" y="206"/>
                  </a:lnTo>
                  <a:lnTo>
                    <a:pt x="412" y="211"/>
                  </a:lnTo>
                  <a:lnTo>
                    <a:pt x="412" y="212"/>
                  </a:lnTo>
                  <a:lnTo>
                    <a:pt x="412" y="213"/>
                  </a:lnTo>
                  <a:lnTo>
                    <a:pt x="411" y="214"/>
                  </a:lnTo>
                  <a:lnTo>
                    <a:pt x="410" y="215"/>
                  </a:lnTo>
                  <a:lnTo>
                    <a:pt x="410" y="216"/>
                  </a:lnTo>
                  <a:lnTo>
                    <a:pt x="411" y="217"/>
                  </a:lnTo>
                  <a:lnTo>
                    <a:pt x="412" y="219"/>
                  </a:lnTo>
                  <a:lnTo>
                    <a:pt x="412" y="220"/>
                  </a:lnTo>
                  <a:lnTo>
                    <a:pt x="414" y="220"/>
                  </a:lnTo>
                  <a:lnTo>
                    <a:pt x="415" y="221"/>
                  </a:lnTo>
                  <a:lnTo>
                    <a:pt x="419" y="223"/>
                  </a:lnTo>
                  <a:lnTo>
                    <a:pt x="420" y="225"/>
                  </a:lnTo>
                  <a:lnTo>
                    <a:pt x="420" y="227"/>
                  </a:lnTo>
                  <a:lnTo>
                    <a:pt x="423" y="227"/>
                  </a:lnTo>
                  <a:lnTo>
                    <a:pt x="425" y="227"/>
                  </a:lnTo>
                  <a:lnTo>
                    <a:pt x="426" y="228"/>
                  </a:lnTo>
                  <a:lnTo>
                    <a:pt x="427" y="229"/>
                  </a:lnTo>
                  <a:lnTo>
                    <a:pt x="429" y="229"/>
                  </a:lnTo>
                  <a:lnTo>
                    <a:pt x="431" y="229"/>
                  </a:lnTo>
                  <a:lnTo>
                    <a:pt x="432" y="229"/>
                  </a:lnTo>
                  <a:lnTo>
                    <a:pt x="440" y="226"/>
                  </a:lnTo>
                  <a:lnTo>
                    <a:pt x="453" y="221"/>
                  </a:lnTo>
                  <a:lnTo>
                    <a:pt x="469" y="215"/>
                  </a:lnTo>
                  <a:lnTo>
                    <a:pt x="487" y="209"/>
                  </a:lnTo>
                  <a:lnTo>
                    <a:pt x="502" y="203"/>
                  </a:lnTo>
                  <a:lnTo>
                    <a:pt x="516" y="198"/>
                  </a:lnTo>
                  <a:lnTo>
                    <a:pt x="526" y="195"/>
                  </a:lnTo>
                  <a:lnTo>
                    <a:pt x="529" y="194"/>
                  </a:lnTo>
                  <a:lnTo>
                    <a:pt x="526" y="189"/>
                  </a:lnTo>
                  <a:lnTo>
                    <a:pt x="519" y="177"/>
                  </a:lnTo>
                  <a:lnTo>
                    <a:pt x="512" y="159"/>
                  </a:lnTo>
                  <a:lnTo>
                    <a:pt x="507" y="134"/>
                  </a:lnTo>
                  <a:lnTo>
                    <a:pt x="503" y="132"/>
                  </a:lnTo>
                  <a:lnTo>
                    <a:pt x="500" y="132"/>
                  </a:lnTo>
                  <a:lnTo>
                    <a:pt x="498" y="132"/>
                  </a:lnTo>
                  <a:lnTo>
                    <a:pt x="495" y="131"/>
                  </a:lnTo>
                  <a:lnTo>
                    <a:pt x="493" y="130"/>
                  </a:lnTo>
                  <a:lnTo>
                    <a:pt x="488" y="130"/>
                  </a:lnTo>
                  <a:lnTo>
                    <a:pt x="482" y="129"/>
                  </a:lnTo>
                  <a:lnTo>
                    <a:pt x="478" y="128"/>
                  </a:lnTo>
                  <a:lnTo>
                    <a:pt x="474" y="124"/>
                  </a:lnTo>
                  <a:lnTo>
                    <a:pt x="469" y="124"/>
                  </a:lnTo>
                  <a:lnTo>
                    <a:pt x="465" y="124"/>
                  </a:lnTo>
                  <a:lnTo>
                    <a:pt x="462" y="124"/>
                  </a:lnTo>
                  <a:lnTo>
                    <a:pt x="458" y="122"/>
                  </a:lnTo>
                  <a:lnTo>
                    <a:pt x="453" y="122"/>
                  </a:lnTo>
                  <a:lnTo>
                    <a:pt x="450" y="121"/>
                  </a:lnTo>
                  <a:lnTo>
                    <a:pt x="447" y="120"/>
                  </a:lnTo>
                  <a:lnTo>
                    <a:pt x="443" y="118"/>
                  </a:lnTo>
                  <a:lnTo>
                    <a:pt x="438" y="117"/>
                  </a:lnTo>
                  <a:lnTo>
                    <a:pt x="434" y="116"/>
                  </a:lnTo>
                  <a:lnTo>
                    <a:pt x="431" y="115"/>
                  </a:lnTo>
                  <a:lnTo>
                    <a:pt x="426" y="113"/>
                  </a:lnTo>
                  <a:close/>
                  <a:moveTo>
                    <a:pt x="380" y="189"/>
                  </a:moveTo>
                  <a:lnTo>
                    <a:pt x="379" y="190"/>
                  </a:lnTo>
                  <a:lnTo>
                    <a:pt x="376" y="193"/>
                  </a:lnTo>
                  <a:lnTo>
                    <a:pt x="375" y="194"/>
                  </a:lnTo>
                  <a:lnTo>
                    <a:pt x="375" y="196"/>
                  </a:lnTo>
                  <a:lnTo>
                    <a:pt x="373" y="198"/>
                  </a:lnTo>
                  <a:lnTo>
                    <a:pt x="371" y="199"/>
                  </a:lnTo>
                  <a:lnTo>
                    <a:pt x="370" y="201"/>
                  </a:lnTo>
                  <a:lnTo>
                    <a:pt x="370" y="203"/>
                  </a:lnTo>
                  <a:lnTo>
                    <a:pt x="329" y="203"/>
                  </a:lnTo>
                  <a:lnTo>
                    <a:pt x="326" y="204"/>
                  </a:lnTo>
                  <a:lnTo>
                    <a:pt x="321" y="206"/>
                  </a:lnTo>
                  <a:lnTo>
                    <a:pt x="317" y="209"/>
                  </a:lnTo>
                  <a:lnTo>
                    <a:pt x="313" y="212"/>
                  </a:lnTo>
                  <a:lnTo>
                    <a:pt x="313" y="210"/>
                  </a:lnTo>
                  <a:lnTo>
                    <a:pt x="313" y="209"/>
                  </a:lnTo>
                  <a:lnTo>
                    <a:pt x="312" y="207"/>
                  </a:lnTo>
                  <a:lnTo>
                    <a:pt x="310" y="206"/>
                  </a:lnTo>
                  <a:lnTo>
                    <a:pt x="310" y="198"/>
                  </a:lnTo>
                  <a:lnTo>
                    <a:pt x="310" y="195"/>
                  </a:lnTo>
                  <a:lnTo>
                    <a:pt x="308" y="193"/>
                  </a:lnTo>
                  <a:lnTo>
                    <a:pt x="306" y="191"/>
                  </a:lnTo>
                  <a:lnTo>
                    <a:pt x="303" y="189"/>
                  </a:lnTo>
                  <a:lnTo>
                    <a:pt x="302" y="187"/>
                  </a:lnTo>
                  <a:lnTo>
                    <a:pt x="301" y="185"/>
                  </a:lnTo>
                  <a:lnTo>
                    <a:pt x="297" y="183"/>
                  </a:lnTo>
                  <a:lnTo>
                    <a:pt x="294" y="180"/>
                  </a:lnTo>
                  <a:lnTo>
                    <a:pt x="294" y="179"/>
                  </a:lnTo>
                  <a:lnTo>
                    <a:pt x="293" y="177"/>
                  </a:lnTo>
                  <a:lnTo>
                    <a:pt x="292" y="177"/>
                  </a:lnTo>
                  <a:lnTo>
                    <a:pt x="291" y="175"/>
                  </a:lnTo>
                  <a:lnTo>
                    <a:pt x="290" y="174"/>
                  </a:lnTo>
                  <a:lnTo>
                    <a:pt x="289" y="172"/>
                  </a:lnTo>
                  <a:lnTo>
                    <a:pt x="287" y="170"/>
                  </a:lnTo>
                  <a:lnTo>
                    <a:pt x="287" y="168"/>
                  </a:lnTo>
                  <a:lnTo>
                    <a:pt x="286" y="167"/>
                  </a:lnTo>
                  <a:lnTo>
                    <a:pt x="283" y="164"/>
                  </a:lnTo>
                  <a:lnTo>
                    <a:pt x="282" y="162"/>
                  </a:lnTo>
                  <a:lnTo>
                    <a:pt x="282" y="159"/>
                  </a:lnTo>
                  <a:lnTo>
                    <a:pt x="280" y="157"/>
                  </a:lnTo>
                  <a:lnTo>
                    <a:pt x="278" y="155"/>
                  </a:lnTo>
                  <a:lnTo>
                    <a:pt x="275" y="151"/>
                  </a:lnTo>
                  <a:lnTo>
                    <a:pt x="275" y="149"/>
                  </a:lnTo>
                  <a:lnTo>
                    <a:pt x="274" y="147"/>
                  </a:lnTo>
                  <a:lnTo>
                    <a:pt x="272" y="146"/>
                  </a:lnTo>
                  <a:lnTo>
                    <a:pt x="270" y="144"/>
                  </a:lnTo>
                  <a:lnTo>
                    <a:pt x="270" y="141"/>
                  </a:lnTo>
                  <a:lnTo>
                    <a:pt x="269" y="138"/>
                  </a:lnTo>
                  <a:lnTo>
                    <a:pt x="267" y="137"/>
                  </a:lnTo>
                  <a:lnTo>
                    <a:pt x="265" y="136"/>
                  </a:lnTo>
                  <a:lnTo>
                    <a:pt x="265" y="135"/>
                  </a:lnTo>
                  <a:lnTo>
                    <a:pt x="265" y="134"/>
                  </a:lnTo>
                  <a:lnTo>
                    <a:pt x="264" y="133"/>
                  </a:lnTo>
                  <a:lnTo>
                    <a:pt x="263" y="132"/>
                  </a:lnTo>
                  <a:lnTo>
                    <a:pt x="263" y="130"/>
                  </a:lnTo>
                  <a:lnTo>
                    <a:pt x="263" y="129"/>
                  </a:lnTo>
                  <a:lnTo>
                    <a:pt x="262" y="127"/>
                  </a:lnTo>
                  <a:lnTo>
                    <a:pt x="261" y="124"/>
                  </a:lnTo>
                  <a:lnTo>
                    <a:pt x="260" y="122"/>
                  </a:lnTo>
                  <a:lnTo>
                    <a:pt x="259" y="121"/>
                  </a:lnTo>
                  <a:lnTo>
                    <a:pt x="257" y="119"/>
                  </a:lnTo>
                  <a:lnTo>
                    <a:pt x="256" y="118"/>
                  </a:lnTo>
                  <a:lnTo>
                    <a:pt x="254" y="115"/>
                  </a:lnTo>
                  <a:lnTo>
                    <a:pt x="253" y="111"/>
                  </a:lnTo>
                  <a:lnTo>
                    <a:pt x="251" y="109"/>
                  </a:lnTo>
                  <a:lnTo>
                    <a:pt x="249" y="106"/>
                  </a:lnTo>
                  <a:lnTo>
                    <a:pt x="249" y="104"/>
                  </a:lnTo>
                  <a:lnTo>
                    <a:pt x="313" y="23"/>
                  </a:lnTo>
                  <a:lnTo>
                    <a:pt x="387" y="21"/>
                  </a:lnTo>
                  <a:lnTo>
                    <a:pt x="388" y="23"/>
                  </a:lnTo>
                  <a:lnTo>
                    <a:pt x="393" y="26"/>
                  </a:lnTo>
                  <a:lnTo>
                    <a:pt x="399" y="33"/>
                  </a:lnTo>
                  <a:lnTo>
                    <a:pt x="406" y="38"/>
                  </a:lnTo>
                  <a:lnTo>
                    <a:pt x="408" y="40"/>
                  </a:lnTo>
                  <a:lnTo>
                    <a:pt x="408" y="106"/>
                  </a:lnTo>
                  <a:lnTo>
                    <a:pt x="403" y="111"/>
                  </a:lnTo>
                  <a:lnTo>
                    <a:pt x="402" y="119"/>
                  </a:lnTo>
                  <a:lnTo>
                    <a:pt x="403" y="126"/>
                  </a:lnTo>
                  <a:lnTo>
                    <a:pt x="403" y="132"/>
                  </a:lnTo>
                  <a:lnTo>
                    <a:pt x="400" y="136"/>
                  </a:lnTo>
                  <a:lnTo>
                    <a:pt x="400" y="142"/>
                  </a:lnTo>
                  <a:lnTo>
                    <a:pt x="400" y="147"/>
                  </a:lnTo>
                  <a:lnTo>
                    <a:pt x="400" y="151"/>
                  </a:lnTo>
                  <a:lnTo>
                    <a:pt x="398" y="155"/>
                  </a:lnTo>
                  <a:lnTo>
                    <a:pt x="397" y="157"/>
                  </a:lnTo>
                  <a:lnTo>
                    <a:pt x="396" y="160"/>
                  </a:lnTo>
                  <a:lnTo>
                    <a:pt x="396" y="163"/>
                  </a:lnTo>
                  <a:lnTo>
                    <a:pt x="395" y="166"/>
                  </a:lnTo>
                  <a:lnTo>
                    <a:pt x="393" y="167"/>
                  </a:lnTo>
                  <a:lnTo>
                    <a:pt x="392" y="169"/>
                  </a:lnTo>
                  <a:lnTo>
                    <a:pt x="392" y="172"/>
                  </a:lnTo>
                  <a:lnTo>
                    <a:pt x="390" y="172"/>
                  </a:lnTo>
                  <a:lnTo>
                    <a:pt x="389" y="172"/>
                  </a:lnTo>
                  <a:lnTo>
                    <a:pt x="389" y="173"/>
                  </a:lnTo>
                  <a:lnTo>
                    <a:pt x="387" y="175"/>
                  </a:lnTo>
                  <a:lnTo>
                    <a:pt x="385" y="177"/>
                  </a:lnTo>
                  <a:lnTo>
                    <a:pt x="384" y="181"/>
                  </a:lnTo>
                  <a:lnTo>
                    <a:pt x="384" y="184"/>
                  </a:lnTo>
                  <a:lnTo>
                    <a:pt x="383" y="185"/>
                  </a:lnTo>
                  <a:lnTo>
                    <a:pt x="382" y="186"/>
                  </a:lnTo>
                  <a:lnTo>
                    <a:pt x="381" y="187"/>
                  </a:lnTo>
                  <a:lnTo>
                    <a:pt x="380" y="189"/>
                  </a:lnTo>
                  <a:close/>
                  <a:moveTo>
                    <a:pt x="394" y="231"/>
                  </a:moveTo>
                  <a:lnTo>
                    <a:pt x="394" y="231"/>
                  </a:lnTo>
                  <a:lnTo>
                    <a:pt x="395" y="233"/>
                  </a:lnTo>
                  <a:lnTo>
                    <a:pt x="397" y="235"/>
                  </a:lnTo>
                  <a:lnTo>
                    <a:pt x="398" y="236"/>
                  </a:lnTo>
                  <a:lnTo>
                    <a:pt x="402" y="238"/>
                  </a:lnTo>
                  <a:lnTo>
                    <a:pt x="406" y="241"/>
                  </a:lnTo>
                  <a:lnTo>
                    <a:pt x="408" y="243"/>
                  </a:lnTo>
                  <a:lnTo>
                    <a:pt x="410" y="246"/>
                  </a:lnTo>
                  <a:lnTo>
                    <a:pt x="410" y="248"/>
                  </a:lnTo>
                  <a:lnTo>
                    <a:pt x="409" y="249"/>
                  </a:lnTo>
                  <a:lnTo>
                    <a:pt x="408" y="250"/>
                  </a:lnTo>
                  <a:lnTo>
                    <a:pt x="412" y="256"/>
                  </a:lnTo>
                  <a:lnTo>
                    <a:pt x="421" y="274"/>
                  </a:lnTo>
                  <a:lnTo>
                    <a:pt x="428" y="293"/>
                  </a:lnTo>
                  <a:lnTo>
                    <a:pt x="432" y="310"/>
                  </a:lnTo>
                  <a:lnTo>
                    <a:pt x="426" y="316"/>
                  </a:lnTo>
                  <a:lnTo>
                    <a:pt x="419" y="316"/>
                  </a:lnTo>
                  <a:lnTo>
                    <a:pt x="412" y="313"/>
                  </a:lnTo>
                  <a:lnTo>
                    <a:pt x="410" y="310"/>
                  </a:lnTo>
                  <a:lnTo>
                    <a:pt x="408" y="309"/>
                  </a:lnTo>
                  <a:lnTo>
                    <a:pt x="401" y="308"/>
                  </a:lnTo>
                  <a:lnTo>
                    <a:pt x="393" y="306"/>
                  </a:lnTo>
                  <a:lnTo>
                    <a:pt x="382" y="303"/>
                  </a:lnTo>
                  <a:lnTo>
                    <a:pt x="370" y="301"/>
                  </a:lnTo>
                  <a:lnTo>
                    <a:pt x="357" y="299"/>
                  </a:lnTo>
                  <a:lnTo>
                    <a:pt x="345" y="297"/>
                  </a:lnTo>
                  <a:lnTo>
                    <a:pt x="334" y="296"/>
                  </a:lnTo>
                  <a:lnTo>
                    <a:pt x="320" y="293"/>
                  </a:lnTo>
                  <a:lnTo>
                    <a:pt x="314" y="284"/>
                  </a:lnTo>
                  <a:lnTo>
                    <a:pt x="313" y="273"/>
                  </a:lnTo>
                  <a:lnTo>
                    <a:pt x="313" y="263"/>
                  </a:lnTo>
                  <a:lnTo>
                    <a:pt x="313" y="262"/>
                  </a:lnTo>
                  <a:lnTo>
                    <a:pt x="313" y="261"/>
                  </a:lnTo>
                  <a:lnTo>
                    <a:pt x="313" y="260"/>
                  </a:lnTo>
                  <a:lnTo>
                    <a:pt x="315" y="259"/>
                  </a:lnTo>
                  <a:lnTo>
                    <a:pt x="317" y="257"/>
                  </a:lnTo>
                  <a:lnTo>
                    <a:pt x="318" y="255"/>
                  </a:lnTo>
                  <a:lnTo>
                    <a:pt x="318" y="253"/>
                  </a:lnTo>
                  <a:lnTo>
                    <a:pt x="318" y="250"/>
                  </a:lnTo>
                  <a:lnTo>
                    <a:pt x="318" y="246"/>
                  </a:lnTo>
                  <a:lnTo>
                    <a:pt x="318" y="241"/>
                  </a:lnTo>
                  <a:lnTo>
                    <a:pt x="318" y="237"/>
                  </a:lnTo>
                  <a:lnTo>
                    <a:pt x="328" y="227"/>
                  </a:lnTo>
                  <a:lnTo>
                    <a:pt x="384" y="224"/>
                  </a:lnTo>
                  <a:lnTo>
                    <a:pt x="386" y="226"/>
                  </a:lnTo>
                  <a:lnTo>
                    <a:pt x="388" y="228"/>
                  </a:lnTo>
                  <a:lnTo>
                    <a:pt x="390" y="229"/>
                  </a:lnTo>
                  <a:lnTo>
                    <a:pt x="394" y="231"/>
                  </a:lnTo>
                  <a:close/>
                  <a:moveTo>
                    <a:pt x="289" y="206"/>
                  </a:moveTo>
                  <a:lnTo>
                    <a:pt x="288" y="204"/>
                  </a:lnTo>
                  <a:lnTo>
                    <a:pt x="286" y="203"/>
                  </a:lnTo>
                  <a:lnTo>
                    <a:pt x="285" y="200"/>
                  </a:lnTo>
                  <a:lnTo>
                    <a:pt x="285" y="198"/>
                  </a:lnTo>
                  <a:lnTo>
                    <a:pt x="285" y="200"/>
                  </a:lnTo>
                  <a:lnTo>
                    <a:pt x="282" y="198"/>
                  </a:lnTo>
                  <a:lnTo>
                    <a:pt x="278" y="197"/>
                  </a:lnTo>
                  <a:lnTo>
                    <a:pt x="276" y="195"/>
                  </a:lnTo>
                  <a:lnTo>
                    <a:pt x="274" y="191"/>
                  </a:lnTo>
                  <a:lnTo>
                    <a:pt x="273" y="186"/>
                  </a:lnTo>
                  <a:lnTo>
                    <a:pt x="273" y="187"/>
                  </a:lnTo>
                  <a:lnTo>
                    <a:pt x="268" y="184"/>
                  </a:lnTo>
                  <a:lnTo>
                    <a:pt x="267" y="182"/>
                  </a:lnTo>
                  <a:lnTo>
                    <a:pt x="266" y="180"/>
                  </a:lnTo>
                  <a:lnTo>
                    <a:pt x="265" y="177"/>
                  </a:lnTo>
                  <a:lnTo>
                    <a:pt x="265" y="175"/>
                  </a:lnTo>
                  <a:lnTo>
                    <a:pt x="264" y="173"/>
                  </a:lnTo>
                  <a:lnTo>
                    <a:pt x="262" y="171"/>
                  </a:lnTo>
                  <a:lnTo>
                    <a:pt x="261" y="170"/>
                  </a:lnTo>
                  <a:lnTo>
                    <a:pt x="261" y="168"/>
                  </a:lnTo>
                  <a:lnTo>
                    <a:pt x="256" y="163"/>
                  </a:lnTo>
                  <a:lnTo>
                    <a:pt x="255" y="162"/>
                  </a:lnTo>
                  <a:lnTo>
                    <a:pt x="254" y="160"/>
                  </a:lnTo>
                  <a:lnTo>
                    <a:pt x="254" y="158"/>
                  </a:lnTo>
                  <a:lnTo>
                    <a:pt x="254" y="156"/>
                  </a:lnTo>
                  <a:lnTo>
                    <a:pt x="254" y="158"/>
                  </a:lnTo>
                  <a:lnTo>
                    <a:pt x="254" y="156"/>
                  </a:lnTo>
                  <a:lnTo>
                    <a:pt x="253" y="156"/>
                  </a:lnTo>
                  <a:lnTo>
                    <a:pt x="252" y="156"/>
                  </a:lnTo>
                  <a:lnTo>
                    <a:pt x="252" y="155"/>
                  </a:lnTo>
                  <a:lnTo>
                    <a:pt x="251" y="154"/>
                  </a:lnTo>
                  <a:lnTo>
                    <a:pt x="250" y="151"/>
                  </a:lnTo>
                  <a:lnTo>
                    <a:pt x="248" y="150"/>
                  </a:lnTo>
                  <a:lnTo>
                    <a:pt x="247" y="148"/>
                  </a:lnTo>
                  <a:lnTo>
                    <a:pt x="247" y="146"/>
                  </a:lnTo>
                  <a:lnTo>
                    <a:pt x="247" y="144"/>
                  </a:lnTo>
                  <a:lnTo>
                    <a:pt x="246" y="143"/>
                  </a:lnTo>
                  <a:lnTo>
                    <a:pt x="243" y="142"/>
                  </a:lnTo>
                  <a:lnTo>
                    <a:pt x="242" y="138"/>
                  </a:lnTo>
                  <a:lnTo>
                    <a:pt x="242" y="136"/>
                  </a:lnTo>
                  <a:lnTo>
                    <a:pt x="242" y="137"/>
                  </a:lnTo>
                  <a:lnTo>
                    <a:pt x="241" y="136"/>
                  </a:lnTo>
                  <a:lnTo>
                    <a:pt x="240" y="134"/>
                  </a:lnTo>
                  <a:lnTo>
                    <a:pt x="240" y="133"/>
                  </a:lnTo>
                  <a:lnTo>
                    <a:pt x="239" y="131"/>
                  </a:lnTo>
                  <a:lnTo>
                    <a:pt x="239" y="130"/>
                  </a:lnTo>
                  <a:lnTo>
                    <a:pt x="238" y="128"/>
                  </a:lnTo>
                  <a:lnTo>
                    <a:pt x="236" y="126"/>
                  </a:lnTo>
                  <a:lnTo>
                    <a:pt x="235" y="124"/>
                  </a:lnTo>
                  <a:lnTo>
                    <a:pt x="235" y="122"/>
                  </a:lnTo>
                  <a:lnTo>
                    <a:pt x="235" y="123"/>
                  </a:lnTo>
                  <a:lnTo>
                    <a:pt x="232" y="120"/>
                  </a:lnTo>
                  <a:lnTo>
                    <a:pt x="229" y="117"/>
                  </a:lnTo>
                  <a:lnTo>
                    <a:pt x="228" y="114"/>
                  </a:lnTo>
                  <a:lnTo>
                    <a:pt x="228" y="110"/>
                  </a:lnTo>
                  <a:lnTo>
                    <a:pt x="221" y="113"/>
                  </a:lnTo>
                  <a:lnTo>
                    <a:pt x="212" y="115"/>
                  </a:lnTo>
                  <a:lnTo>
                    <a:pt x="205" y="117"/>
                  </a:lnTo>
                  <a:lnTo>
                    <a:pt x="197" y="119"/>
                  </a:lnTo>
                  <a:lnTo>
                    <a:pt x="189" y="121"/>
                  </a:lnTo>
                  <a:lnTo>
                    <a:pt x="183" y="123"/>
                  </a:lnTo>
                  <a:lnTo>
                    <a:pt x="179" y="124"/>
                  </a:lnTo>
                  <a:lnTo>
                    <a:pt x="175" y="124"/>
                  </a:lnTo>
                  <a:lnTo>
                    <a:pt x="173" y="124"/>
                  </a:lnTo>
                  <a:lnTo>
                    <a:pt x="170" y="123"/>
                  </a:lnTo>
                  <a:lnTo>
                    <a:pt x="166" y="121"/>
                  </a:lnTo>
                  <a:lnTo>
                    <a:pt x="161" y="120"/>
                  </a:lnTo>
                  <a:lnTo>
                    <a:pt x="162" y="120"/>
                  </a:lnTo>
                  <a:lnTo>
                    <a:pt x="163" y="122"/>
                  </a:lnTo>
                  <a:lnTo>
                    <a:pt x="163" y="123"/>
                  </a:lnTo>
                  <a:lnTo>
                    <a:pt x="163" y="126"/>
                  </a:lnTo>
                  <a:lnTo>
                    <a:pt x="163" y="201"/>
                  </a:lnTo>
                  <a:lnTo>
                    <a:pt x="169" y="202"/>
                  </a:lnTo>
                  <a:lnTo>
                    <a:pt x="174" y="203"/>
                  </a:lnTo>
                  <a:lnTo>
                    <a:pt x="177" y="204"/>
                  </a:lnTo>
                  <a:lnTo>
                    <a:pt x="181" y="206"/>
                  </a:lnTo>
                  <a:lnTo>
                    <a:pt x="187" y="208"/>
                  </a:lnTo>
                  <a:lnTo>
                    <a:pt x="193" y="209"/>
                  </a:lnTo>
                  <a:lnTo>
                    <a:pt x="197" y="210"/>
                  </a:lnTo>
                  <a:lnTo>
                    <a:pt x="203" y="212"/>
                  </a:lnTo>
                  <a:lnTo>
                    <a:pt x="210" y="213"/>
                  </a:lnTo>
                  <a:lnTo>
                    <a:pt x="220" y="216"/>
                  </a:lnTo>
                  <a:lnTo>
                    <a:pt x="233" y="219"/>
                  </a:lnTo>
                  <a:lnTo>
                    <a:pt x="249" y="223"/>
                  </a:lnTo>
                  <a:lnTo>
                    <a:pt x="256" y="225"/>
                  </a:lnTo>
                  <a:lnTo>
                    <a:pt x="264" y="226"/>
                  </a:lnTo>
                  <a:lnTo>
                    <a:pt x="270" y="228"/>
                  </a:lnTo>
                  <a:lnTo>
                    <a:pt x="277" y="230"/>
                  </a:lnTo>
                  <a:lnTo>
                    <a:pt x="282" y="234"/>
                  </a:lnTo>
                  <a:lnTo>
                    <a:pt x="288" y="236"/>
                  </a:lnTo>
                  <a:lnTo>
                    <a:pt x="292" y="238"/>
                  </a:lnTo>
                  <a:lnTo>
                    <a:pt x="296" y="241"/>
                  </a:lnTo>
                  <a:lnTo>
                    <a:pt x="296" y="229"/>
                  </a:lnTo>
                  <a:lnTo>
                    <a:pt x="294" y="226"/>
                  </a:lnTo>
                  <a:lnTo>
                    <a:pt x="293" y="224"/>
                  </a:lnTo>
                  <a:lnTo>
                    <a:pt x="292" y="222"/>
                  </a:lnTo>
                  <a:lnTo>
                    <a:pt x="292" y="217"/>
                  </a:lnTo>
                  <a:lnTo>
                    <a:pt x="291" y="215"/>
                  </a:lnTo>
                  <a:lnTo>
                    <a:pt x="290" y="213"/>
                  </a:lnTo>
                  <a:lnTo>
                    <a:pt x="289" y="210"/>
                  </a:lnTo>
                  <a:lnTo>
                    <a:pt x="289" y="206"/>
                  </a:lnTo>
                  <a:close/>
                  <a:moveTo>
                    <a:pt x="140" y="106"/>
                  </a:moveTo>
                  <a:lnTo>
                    <a:pt x="133" y="103"/>
                  </a:lnTo>
                  <a:lnTo>
                    <a:pt x="127" y="98"/>
                  </a:lnTo>
                  <a:lnTo>
                    <a:pt x="120" y="95"/>
                  </a:lnTo>
                  <a:lnTo>
                    <a:pt x="116" y="93"/>
                  </a:lnTo>
                  <a:lnTo>
                    <a:pt x="112" y="90"/>
                  </a:lnTo>
                  <a:lnTo>
                    <a:pt x="108" y="89"/>
                  </a:lnTo>
                  <a:lnTo>
                    <a:pt x="106" y="87"/>
                  </a:lnTo>
                  <a:lnTo>
                    <a:pt x="105" y="87"/>
                  </a:lnTo>
                  <a:lnTo>
                    <a:pt x="81" y="124"/>
                  </a:lnTo>
                  <a:lnTo>
                    <a:pt x="24" y="166"/>
                  </a:lnTo>
                  <a:lnTo>
                    <a:pt x="0" y="173"/>
                  </a:lnTo>
                  <a:lnTo>
                    <a:pt x="2" y="174"/>
                  </a:lnTo>
                  <a:lnTo>
                    <a:pt x="7" y="177"/>
                  </a:lnTo>
                  <a:lnTo>
                    <a:pt x="13" y="182"/>
                  </a:lnTo>
                  <a:lnTo>
                    <a:pt x="22" y="188"/>
                  </a:lnTo>
                  <a:lnTo>
                    <a:pt x="29" y="196"/>
                  </a:lnTo>
                  <a:lnTo>
                    <a:pt x="37" y="204"/>
                  </a:lnTo>
                  <a:lnTo>
                    <a:pt x="42" y="214"/>
                  </a:lnTo>
                  <a:lnTo>
                    <a:pt x="46" y="224"/>
                  </a:lnTo>
                  <a:lnTo>
                    <a:pt x="48" y="234"/>
                  </a:lnTo>
                  <a:lnTo>
                    <a:pt x="53" y="238"/>
                  </a:lnTo>
                  <a:lnTo>
                    <a:pt x="62" y="238"/>
                  </a:lnTo>
                  <a:lnTo>
                    <a:pt x="71" y="236"/>
                  </a:lnTo>
                  <a:lnTo>
                    <a:pt x="81" y="231"/>
                  </a:lnTo>
                  <a:lnTo>
                    <a:pt x="92" y="226"/>
                  </a:lnTo>
                  <a:lnTo>
                    <a:pt x="101" y="219"/>
                  </a:lnTo>
                  <a:lnTo>
                    <a:pt x="107" y="212"/>
                  </a:lnTo>
                  <a:lnTo>
                    <a:pt x="110" y="210"/>
                  </a:lnTo>
                  <a:lnTo>
                    <a:pt x="114" y="208"/>
                  </a:lnTo>
                  <a:lnTo>
                    <a:pt x="117" y="206"/>
                  </a:lnTo>
                  <a:lnTo>
                    <a:pt x="122" y="204"/>
                  </a:lnTo>
                  <a:lnTo>
                    <a:pt x="127" y="203"/>
                  </a:lnTo>
                  <a:lnTo>
                    <a:pt x="132" y="202"/>
                  </a:lnTo>
                  <a:lnTo>
                    <a:pt x="137" y="201"/>
                  </a:lnTo>
                  <a:lnTo>
                    <a:pt x="144" y="201"/>
                  </a:lnTo>
                  <a:lnTo>
                    <a:pt x="144" y="130"/>
                  </a:lnTo>
                  <a:lnTo>
                    <a:pt x="141" y="126"/>
                  </a:lnTo>
                  <a:lnTo>
                    <a:pt x="139" y="119"/>
                  </a:lnTo>
                  <a:lnTo>
                    <a:pt x="139" y="113"/>
                  </a:lnTo>
                  <a:lnTo>
                    <a:pt x="140" y="106"/>
                  </a:lnTo>
                  <a:close/>
                </a:path>
              </a:pathLst>
            </a:custGeom>
            <a:solidFill>
              <a:srgbClr val="DDFFDD"/>
            </a:solidFill>
            <a:ln w="9525">
              <a:noFill/>
              <a:round/>
              <a:headEnd/>
              <a:tailEnd/>
            </a:ln>
          </p:spPr>
          <p:txBody>
            <a:bodyPr/>
            <a:lstStyle/>
            <a:p>
              <a:endParaRPr lang="en-US"/>
            </a:p>
          </p:txBody>
        </p:sp>
        <p:sp>
          <p:nvSpPr>
            <p:cNvPr id="31830" name="Freeform 178"/>
            <p:cNvSpPr>
              <a:spLocks noEditPoints="1"/>
            </p:cNvSpPr>
            <p:nvPr/>
          </p:nvSpPr>
          <p:spPr bwMode="auto">
            <a:xfrm>
              <a:off x="4589" y="1548"/>
              <a:ext cx="489" cy="375"/>
            </a:xfrm>
            <a:custGeom>
              <a:avLst/>
              <a:gdLst>
                <a:gd name="T0" fmla="*/ 185 w 406"/>
                <a:gd name="T1" fmla="*/ 706 h 312"/>
                <a:gd name="T2" fmla="*/ 128 w 406"/>
                <a:gd name="T3" fmla="*/ 1209 h 312"/>
                <a:gd name="T4" fmla="*/ 264 w 406"/>
                <a:gd name="T5" fmla="*/ 1573 h 312"/>
                <a:gd name="T6" fmla="*/ 605 w 406"/>
                <a:gd name="T7" fmla="*/ 1788 h 312"/>
                <a:gd name="T8" fmla="*/ 672 w 406"/>
                <a:gd name="T9" fmla="*/ 1764 h 312"/>
                <a:gd name="T10" fmla="*/ 915 w 406"/>
                <a:gd name="T11" fmla="*/ 1531 h 312"/>
                <a:gd name="T12" fmla="*/ 1041 w 406"/>
                <a:gd name="T13" fmla="*/ 1429 h 312"/>
                <a:gd name="T14" fmla="*/ 1151 w 406"/>
                <a:gd name="T15" fmla="*/ 1315 h 312"/>
                <a:gd name="T16" fmla="*/ 1138 w 406"/>
                <a:gd name="T17" fmla="*/ 965 h 312"/>
                <a:gd name="T18" fmla="*/ 989 w 406"/>
                <a:gd name="T19" fmla="*/ 309 h 312"/>
                <a:gd name="T20" fmla="*/ 597 w 406"/>
                <a:gd name="T21" fmla="*/ 225 h 312"/>
                <a:gd name="T22" fmla="*/ 223 w 406"/>
                <a:gd name="T23" fmla="*/ 35 h 312"/>
                <a:gd name="T24" fmla="*/ 945 w 406"/>
                <a:gd name="T25" fmla="*/ 1873 h 312"/>
                <a:gd name="T26" fmla="*/ 1222 w 406"/>
                <a:gd name="T27" fmla="*/ 1718 h 312"/>
                <a:gd name="T28" fmla="*/ 1613 w 406"/>
                <a:gd name="T29" fmla="*/ 1791 h 312"/>
                <a:gd name="T30" fmla="*/ 1967 w 406"/>
                <a:gd name="T31" fmla="*/ 1764 h 312"/>
                <a:gd name="T32" fmla="*/ 1923 w 406"/>
                <a:gd name="T33" fmla="*/ 2596 h 312"/>
                <a:gd name="T34" fmla="*/ 1795 w 406"/>
                <a:gd name="T35" fmla="*/ 2846 h 312"/>
                <a:gd name="T36" fmla="*/ 1613 w 406"/>
                <a:gd name="T37" fmla="*/ 3232 h 312"/>
                <a:gd name="T38" fmla="*/ 1540 w 406"/>
                <a:gd name="T39" fmla="*/ 3341 h 312"/>
                <a:gd name="T40" fmla="*/ 1315 w 406"/>
                <a:gd name="T41" fmla="*/ 3362 h 312"/>
                <a:gd name="T42" fmla="*/ 1229 w 406"/>
                <a:gd name="T43" fmla="*/ 2508 h 312"/>
                <a:gd name="T44" fmla="*/ 1092 w 406"/>
                <a:gd name="T45" fmla="*/ 2090 h 312"/>
                <a:gd name="T46" fmla="*/ 1821 w 406"/>
                <a:gd name="T47" fmla="*/ 3389 h 312"/>
                <a:gd name="T48" fmla="*/ 2268 w 406"/>
                <a:gd name="T49" fmla="*/ 3389 h 312"/>
                <a:gd name="T50" fmla="*/ 2768 w 406"/>
                <a:gd name="T51" fmla="*/ 3389 h 312"/>
                <a:gd name="T52" fmla="*/ 3251 w 406"/>
                <a:gd name="T53" fmla="*/ 3406 h 312"/>
                <a:gd name="T54" fmla="*/ 3251 w 406"/>
                <a:gd name="T55" fmla="*/ 3296 h 312"/>
                <a:gd name="T56" fmla="*/ 3191 w 406"/>
                <a:gd name="T57" fmla="*/ 3232 h 312"/>
                <a:gd name="T58" fmla="*/ 3110 w 406"/>
                <a:gd name="T59" fmla="*/ 3081 h 312"/>
                <a:gd name="T60" fmla="*/ 3058 w 406"/>
                <a:gd name="T61" fmla="*/ 3014 h 312"/>
                <a:gd name="T62" fmla="*/ 2999 w 406"/>
                <a:gd name="T63" fmla="*/ 2957 h 312"/>
                <a:gd name="T64" fmla="*/ 2900 w 406"/>
                <a:gd name="T65" fmla="*/ 2832 h 312"/>
                <a:gd name="T66" fmla="*/ 2699 w 406"/>
                <a:gd name="T67" fmla="*/ 2560 h 312"/>
                <a:gd name="T68" fmla="*/ 2356 w 406"/>
                <a:gd name="T69" fmla="*/ 2177 h 312"/>
                <a:gd name="T70" fmla="*/ 2241 w 406"/>
                <a:gd name="T71" fmla="*/ 1833 h 312"/>
                <a:gd name="T72" fmla="*/ 2016 w 406"/>
                <a:gd name="T73" fmla="*/ 2895 h 312"/>
                <a:gd name="T74" fmla="*/ 1957 w 406"/>
                <a:gd name="T75" fmla="*/ 2990 h 312"/>
                <a:gd name="T76" fmla="*/ 1883 w 406"/>
                <a:gd name="T77" fmla="*/ 3111 h 312"/>
                <a:gd name="T78" fmla="*/ 1822 w 406"/>
                <a:gd name="T79" fmla="*/ 3299 h 312"/>
                <a:gd name="T80" fmla="*/ 3633 w 406"/>
                <a:gd name="T81" fmla="*/ 3369 h 312"/>
                <a:gd name="T82" fmla="*/ 3555 w 406"/>
                <a:gd name="T83" fmla="*/ 3296 h 312"/>
                <a:gd name="T84" fmla="*/ 3469 w 406"/>
                <a:gd name="T85" fmla="*/ 3154 h 312"/>
                <a:gd name="T86" fmla="*/ 3340 w 406"/>
                <a:gd name="T87" fmla="*/ 3014 h 312"/>
                <a:gd name="T88" fmla="*/ 3251 w 406"/>
                <a:gd name="T89" fmla="*/ 2870 h 312"/>
                <a:gd name="T90" fmla="*/ 3116 w 406"/>
                <a:gd name="T91" fmla="*/ 2745 h 312"/>
                <a:gd name="T92" fmla="*/ 2924 w 406"/>
                <a:gd name="T93" fmla="*/ 2482 h 312"/>
                <a:gd name="T94" fmla="*/ 2974 w 406"/>
                <a:gd name="T95" fmla="*/ 2419 h 312"/>
                <a:gd name="T96" fmla="*/ 3291 w 406"/>
                <a:gd name="T97" fmla="*/ 2065 h 312"/>
                <a:gd name="T98" fmla="*/ 3595 w 406"/>
                <a:gd name="T99" fmla="*/ 1791 h 312"/>
                <a:gd name="T100" fmla="*/ 3940 w 406"/>
                <a:gd name="T101" fmla="*/ 2174 h 312"/>
                <a:gd name="T102" fmla="*/ 4455 w 406"/>
                <a:gd name="T103" fmla="*/ 2389 h 312"/>
                <a:gd name="T104" fmla="*/ 4512 w 406"/>
                <a:gd name="T105" fmla="*/ 2482 h 312"/>
                <a:gd name="T106" fmla="*/ 4061 w 406"/>
                <a:gd name="T107" fmla="*/ 3081 h 312"/>
                <a:gd name="T108" fmla="*/ 3633 w 406"/>
                <a:gd name="T109" fmla="*/ 3369 h 312"/>
                <a:gd name="T110" fmla="*/ 1102 w 406"/>
                <a:gd name="T111" fmla="*/ 1675 h 3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6"/>
                <a:gd name="T169" fmla="*/ 0 h 312"/>
                <a:gd name="T170" fmla="*/ 406 w 406"/>
                <a:gd name="T171" fmla="*/ 312 h 3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6" h="312">
                  <a:moveTo>
                    <a:pt x="17" y="0"/>
                  </a:moveTo>
                  <a:lnTo>
                    <a:pt x="18" y="7"/>
                  </a:lnTo>
                  <a:lnTo>
                    <a:pt x="20" y="25"/>
                  </a:lnTo>
                  <a:lnTo>
                    <a:pt x="21" y="46"/>
                  </a:lnTo>
                  <a:lnTo>
                    <a:pt x="17" y="64"/>
                  </a:lnTo>
                  <a:lnTo>
                    <a:pt x="8" y="77"/>
                  </a:lnTo>
                  <a:lnTo>
                    <a:pt x="2" y="89"/>
                  </a:lnTo>
                  <a:lnTo>
                    <a:pt x="0" y="100"/>
                  </a:lnTo>
                  <a:lnTo>
                    <a:pt x="7" y="108"/>
                  </a:lnTo>
                  <a:lnTo>
                    <a:pt x="12" y="111"/>
                  </a:lnTo>
                  <a:lnTo>
                    <a:pt x="15" y="117"/>
                  </a:lnTo>
                  <a:lnTo>
                    <a:pt x="16" y="122"/>
                  </a:lnTo>
                  <a:lnTo>
                    <a:pt x="17" y="128"/>
                  </a:lnTo>
                  <a:lnTo>
                    <a:pt x="19" y="136"/>
                  </a:lnTo>
                  <a:lnTo>
                    <a:pt x="23" y="144"/>
                  </a:lnTo>
                  <a:lnTo>
                    <a:pt x="31" y="150"/>
                  </a:lnTo>
                  <a:lnTo>
                    <a:pt x="43" y="158"/>
                  </a:lnTo>
                  <a:lnTo>
                    <a:pt x="47" y="160"/>
                  </a:lnTo>
                  <a:lnTo>
                    <a:pt x="51" y="162"/>
                  </a:lnTo>
                  <a:lnTo>
                    <a:pt x="54" y="163"/>
                  </a:lnTo>
                  <a:lnTo>
                    <a:pt x="57" y="165"/>
                  </a:lnTo>
                  <a:lnTo>
                    <a:pt x="58" y="164"/>
                  </a:lnTo>
                  <a:lnTo>
                    <a:pt x="58" y="162"/>
                  </a:lnTo>
                  <a:lnTo>
                    <a:pt x="59" y="161"/>
                  </a:lnTo>
                  <a:lnTo>
                    <a:pt x="60" y="161"/>
                  </a:lnTo>
                  <a:lnTo>
                    <a:pt x="67" y="157"/>
                  </a:lnTo>
                  <a:lnTo>
                    <a:pt x="71" y="153"/>
                  </a:lnTo>
                  <a:lnTo>
                    <a:pt x="77" y="150"/>
                  </a:lnTo>
                  <a:lnTo>
                    <a:pt x="82" y="147"/>
                  </a:lnTo>
                  <a:lnTo>
                    <a:pt x="82" y="141"/>
                  </a:lnTo>
                  <a:lnTo>
                    <a:pt x="84" y="137"/>
                  </a:lnTo>
                  <a:lnTo>
                    <a:pt x="86" y="134"/>
                  </a:lnTo>
                  <a:lnTo>
                    <a:pt x="91" y="132"/>
                  </a:lnTo>
                  <a:lnTo>
                    <a:pt x="92" y="131"/>
                  </a:lnTo>
                  <a:lnTo>
                    <a:pt x="93" y="128"/>
                  </a:lnTo>
                  <a:lnTo>
                    <a:pt x="94" y="127"/>
                  </a:lnTo>
                  <a:lnTo>
                    <a:pt x="97" y="124"/>
                  </a:lnTo>
                  <a:lnTo>
                    <a:pt x="99" y="122"/>
                  </a:lnTo>
                  <a:lnTo>
                    <a:pt x="103" y="121"/>
                  </a:lnTo>
                  <a:lnTo>
                    <a:pt x="107" y="121"/>
                  </a:lnTo>
                  <a:lnTo>
                    <a:pt x="122" y="94"/>
                  </a:lnTo>
                  <a:lnTo>
                    <a:pt x="119" y="95"/>
                  </a:lnTo>
                  <a:lnTo>
                    <a:pt x="110" y="96"/>
                  </a:lnTo>
                  <a:lnTo>
                    <a:pt x="101" y="88"/>
                  </a:lnTo>
                  <a:lnTo>
                    <a:pt x="98" y="66"/>
                  </a:lnTo>
                  <a:lnTo>
                    <a:pt x="97" y="52"/>
                  </a:lnTo>
                  <a:lnTo>
                    <a:pt x="95" y="41"/>
                  </a:lnTo>
                  <a:lnTo>
                    <a:pt x="92" y="33"/>
                  </a:lnTo>
                  <a:lnTo>
                    <a:pt x="88" y="28"/>
                  </a:lnTo>
                  <a:lnTo>
                    <a:pt x="83" y="25"/>
                  </a:lnTo>
                  <a:lnTo>
                    <a:pt x="78" y="24"/>
                  </a:lnTo>
                  <a:lnTo>
                    <a:pt x="71" y="22"/>
                  </a:lnTo>
                  <a:lnTo>
                    <a:pt x="63" y="22"/>
                  </a:lnTo>
                  <a:lnTo>
                    <a:pt x="53" y="21"/>
                  </a:lnTo>
                  <a:lnTo>
                    <a:pt x="44" y="19"/>
                  </a:lnTo>
                  <a:lnTo>
                    <a:pt x="37" y="15"/>
                  </a:lnTo>
                  <a:lnTo>
                    <a:pt x="30" y="11"/>
                  </a:lnTo>
                  <a:lnTo>
                    <a:pt x="25" y="7"/>
                  </a:lnTo>
                  <a:lnTo>
                    <a:pt x="20" y="3"/>
                  </a:lnTo>
                  <a:lnTo>
                    <a:pt x="18" y="1"/>
                  </a:lnTo>
                  <a:lnTo>
                    <a:pt x="17" y="0"/>
                  </a:lnTo>
                  <a:close/>
                  <a:moveTo>
                    <a:pt x="77" y="175"/>
                  </a:moveTo>
                  <a:lnTo>
                    <a:pt x="84" y="171"/>
                  </a:lnTo>
                  <a:lnTo>
                    <a:pt x="90" y="167"/>
                  </a:lnTo>
                  <a:lnTo>
                    <a:pt x="96" y="164"/>
                  </a:lnTo>
                  <a:lnTo>
                    <a:pt x="101" y="160"/>
                  </a:lnTo>
                  <a:lnTo>
                    <a:pt x="105" y="153"/>
                  </a:lnTo>
                  <a:lnTo>
                    <a:pt x="109" y="157"/>
                  </a:lnTo>
                  <a:lnTo>
                    <a:pt x="113" y="159"/>
                  </a:lnTo>
                  <a:lnTo>
                    <a:pt x="120" y="161"/>
                  </a:lnTo>
                  <a:lnTo>
                    <a:pt x="126" y="163"/>
                  </a:lnTo>
                  <a:lnTo>
                    <a:pt x="135" y="164"/>
                  </a:lnTo>
                  <a:lnTo>
                    <a:pt x="144" y="164"/>
                  </a:lnTo>
                  <a:lnTo>
                    <a:pt x="153" y="164"/>
                  </a:lnTo>
                  <a:lnTo>
                    <a:pt x="164" y="163"/>
                  </a:lnTo>
                  <a:lnTo>
                    <a:pt x="168" y="162"/>
                  </a:lnTo>
                  <a:lnTo>
                    <a:pt x="172" y="161"/>
                  </a:lnTo>
                  <a:lnTo>
                    <a:pt x="175" y="161"/>
                  </a:lnTo>
                  <a:lnTo>
                    <a:pt x="178" y="161"/>
                  </a:lnTo>
                  <a:lnTo>
                    <a:pt x="178" y="227"/>
                  </a:lnTo>
                  <a:lnTo>
                    <a:pt x="176" y="231"/>
                  </a:lnTo>
                  <a:lnTo>
                    <a:pt x="173" y="235"/>
                  </a:lnTo>
                  <a:lnTo>
                    <a:pt x="171" y="238"/>
                  </a:lnTo>
                  <a:lnTo>
                    <a:pt x="168" y="241"/>
                  </a:lnTo>
                  <a:lnTo>
                    <a:pt x="165" y="246"/>
                  </a:lnTo>
                  <a:lnTo>
                    <a:pt x="163" y="251"/>
                  </a:lnTo>
                  <a:lnTo>
                    <a:pt x="161" y="255"/>
                  </a:lnTo>
                  <a:lnTo>
                    <a:pt x="160" y="260"/>
                  </a:lnTo>
                  <a:lnTo>
                    <a:pt x="154" y="268"/>
                  </a:lnTo>
                  <a:lnTo>
                    <a:pt x="149" y="277"/>
                  </a:lnTo>
                  <a:lnTo>
                    <a:pt x="146" y="285"/>
                  </a:lnTo>
                  <a:lnTo>
                    <a:pt x="145" y="293"/>
                  </a:lnTo>
                  <a:lnTo>
                    <a:pt x="144" y="295"/>
                  </a:lnTo>
                  <a:lnTo>
                    <a:pt x="141" y="298"/>
                  </a:lnTo>
                  <a:lnTo>
                    <a:pt x="140" y="300"/>
                  </a:lnTo>
                  <a:lnTo>
                    <a:pt x="140" y="302"/>
                  </a:lnTo>
                  <a:lnTo>
                    <a:pt x="139" y="304"/>
                  </a:lnTo>
                  <a:lnTo>
                    <a:pt x="137" y="306"/>
                  </a:lnTo>
                  <a:lnTo>
                    <a:pt x="136" y="307"/>
                  </a:lnTo>
                  <a:lnTo>
                    <a:pt x="136" y="310"/>
                  </a:lnTo>
                  <a:lnTo>
                    <a:pt x="128" y="310"/>
                  </a:lnTo>
                  <a:lnTo>
                    <a:pt x="123" y="309"/>
                  </a:lnTo>
                  <a:lnTo>
                    <a:pt x="117" y="307"/>
                  </a:lnTo>
                  <a:lnTo>
                    <a:pt x="112" y="306"/>
                  </a:lnTo>
                  <a:lnTo>
                    <a:pt x="106" y="297"/>
                  </a:lnTo>
                  <a:lnTo>
                    <a:pt x="106" y="280"/>
                  </a:lnTo>
                  <a:lnTo>
                    <a:pt x="108" y="256"/>
                  </a:lnTo>
                  <a:lnTo>
                    <a:pt x="110" y="229"/>
                  </a:lnTo>
                  <a:lnTo>
                    <a:pt x="109" y="219"/>
                  </a:lnTo>
                  <a:lnTo>
                    <a:pt x="108" y="212"/>
                  </a:lnTo>
                  <a:lnTo>
                    <a:pt x="105" y="204"/>
                  </a:lnTo>
                  <a:lnTo>
                    <a:pt x="101" y="198"/>
                  </a:lnTo>
                  <a:lnTo>
                    <a:pt x="97" y="191"/>
                  </a:lnTo>
                  <a:lnTo>
                    <a:pt x="91" y="186"/>
                  </a:lnTo>
                  <a:lnTo>
                    <a:pt x="84" y="180"/>
                  </a:lnTo>
                  <a:lnTo>
                    <a:pt x="77" y="175"/>
                  </a:lnTo>
                  <a:close/>
                  <a:moveTo>
                    <a:pt x="162" y="310"/>
                  </a:moveTo>
                  <a:lnTo>
                    <a:pt x="170" y="310"/>
                  </a:lnTo>
                  <a:lnTo>
                    <a:pt x="177" y="310"/>
                  </a:lnTo>
                  <a:lnTo>
                    <a:pt x="185" y="310"/>
                  </a:lnTo>
                  <a:lnTo>
                    <a:pt x="193" y="310"/>
                  </a:lnTo>
                  <a:lnTo>
                    <a:pt x="202" y="310"/>
                  </a:lnTo>
                  <a:lnTo>
                    <a:pt x="211" y="310"/>
                  </a:lnTo>
                  <a:lnTo>
                    <a:pt x="219" y="310"/>
                  </a:lnTo>
                  <a:lnTo>
                    <a:pt x="229" y="310"/>
                  </a:lnTo>
                  <a:lnTo>
                    <a:pt x="239" y="310"/>
                  </a:lnTo>
                  <a:lnTo>
                    <a:pt x="247" y="310"/>
                  </a:lnTo>
                  <a:lnTo>
                    <a:pt x="257" y="311"/>
                  </a:lnTo>
                  <a:lnTo>
                    <a:pt x="266" y="311"/>
                  </a:lnTo>
                  <a:lnTo>
                    <a:pt x="273" y="311"/>
                  </a:lnTo>
                  <a:lnTo>
                    <a:pt x="282" y="312"/>
                  </a:lnTo>
                  <a:lnTo>
                    <a:pt x="290" y="312"/>
                  </a:lnTo>
                  <a:lnTo>
                    <a:pt x="297" y="312"/>
                  </a:lnTo>
                  <a:lnTo>
                    <a:pt x="292" y="306"/>
                  </a:lnTo>
                  <a:lnTo>
                    <a:pt x="291" y="305"/>
                  </a:lnTo>
                  <a:lnTo>
                    <a:pt x="291" y="304"/>
                  </a:lnTo>
                  <a:lnTo>
                    <a:pt x="290" y="301"/>
                  </a:lnTo>
                  <a:lnTo>
                    <a:pt x="290" y="300"/>
                  </a:lnTo>
                  <a:lnTo>
                    <a:pt x="287" y="298"/>
                  </a:lnTo>
                  <a:lnTo>
                    <a:pt x="286" y="297"/>
                  </a:lnTo>
                  <a:lnTo>
                    <a:pt x="285" y="295"/>
                  </a:lnTo>
                  <a:lnTo>
                    <a:pt x="285" y="294"/>
                  </a:lnTo>
                  <a:lnTo>
                    <a:pt x="285" y="293"/>
                  </a:lnTo>
                  <a:lnTo>
                    <a:pt x="278" y="283"/>
                  </a:lnTo>
                  <a:lnTo>
                    <a:pt x="277" y="282"/>
                  </a:lnTo>
                  <a:lnTo>
                    <a:pt x="274" y="280"/>
                  </a:lnTo>
                  <a:lnTo>
                    <a:pt x="273" y="279"/>
                  </a:lnTo>
                  <a:lnTo>
                    <a:pt x="273" y="277"/>
                  </a:lnTo>
                  <a:lnTo>
                    <a:pt x="272" y="275"/>
                  </a:lnTo>
                  <a:lnTo>
                    <a:pt x="271" y="273"/>
                  </a:lnTo>
                  <a:lnTo>
                    <a:pt x="270" y="272"/>
                  </a:lnTo>
                  <a:lnTo>
                    <a:pt x="269" y="272"/>
                  </a:lnTo>
                  <a:lnTo>
                    <a:pt x="268" y="271"/>
                  </a:lnTo>
                  <a:lnTo>
                    <a:pt x="267" y="270"/>
                  </a:lnTo>
                  <a:lnTo>
                    <a:pt x="266" y="269"/>
                  </a:lnTo>
                  <a:lnTo>
                    <a:pt x="261" y="265"/>
                  </a:lnTo>
                  <a:lnTo>
                    <a:pt x="258" y="259"/>
                  </a:lnTo>
                  <a:lnTo>
                    <a:pt x="255" y="254"/>
                  </a:lnTo>
                  <a:lnTo>
                    <a:pt x="252" y="248"/>
                  </a:lnTo>
                  <a:lnTo>
                    <a:pt x="247" y="243"/>
                  </a:lnTo>
                  <a:lnTo>
                    <a:pt x="243" y="239"/>
                  </a:lnTo>
                  <a:lnTo>
                    <a:pt x="241" y="234"/>
                  </a:lnTo>
                  <a:lnTo>
                    <a:pt x="240" y="227"/>
                  </a:lnTo>
                  <a:lnTo>
                    <a:pt x="230" y="215"/>
                  </a:lnTo>
                  <a:lnTo>
                    <a:pt x="221" y="209"/>
                  </a:lnTo>
                  <a:lnTo>
                    <a:pt x="214" y="204"/>
                  </a:lnTo>
                  <a:lnTo>
                    <a:pt x="209" y="200"/>
                  </a:lnTo>
                  <a:lnTo>
                    <a:pt x="204" y="194"/>
                  </a:lnTo>
                  <a:lnTo>
                    <a:pt x="202" y="187"/>
                  </a:lnTo>
                  <a:lnTo>
                    <a:pt x="202" y="179"/>
                  </a:lnTo>
                  <a:lnTo>
                    <a:pt x="201" y="173"/>
                  </a:lnTo>
                  <a:lnTo>
                    <a:pt x="200" y="167"/>
                  </a:lnTo>
                  <a:lnTo>
                    <a:pt x="200" y="231"/>
                  </a:lnTo>
                  <a:lnTo>
                    <a:pt x="197" y="240"/>
                  </a:lnTo>
                  <a:lnTo>
                    <a:pt x="190" y="248"/>
                  </a:lnTo>
                  <a:lnTo>
                    <a:pt x="184" y="256"/>
                  </a:lnTo>
                  <a:lnTo>
                    <a:pt x="180" y="265"/>
                  </a:lnTo>
                  <a:lnTo>
                    <a:pt x="180" y="267"/>
                  </a:lnTo>
                  <a:lnTo>
                    <a:pt x="179" y="268"/>
                  </a:lnTo>
                  <a:lnTo>
                    <a:pt x="178" y="270"/>
                  </a:lnTo>
                  <a:lnTo>
                    <a:pt x="178" y="272"/>
                  </a:lnTo>
                  <a:lnTo>
                    <a:pt x="174" y="274"/>
                  </a:lnTo>
                  <a:lnTo>
                    <a:pt x="174" y="278"/>
                  </a:lnTo>
                  <a:lnTo>
                    <a:pt x="173" y="280"/>
                  </a:lnTo>
                  <a:lnTo>
                    <a:pt x="171" y="282"/>
                  </a:lnTo>
                  <a:lnTo>
                    <a:pt x="168" y="283"/>
                  </a:lnTo>
                  <a:lnTo>
                    <a:pt x="168" y="285"/>
                  </a:lnTo>
                  <a:lnTo>
                    <a:pt x="167" y="288"/>
                  </a:lnTo>
                  <a:lnTo>
                    <a:pt x="166" y="292"/>
                  </a:lnTo>
                  <a:lnTo>
                    <a:pt x="164" y="294"/>
                  </a:lnTo>
                  <a:lnTo>
                    <a:pt x="164" y="298"/>
                  </a:lnTo>
                  <a:lnTo>
                    <a:pt x="163" y="302"/>
                  </a:lnTo>
                  <a:lnTo>
                    <a:pt x="162" y="306"/>
                  </a:lnTo>
                  <a:lnTo>
                    <a:pt x="162" y="310"/>
                  </a:lnTo>
                  <a:close/>
                  <a:moveTo>
                    <a:pt x="323" y="308"/>
                  </a:moveTo>
                  <a:lnTo>
                    <a:pt x="323" y="307"/>
                  </a:lnTo>
                  <a:lnTo>
                    <a:pt x="322" y="306"/>
                  </a:lnTo>
                  <a:lnTo>
                    <a:pt x="320" y="305"/>
                  </a:lnTo>
                  <a:lnTo>
                    <a:pt x="319" y="305"/>
                  </a:lnTo>
                  <a:lnTo>
                    <a:pt x="317" y="301"/>
                  </a:lnTo>
                  <a:lnTo>
                    <a:pt x="314" y="299"/>
                  </a:lnTo>
                  <a:lnTo>
                    <a:pt x="312" y="297"/>
                  </a:lnTo>
                  <a:lnTo>
                    <a:pt x="309" y="294"/>
                  </a:lnTo>
                  <a:lnTo>
                    <a:pt x="309" y="292"/>
                  </a:lnTo>
                  <a:lnTo>
                    <a:pt x="309" y="289"/>
                  </a:lnTo>
                  <a:lnTo>
                    <a:pt x="308" y="288"/>
                  </a:lnTo>
                  <a:lnTo>
                    <a:pt x="307" y="286"/>
                  </a:lnTo>
                  <a:lnTo>
                    <a:pt x="305" y="282"/>
                  </a:lnTo>
                  <a:lnTo>
                    <a:pt x="302" y="279"/>
                  </a:lnTo>
                  <a:lnTo>
                    <a:pt x="298" y="275"/>
                  </a:lnTo>
                  <a:lnTo>
                    <a:pt x="295" y="272"/>
                  </a:lnTo>
                  <a:lnTo>
                    <a:pt x="295" y="270"/>
                  </a:lnTo>
                  <a:lnTo>
                    <a:pt x="293" y="268"/>
                  </a:lnTo>
                  <a:lnTo>
                    <a:pt x="292" y="266"/>
                  </a:lnTo>
                  <a:lnTo>
                    <a:pt x="290" y="262"/>
                  </a:lnTo>
                  <a:lnTo>
                    <a:pt x="285" y="257"/>
                  </a:lnTo>
                  <a:lnTo>
                    <a:pt x="284" y="254"/>
                  </a:lnTo>
                  <a:lnTo>
                    <a:pt x="283" y="252"/>
                  </a:lnTo>
                  <a:lnTo>
                    <a:pt x="280" y="251"/>
                  </a:lnTo>
                  <a:lnTo>
                    <a:pt x="278" y="251"/>
                  </a:lnTo>
                  <a:lnTo>
                    <a:pt x="276" y="246"/>
                  </a:lnTo>
                  <a:lnTo>
                    <a:pt x="273" y="242"/>
                  </a:lnTo>
                  <a:lnTo>
                    <a:pt x="271" y="238"/>
                  </a:lnTo>
                  <a:lnTo>
                    <a:pt x="269" y="234"/>
                  </a:lnTo>
                  <a:lnTo>
                    <a:pt x="261" y="227"/>
                  </a:lnTo>
                  <a:lnTo>
                    <a:pt x="261" y="226"/>
                  </a:lnTo>
                  <a:lnTo>
                    <a:pt x="261" y="225"/>
                  </a:lnTo>
                  <a:lnTo>
                    <a:pt x="265" y="221"/>
                  </a:lnTo>
                  <a:lnTo>
                    <a:pt x="269" y="217"/>
                  </a:lnTo>
                  <a:lnTo>
                    <a:pt x="274" y="212"/>
                  </a:lnTo>
                  <a:lnTo>
                    <a:pt x="280" y="204"/>
                  </a:lnTo>
                  <a:lnTo>
                    <a:pt x="286" y="197"/>
                  </a:lnTo>
                  <a:lnTo>
                    <a:pt x="293" y="189"/>
                  </a:lnTo>
                  <a:lnTo>
                    <a:pt x="298" y="180"/>
                  </a:lnTo>
                  <a:lnTo>
                    <a:pt x="304" y="173"/>
                  </a:lnTo>
                  <a:lnTo>
                    <a:pt x="310" y="166"/>
                  </a:lnTo>
                  <a:lnTo>
                    <a:pt x="316" y="163"/>
                  </a:lnTo>
                  <a:lnTo>
                    <a:pt x="320" y="164"/>
                  </a:lnTo>
                  <a:lnTo>
                    <a:pt x="325" y="168"/>
                  </a:lnTo>
                  <a:lnTo>
                    <a:pt x="331" y="175"/>
                  </a:lnTo>
                  <a:lnTo>
                    <a:pt x="337" y="182"/>
                  </a:lnTo>
                  <a:lnTo>
                    <a:pt x="344" y="190"/>
                  </a:lnTo>
                  <a:lnTo>
                    <a:pt x="351" y="199"/>
                  </a:lnTo>
                  <a:lnTo>
                    <a:pt x="361" y="206"/>
                  </a:lnTo>
                  <a:lnTo>
                    <a:pt x="371" y="212"/>
                  </a:lnTo>
                  <a:lnTo>
                    <a:pt x="379" y="216"/>
                  </a:lnTo>
                  <a:lnTo>
                    <a:pt x="388" y="218"/>
                  </a:lnTo>
                  <a:lnTo>
                    <a:pt x="396" y="219"/>
                  </a:lnTo>
                  <a:lnTo>
                    <a:pt x="401" y="219"/>
                  </a:lnTo>
                  <a:lnTo>
                    <a:pt x="405" y="219"/>
                  </a:lnTo>
                  <a:lnTo>
                    <a:pt x="406" y="219"/>
                  </a:lnTo>
                  <a:lnTo>
                    <a:pt x="405" y="221"/>
                  </a:lnTo>
                  <a:lnTo>
                    <a:pt x="402" y="227"/>
                  </a:lnTo>
                  <a:lnTo>
                    <a:pt x="397" y="235"/>
                  </a:lnTo>
                  <a:lnTo>
                    <a:pt x="390" y="246"/>
                  </a:lnTo>
                  <a:lnTo>
                    <a:pt x="382" y="258"/>
                  </a:lnTo>
                  <a:lnTo>
                    <a:pt x="372" y="270"/>
                  </a:lnTo>
                  <a:lnTo>
                    <a:pt x="362" y="282"/>
                  </a:lnTo>
                  <a:lnTo>
                    <a:pt x="351" y="293"/>
                  </a:lnTo>
                  <a:lnTo>
                    <a:pt x="345" y="298"/>
                  </a:lnTo>
                  <a:lnTo>
                    <a:pt x="338" y="301"/>
                  </a:lnTo>
                  <a:lnTo>
                    <a:pt x="332" y="306"/>
                  </a:lnTo>
                  <a:lnTo>
                    <a:pt x="323" y="308"/>
                  </a:lnTo>
                  <a:close/>
                  <a:moveTo>
                    <a:pt x="103" y="153"/>
                  </a:moveTo>
                  <a:lnTo>
                    <a:pt x="98" y="153"/>
                  </a:lnTo>
                  <a:lnTo>
                    <a:pt x="99" y="153"/>
                  </a:lnTo>
                  <a:lnTo>
                    <a:pt x="100" y="153"/>
                  </a:lnTo>
                  <a:lnTo>
                    <a:pt x="103" y="153"/>
                  </a:lnTo>
                  <a:close/>
                </a:path>
              </a:pathLst>
            </a:custGeom>
            <a:solidFill>
              <a:srgbClr val="DDFFDD"/>
            </a:solidFill>
            <a:ln w="9525">
              <a:noFill/>
              <a:round/>
              <a:headEnd/>
              <a:tailEnd/>
            </a:ln>
          </p:spPr>
          <p:txBody>
            <a:bodyPr/>
            <a:lstStyle/>
            <a:p>
              <a:endParaRPr lang="en-US"/>
            </a:p>
          </p:txBody>
        </p:sp>
        <p:sp>
          <p:nvSpPr>
            <p:cNvPr id="31831" name="Freeform 179"/>
            <p:cNvSpPr>
              <a:spLocks/>
            </p:cNvSpPr>
            <p:nvPr/>
          </p:nvSpPr>
          <p:spPr bwMode="auto">
            <a:xfrm>
              <a:off x="3742" y="1823"/>
              <a:ext cx="76" cy="58"/>
            </a:xfrm>
            <a:custGeom>
              <a:avLst/>
              <a:gdLst>
                <a:gd name="T0" fmla="*/ 230 w 63"/>
                <a:gd name="T1" fmla="*/ 0 h 48"/>
                <a:gd name="T2" fmla="*/ 63 w 63"/>
                <a:gd name="T3" fmla="*/ 421 h 48"/>
                <a:gd name="T4" fmla="*/ 0 w 63"/>
                <a:gd name="T5" fmla="*/ 565 h 48"/>
                <a:gd name="T6" fmla="*/ 700 w 63"/>
                <a:gd name="T7" fmla="*/ 565 h 48"/>
                <a:gd name="T8" fmla="*/ 721 w 63"/>
                <a:gd name="T9" fmla="*/ 0 h 48"/>
                <a:gd name="T10" fmla="*/ 230 w 63"/>
                <a:gd name="T11" fmla="*/ 0 h 48"/>
                <a:gd name="T12" fmla="*/ 0 60000 65536"/>
                <a:gd name="T13" fmla="*/ 0 60000 65536"/>
                <a:gd name="T14" fmla="*/ 0 60000 65536"/>
                <a:gd name="T15" fmla="*/ 0 60000 65536"/>
                <a:gd name="T16" fmla="*/ 0 60000 65536"/>
                <a:gd name="T17" fmla="*/ 0 60000 65536"/>
                <a:gd name="T18" fmla="*/ 0 w 63"/>
                <a:gd name="T19" fmla="*/ 0 h 48"/>
                <a:gd name="T20" fmla="*/ 63 w 6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63" h="48">
                  <a:moveTo>
                    <a:pt x="20" y="0"/>
                  </a:moveTo>
                  <a:lnTo>
                    <a:pt x="6" y="36"/>
                  </a:lnTo>
                  <a:lnTo>
                    <a:pt x="0" y="48"/>
                  </a:lnTo>
                  <a:lnTo>
                    <a:pt x="61" y="48"/>
                  </a:lnTo>
                  <a:lnTo>
                    <a:pt x="63" y="0"/>
                  </a:lnTo>
                  <a:lnTo>
                    <a:pt x="20" y="0"/>
                  </a:lnTo>
                  <a:close/>
                </a:path>
              </a:pathLst>
            </a:custGeom>
            <a:solidFill>
              <a:srgbClr val="DDFFDD"/>
            </a:solidFill>
            <a:ln w="9525">
              <a:noFill/>
              <a:round/>
              <a:headEnd/>
              <a:tailEnd/>
            </a:ln>
          </p:spPr>
          <p:txBody>
            <a:bodyPr/>
            <a:lstStyle/>
            <a:p>
              <a:endParaRPr lang="en-US"/>
            </a:p>
          </p:txBody>
        </p:sp>
        <p:sp>
          <p:nvSpPr>
            <p:cNvPr id="31832" name="Freeform 180"/>
            <p:cNvSpPr>
              <a:spLocks/>
            </p:cNvSpPr>
            <p:nvPr/>
          </p:nvSpPr>
          <p:spPr bwMode="auto">
            <a:xfrm>
              <a:off x="3869" y="1991"/>
              <a:ext cx="71" cy="59"/>
            </a:xfrm>
            <a:custGeom>
              <a:avLst/>
              <a:gdLst>
                <a:gd name="T0" fmla="*/ 128 w 59"/>
                <a:gd name="T1" fmla="*/ 0 h 49"/>
                <a:gd name="T2" fmla="*/ 0 w 59"/>
                <a:gd name="T3" fmla="*/ 542 h 49"/>
                <a:gd name="T4" fmla="*/ 605 w 59"/>
                <a:gd name="T5" fmla="*/ 390 h 49"/>
                <a:gd name="T6" fmla="*/ 632 w 59"/>
                <a:gd name="T7" fmla="*/ 362 h 49"/>
                <a:gd name="T8" fmla="*/ 650 w 59"/>
                <a:gd name="T9" fmla="*/ 269 h 49"/>
                <a:gd name="T10" fmla="*/ 632 w 59"/>
                <a:gd name="T11" fmla="*/ 178 h 49"/>
                <a:gd name="T12" fmla="*/ 525 w 59"/>
                <a:gd name="T13" fmla="*/ 73 h 49"/>
                <a:gd name="T14" fmla="*/ 446 w 59"/>
                <a:gd name="T15" fmla="*/ 42 h 49"/>
                <a:gd name="T16" fmla="*/ 371 w 59"/>
                <a:gd name="T17" fmla="*/ 2 h 49"/>
                <a:gd name="T18" fmla="*/ 310 w 59"/>
                <a:gd name="T19" fmla="*/ 0 h 49"/>
                <a:gd name="T20" fmla="*/ 258 w 59"/>
                <a:gd name="T21" fmla="*/ 0 h 49"/>
                <a:gd name="T22" fmla="*/ 197 w 59"/>
                <a:gd name="T23" fmla="*/ 0 h 49"/>
                <a:gd name="T24" fmla="*/ 164 w 59"/>
                <a:gd name="T25" fmla="*/ 0 h 49"/>
                <a:gd name="T26" fmla="*/ 148 w 59"/>
                <a:gd name="T27" fmla="*/ 0 h 49"/>
                <a:gd name="T28" fmla="*/ 128 w 59"/>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49"/>
                <a:gd name="T47" fmla="*/ 59 w 59"/>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49">
                  <a:moveTo>
                    <a:pt x="12" y="0"/>
                  </a:moveTo>
                  <a:lnTo>
                    <a:pt x="0" y="49"/>
                  </a:lnTo>
                  <a:lnTo>
                    <a:pt x="55" y="35"/>
                  </a:lnTo>
                  <a:lnTo>
                    <a:pt x="57" y="32"/>
                  </a:lnTo>
                  <a:lnTo>
                    <a:pt x="59" y="24"/>
                  </a:lnTo>
                  <a:lnTo>
                    <a:pt x="57" y="16"/>
                  </a:lnTo>
                  <a:lnTo>
                    <a:pt x="47" y="7"/>
                  </a:lnTo>
                  <a:lnTo>
                    <a:pt x="40" y="4"/>
                  </a:lnTo>
                  <a:lnTo>
                    <a:pt x="33" y="2"/>
                  </a:lnTo>
                  <a:lnTo>
                    <a:pt x="28" y="0"/>
                  </a:lnTo>
                  <a:lnTo>
                    <a:pt x="23" y="0"/>
                  </a:lnTo>
                  <a:lnTo>
                    <a:pt x="18" y="0"/>
                  </a:lnTo>
                  <a:lnTo>
                    <a:pt x="15" y="0"/>
                  </a:lnTo>
                  <a:lnTo>
                    <a:pt x="13" y="0"/>
                  </a:lnTo>
                  <a:lnTo>
                    <a:pt x="12" y="0"/>
                  </a:lnTo>
                  <a:close/>
                </a:path>
              </a:pathLst>
            </a:custGeom>
            <a:solidFill>
              <a:srgbClr val="DDFFDD"/>
            </a:solidFill>
            <a:ln w="9525">
              <a:noFill/>
              <a:round/>
              <a:headEnd/>
              <a:tailEnd/>
            </a:ln>
          </p:spPr>
          <p:txBody>
            <a:bodyPr/>
            <a:lstStyle/>
            <a:p>
              <a:endParaRPr lang="en-US"/>
            </a:p>
          </p:txBody>
        </p:sp>
        <p:sp>
          <p:nvSpPr>
            <p:cNvPr id="31833" name="Freeform 181"/>
            <p:cNvSpPr>
              <a:spLocks noEditPoints="1"/>
            </p:cNvSpPr>
            <p:nvPr/>
          </p:nvSpPr>
          <p:spPr bwMode="auto">
            <a:xfrm>
              <a:off x="3453" y="2159"/>
              <a:ext cx="385" cy="683"/>
            </a:xfrm>
            <a:custGeom>
              <a:avLst/>
              <a:gdLst>
                <a:gd name="T0" fmla="*/ 3199 w 320"/>
                <a:gd name="T1" fmla="*/ 158 h 569"/>
                <a:gd name="T2" fmla="*/ 3413 w 320"/>
                <a:gd name="T3" fmla="*/ 585 h 569"/>
                <a:gd name="T4" fmla="*/ 3497 w 320"/>
                <a:gd name="T5" fmla="*/ 552 h 569"/>
                <a:gd name="T6" fmla="*/ 2269 w 320"/>
                <a:gd name="T7" fmla="*/ 843 h 569"/>
                <a:gd name="T8" fmla="*/ 2410 w 320"/>
                <a:gd name="T9" fmla="*/ 1035 h 569"/>
                <a:gd name="T10" fmla="*/ 2985 w 320"/>
                <a:gd name="T11" fmla="*/ 1078 h 569"/>
                <a:gd name="T12" fmla="*/ 3120 w 320"/>
                <a:gd name="T13" fmla="*/ 1012 h 569"/>
                <a:gd name="T14" fmla="*/ 3359 w 320"/>
                <a:gd name="T15" fmla="*/ 843 h 569"/>
                <a:gd name="T16" fmla="*/ 2385 w 320"/>
                <a:gd name="T17" fmla="*/ 784 h 569"/>
                <a:gd name="T18" fmla="*/ 1634 w 320"/>
                <a:gd name="T19" fmla="*/ 1376 h 569"/>
                <a:gd name="T20" fmla="*/ 1369 w 320"/>
                <a:gd name="T21" fmla="*/ 1608 h 569"/>
                <a:gd name="T22" fmla="*/ 1125 w 320"/>
                <a:gd name="T23" fmla="*/ 1864 h 569"/>
                <a:gd name="T24" fmla="*/ 1997 w 320"/>
                <a:gd name="T25" fmla="*/ 1893 h 569"/>
                <a:gd name="T26" fmla="*/ 2659 w 320"/>
                <a:gd name="T27" fmla="*/ 1439 h 569"/>
                <a:gd name="T28" fmla="*/ 2394 w 320"/>
                <a:gd name="T29" fmla="*/ 1272 h 569"/>
                <a:gd name="T30" fmla="*/ 824 w 320"/>
                <a:gd name="T31" fmla="*/ 2147 h 569"/>
                <a:gd name="T32" fmla="*/ 592 w 320"/>
                <a:gd name="T33" fmla="*/ 2403 h 569"/>
                <a:gd name="T34" fmla="*/ 719 w 320"/>
                <a:gd name="T35" fmla="*/ 2504 h 569"/>
                <a:gd name="T36" fmla="*/ 1945 w 320"/>
                <a:gd name="T37" fmla="*/ 2539 h 569"/>
                <a:gd name="T38" fmla="*/ 2221 w 320"/>
                <a:gd name="T39" fmla="*/ 2577 h 569"/>
                <a:gd name="T40" fmla="*/ 2444 w 320"/>
                <a:gd name="T41" fmla="*/ 2522 h 569"/>
                <a:gd name="T42" fmla="*/ 2444 w 320"/>
                <a:gd name="T43" fmla="*/ 2193 h 569"/>
                <a:gd name="T44" fmla="*/ 2180 w 320"/>
                <a:gd name="T45" fmla="*/ 2149 h 569"/>
                <a:gd name="T46" fmla="*/ 1725 w 320"/>
                <a:gd name="T47" fmla="*/ 2092 h 569"/>
                <a:gd name="T48" fmla="*/ 61 w 320"/>
                <a:gd name="T49" fmla="*/ 2986 h 569"/>
                <a:gd name="T50" fmla="*/ 0 w 320"/>
                <a:gd name="T51" fmla="*/ 3200 h 569"/>
                <a:gd name="T52" fmla="*/ 309 w 320"/>
                <a:gd name="T53" fmla="*/ 3170 h 569"/>
                <a:gd name="T54" fmla="*/ 604 w 320"/>
                <a:gd name="T55" fmla="*/ 3159 h 569"/>
                <a:gd name="T56" fmla="*/ 1945 w 320"/>
                <a:gd name="T57" fmla="*/ 3120 h 569"/>
                <a:gd name="T58" fmla="*/ 2136 w 320"/>
                <a:gd name="T59" fmla="*/ 2796 h 569"/>
                <a:gd name="T60" fmla="*/ 1907 w 320"/>
                <a:gd name="T61" fmla="*/ 2781 h 569"/>
                <a:gd name="T62" fmla="*/ 748 w 320"/>
                <a:gd name="T63" fmla="*/ 2756 h 569"/>
                <a:gd name="T64" fmla="*/ 285 w 320"/>
                <a:gd name="T65" fmla="*/ 2688 h 569"/>
                <a:gd name="T66" fmla="*/ 371 w 320"/>
                <a:gd name="T67" fmla="*/ 3644 h 569"/>
                <a:gd name="T68" fmla="*/ 865 w 320"/>
                <a:gd name="T69" fmla="*/ 3956 h 569"/>
                <a:gd name="T70" fmla="*/ 756 w 320"/>
                <a:gd name="T71" fmla="*/ 3356 h 569"/>
                <a:gd name="T72" fmla="*/ 577 w 320"/>
                <a:gd name="T73" fmla="*/ 3386 h 569"/>
                <a:gd name="T74" fmla="*/ 268 w 320"/>
                <a:gd name="T75" fmla="*/ 3429 h 569"/>
                <a:gd name="T76" fmla="*/ 1053 w 320"/>
                <a:gd name="T77" fmla="*/ 4280 h 569"/>
                <a:gd name="T78" fmla="*/ 1915 w 320"/>
                <a:gd name="T79" fmla="*/ 4178 h 569"/>
                <a:gd name="T80" fmla="*/ 1380 w 320"/>
                <a:gd name="T81" fmla="*/ 4767 h 569"/>
                <a:gd name="T82" fmla="*/ 1125 w 320"/>
                <a:gd name="T83" fmla="*/ 4877 h 569"/>
                <a:gd name="T84" fmla="*/ 1323 w 320"/>
                <a:gd name="T85" fmla="*/ 5034 h 569"/>
                <a:gd name="T86" fmla="*/ 2075 w 320"/>
                <a:gd name="T87" fmla="*/ 4900 h 569"/>
                <a:gd name="T88" fmla="*/ 1475 w 320"/>
                <a:gd name="T89" fmla="*/ 4650 h 569"/>
                <a:gd name="T90" fmla="*/ 1669 w 320"/>
                <a:gd name="T91" fmla="*/ 5321 h 569"/>
                <a:gd name="T92" fmla="*/ 1802 w 320"/>
                <a:gd name="T93" fmla="*/ 5582 h 569"/>
                <a:gd name="T94" fmla="*/ 2229 w 320"/>
                <a:gd name="T95" fmla="*/ 5574 h 569"/>
                <a:gd name="T96" fmla="*/ 1669 w 320"/>
                <a:gd name="T97" fmla="*/ 5321 h 569"/>
                <a:gd name="T98" fmla="*/ 1982 w 320"/>
                <a:gd name="T99" fmla="*/ 6111 h 569"/>
                <a:gd name="T100" fmla="*/ 2180 w 320"/>
                <a:gd name="T101" fmla="*/ 5888 h 569"/>
                <a:gd name="T102" fmla="*/ 1945 w 320"/>
                <a:gd name="T103" fmla="*/ 5845 h 5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0"/>
                <a:gd name="T157" fmla="*/ 0 h 569"/>
                <a:gd name="T158" fmla="*/ 320 w 320"/>
                <a:gd name="T159" fmla="*/ 569 h 5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0" h="569">
                  <a:moveTo>
                    <a:pt x="310" y="0"/>
                  </a:moveTo>
                  <a:lnTo>
                    <a:pt x="309" y="1"/>
                  </a:lnTo>
                  <a:lnTo>
                    <a:pt x="305" y="4"/>
                  </a:lnTo>
                  <a:lnTo>
                    <a:pt x="297" y="9"/>
                  </a:lnTo>
                  <a:lnTo>
                    <a:pt x="289" y="15"/>
                  </a:lnTo>
                  <a:lnTo>
                    <a:pt x="278" y="24"/>
                  </a:lnTo>
                  <a:lnTo>
                    <a:pt x="265" y="32"/>
                  </a:lnTo>
                  <a:lnTo>
                    <a:pt x="252" y="43"/>
                  </a:lnTo>
                  <a:lnTo>
                    <a:pt x="237" y="54"/>
                  </a:lnTo>
                  <a:lnTo>
                    <a:pt x="308" y="54"/>
                  </a:lnTo>
                  <a:lnTo>
                    <a:pt x="310" y="54"/>
                  </a:lnTo>
                  <a:lnTo>
                    <a:pt x="311" y="53"/>
                  </a:lnTo>
                  <a:lnTo>
                    <a:pt x="313" y="53"/>
                  </a:lnTo>
                  <a:lnTo>
                    <a:pt x="314" y="52"/>
                  </a:lnTo>
                  <a:lnTo>
                    <a:pt x="316" y="52"/>
                  </a:lnTo>
                  <a:lnTo>
                    <a:pt x="320" y="38"/>
                  </a:lnTo>
                  <a:lnTo>
                    <a:pt x="310" y="0"/>
                  </a:lnTo>
                  <a:close/>
                  <a:moveTo>
                    <a:pt x="213" y="71"/>
                  </a:moveTo>
                  <a:lnTo>
                    <a:pt x="205" y="78"/>
                  </a:lnTo>
                  <a:lnTo>
                    <a:pt x="198" y="84"/>
                  </a:lnTo>
                  <a:lnTo>
                    <a:pt x="190" y="91"/>
                  </a:lnTo>
                  <a:lnTo>
                    <a:pt x="183" y="97"/>
                  </a:lnTo>
                  <a:lnTo>
                    <a:pt x="211" y="97"/>
                  </a:lnTo>
                  <a:lnTo>
                    <a:pt x="218" y="97"/>
                  </a:lnTo>
                  <a:lnTo>
                    <a:pt x="226" y="98"/>
                  </a:lnTo>
                  <a:lnTo>
                    <a:pt x="234" y="100"/>
                  </a:lnTo>
                  <a:lnTo>
                    <a:pt x="241" y="102"/>
                  </a:lnTo>
                  <a:lnTo>
                    <a:pt x="270" y="102"/>
                  </a:lnTo>
                  <a:lnTo>
                    <a:pt x="270" y="100"/>
                  </a:lnTo>
                  <a:lnTo>
                    <a:pt x="270" y="99"/>
                  </a:lnTo>
                  <a:lnTo>
                    <a:pt x="277" y="97"/>
                  </a:lnTo>
                  <a:lnTo>
                    <a:pt x="282" y="94"/>
                  </a:lnTo>
                  <a:lnTo>
                    <a:pt x="287" y="91"/>
                  </a:lnTo>
                  <a:lnTo>
                    <a:pt x="292" y="88"/>
                  </a:lnTo>
                  <a:lnTo>
                    <a:pt x="296" y="84"/>
                  </a:lnTo>
                  <a:lnTo>
                    <a:pt x="300" y="81"/>
                  </a:lnTo>
                  <a:lnTo>
                    <a:pt x="304" y="78"/>
                  </a:lnTo>
                  <a:lnTo>
                    <a:pt x="306" y="76"/>
                  </a:lnTo>
                  <a:lnTo>
                    <a:pt x="220" y="76"/>
                  </a:lnTo>
                  <a:lnTo>
                    <a:pt x="218" y="76"/>
                  </a:lnTo>
                  <a:lnTo>
                    <a:pt x="217" y="75"/>
                  </a:lnTo>
                  <a:lnTo>
                    <a:pt x="215" y="73"/>
                  </a:lnTo>
                  <a:lnTo>
                    <a:pt x="213" y="71"/>
                  </a:lnTo>
                  <a:close/>
                  <a:moveTo>
                    <a:pt x="159" y="119"/>
                  </a:moveTo>
                  <a:lnTo>
                    <a:pt x="153" y="123"/>
                  </a:lnTo>
                  <a:lnTo>
                    <a:pt x="148" y="128"/>
                  </a:lnTo>
                  <a:lnTo>
                    <a:pt x="143" y="133"/>
                  </a:lnTo>
                  <a:lnTo>
                    <a:pt x="137" y="137"/>
                  </a:lnTo>
                  <a:lnTo>
                    <a:pt x="133" y="142"/>
                  </a:lnTo>
                  <a:lnTo>
                    <a:pt x="128" y="146"/>
                  </a:lnTo>
                  <a:lnTo>
                    <a:pt x="124" y="150"/>
                  </a:lnTo>
                  <a:lnTo>
                    <a:pt x="120" y="155"/>
                  </a:lnTo>
                  <a:lnTo>
                    <a:pt x="114" y="160"/>
                  </a:lnTo>
                  <a:lnTo>
                    <a:pt x="110" y="164"/>
                  </a:lnTo>
                  <a:lnTo>
                    <a:pt x="106" y="169"/>
                  </a:lnTo>
                  <a:lnTo>
                    <a:pt x="101" y="173"/>
                  </a:lnTo>
                  <a:lnTo>
                    <a:pt x="156" y="173"/>
                  </a:lnTo>
                  <a:lnTo>
                    <a:pt x="162" y="173"/>
                  </a:lnTo>
                  <a:lnTo>
                    <a:pt x="168" y="174"/>
                  </a:lnTo>
                  <a:lnTo>
                    <a:pt x="174" y="176"/>
                  </a:lnTo>
                  <a:lnTo>
                    <a:pt x="180" y="177"/>
                  </a:lnTo>
                  <a:lnTo>
                    <a:pt x="218" y="180"/>
                  </a:lnTo>
                  <a:lnTo>
                    <a:pt x="223" y="180"/>
                  </a:lnTo>
                  <a:lnTo>
                    <a:pt x="227" y="163"/>
                  </a:lnTo>
                  <a:lnTo>
                    <a:pt x="233" y="148"/>
                  </a:lnTo>
                  <a:lnTo>
                    <a:pt x="240" y="134"/>
                  </a:lnTo>
                  <a:lnTo>
                    <a:pt x="249" y="121"/>
                  </a:lnTo>
                  <a:lnTo>
                    <a:pt x="240" y="121"/>
                  </a:lnTo>
                  <a:lnTo>
                    <a:pt x="232" y="121"/>
                  </a:lnTo>
                  <a:lnTo>
                    <a:pt x="225" y="120"/>
                  </a:lnTo>
                  <a:lnTo>
                    <a:pt x="216" y="119"/>
                  </a:lnTo>
                  <a:lnTo>
                    <a:pt x="208" y="119"/>
                  </a:lnTo>
                  <a:lnTo>
                    <a:pt x="159" y="119"/>
                  </a:lnTo>
                  <a:close/>
                  <a:moveTo>
                    <a:pt x="80" y="195"/>
                  </a:moveTo>
                  <a:lnTo>
                    <a:pt x="75" y="199"/>
                  </a:lnTo>
                  <a:lnTo>
                    <a:pt x="70" y="204"/>
                  </a:lnTo>
                  <a:lnTo>
                    <a:pt x="66" y="209"/>
                  </a:lnTo>
                  <a:lnTo>
                    <a:pt x="61" y="213"/>
                  </a:lnTo>
                  <a:lnTo>
                    <a:pt x="57" y="218"/>
                  </a:lnTo>
                  <a:lnTo>
                    <a:pt x="53" y="223"/>
                  </a:lnTo>
                  <a:lnTo>
                    <a:pt x="48" y="226"/>
                  </a:lnTo>
                  <a:lnTo>
                    <a:pt x="44" y="230"/>
                  </a:lnTo>
                  <a:lnTo>
                    <a:pt x="51" y="231"/>
                  </a:lnTo>
                  <a:lnTo>
                    <a:pt x="58" y="232"/>
                  </a:lnTo>
                  <a:lnTo>
                    <a:pt x="65" y="233"/>
                  </a:lnTo>
                  <a:lnTo>
                    <a:pt x="73" y="235"/>
                  </a:lnTo>
                  <a:lnTo>
                    <a:pt x="167" y="235"/>
                  </a:lnTo>
                  <a:lnTo>
                    <a:pt x="170" y="235"/>
                  </a:lnTo>
                  <a:lnTo>
                    <a:pt x="173" y="236"/>
                  </a:lnTo>
                  <a:lnTo>
                    <a:pt x="175" y="237"/>
                  </a:lnTo>
                  <a:lnTo>
                    <a:pt x="177" y="238"/>
                  </a:lnTo>
                  <a:lnTo>
                    <a:pt x="183" y="238"/>
                  </a:lnTo>
                  <a:lnTo>
                    <a:pt x="189" y="238"/>
                  </a:lnTo>
                  <a:lnTo>
                    <a:pt x="194" y="239"/>
                  </a:lnTo>
                  <a:lnTo>
                    <a:pt x="200" y="239"/>
                  </a:lnTo>
                  <a:lnTo>
                    <a:pt x="205" y="239"/>
                  </a:lnTo>
                  <a:lnTo>
                    <a:pt x="210" y="240"/>
                  </a:lnTo>
                  <a:lnTo>
                    <a:pt x="215" y="240"/>
                  </a:lnTo>
                  <a:lnTo>
                    <a:pt x="220" y="240"/>
                  </a:lnTo>
                  <a:lnTo>
                    <a:pt x="220" y="235"/>
                  </a:lnTo>
                  <a:lnTo>
                    <a:pt x="220" y="227"/>
                  </a:lnTo>
                  <a:lnTo>
                    <a:pt x="220" y="217"/>
                  </a:lnTo>
                  <a:lnTo>
                    <a:pt x="220" y="206"/>
                  </a:lnTo>
                  <a:lnTo>
                    <a:pt x="220" y="205"/>
                  </a:lnTo>
                  <a:lnTo>
                    <a:pt x="220" y="204"/>
                  </a:lnTo>
                  <a:lnTo>
                    <a:pt x="220" y="203"/>
                  </a:lnTo>
                  <a:lnTo>
                    <a:pt x="220" y="201"/>
                  </a:lnTo>
                  <a:lnTo>
                    <a:pt x="213" y="201"/>
                  </a:lnTo>
                  <a:lnTo>
                    <a:pt x="204" y="201"/>
                  </a:lnTo>
                  <a:lnTo>
                    <a:pt x="197" y="200"/>
                  </a:lnTo>
                  <a:lnTo>
                    <a:pt x="188" y="199"/>
                  </a:lnTo>
                  <a:lnTo>
                    <a:pt x="180" y="199"/>
                  </a:lnTo>
                  <a:lnTo>
                    <a:pt x="172" y="198"/>
                  </a:lnTo>
                  <a:lnTo>
                    <a:pt x="164" y="196"/>
                  </a:lnTo>
                  <a:lnTo>
                    <a:pt x="156" y="195"/>
                  </a:lnTo>
                  <a:lnTo>
                    <a:pt x="80" y="195"/>
                  </a:lnTo>
                  <a:close/>
                  <a:moveTo>
                    <a:pt x="26" y="251"/>
                  </a:moveTo>
                  <a:lnTo>
                    <a:pt x="15" y="266"/>
                  </a:lnTo>
                  <a:lnTo>
                    <a:pt x="6" y="278"/>
                  </a:lnTo>
                  <a:lnTo>
                    <a:pt x="2" y="288"/>
                  </a:lnTo>
                  <a:lnTo>
                    <a:pt x="0" y="294"/>
                  </a:lnTo>
                  <a:lnTo>
                    <a:pt x="0" y="295"/>
                  </a:lnTo>
                  <a:lnTo>
                    <a:pt x="0" y="296"/>
                  </a:lnTo>
                  <a:lnTo>
                    <a:pt x="0" y="297"/>
                  </a:lnTo>
                  <a:lnTo>
                    <a:pt x="0" y="298"/>
                  </a:lnTo>
                  <a:lnTo>
                    <a:pt x="10" y="298"/>
                  </a:lnTo>
                  <a:lnTo>
                    <a:pt x="16" y="297"/>
                  </a:lnTo>
                  <a:lnTo>
                    <a:pt x="21" y="297"/>
                  </a:lnTo>
                  <a:lnTo>
                    <a:pt x="28" y="296"/>
                  </a:lnTo>
                  <a:lnTo>
                    <a:pt x="32" y="295"/>
                  </a:lnTo>
                  <a:lnTo>
                    <a:pt x="38" y="295"/>
                  </a:lnTo>
                  <a:lnTo>
                    <a:pt x="43" y="294"/>
                  </a:lnTo>
                  <a:lnTo>
                    <a:pt x="48" y="294"/>
                  </a:lnTo>
                  <a:lnTo>
                    <a:pt x="55" y="294"/>
                  </a:lnTo>
                  <a:lnTo>
                    <a:pt x="57" y="293"/>
                  </a:lnTo>
                  <a:lnTo>
                    <a:pt x="59" y="291"/>
                  </a:lnTo>
                  <a:lnTo>
                    <a:pt x="61" y="290"/>
                  </a:lnTo>
                  <a:lnTo>
                    <a:pt x="64" y="290"/>
                  </a:lnTo>
                  <a:lnTo>
                    <a:pt x="175" y="290"/>
                  </a:lnTo>
                  <a:lnTo>
                    <a:pt x="211" y="260"/>
                  </a:lnTo>
                  <a:lnTo>
                    <a:pt x="206" y="260"/>
                  </a:lnTo>
                  <a:lnTo>
                    <a:pt x="202" y="260"/>
                  </a:lnTo>
                  <a:lnTo>
                    <a:pt x="198" y="260"/>
                  </a:lnTo>
                  <a:lnTo>
                    <a:pt x="193" y="260"/>
                  </a:lnTo>
                  <a:lnTo>
                    <a:pt x="188" y="260"/>
                  </a:lnTo>
                  <a:lnTo>
                    <a:pt x="184" y="260"/>
                  </a:lnTo>
                  <a:lnTo>
                    <a:pt x="179" y="260"/>
                  </a:lnTo>
                  <a:lnTo>
                    <a:pt x="175" y="260"/>
                  </a:lnTo>
                  <a:lnTo>
                    <a:pt x="172" y="259"/>
                  </a:lnTo>
                  <a:lnTo>
                    <a:pt x="170" y="258"/>
                  </a:lnTo>
                  <a:lnTo>
                    <a:pt x="167" y="257"/>
                  </a:lnTo>
                  <a:lnTo>
                    <a:pt x="165" y="256"/>
                  </a:lnTo>
                  <a:lnTo>
                    <a:pt x="71" y="256"/>
                  </a:lnTo>
                  <a:lnTo>
                    <a:pt x="67" y="256"/>
                  </a:lnTo>
                  <a:lnTo>
                    <a:pt x="60" y="255"/>
                  </a:lnTo>
                  <a:lnTo>
                    <a:pt x="54" y="253"/>
                  </a:lnTo>
                  <a:lnTo>
                    <a:pt x="47" y="251"/>
                  </a:lnTo>
                  <a:lnTo>
                    <a:pt x="26" y="251"/>
                  </a:lnTo>
                  <a:close/>
                  <a:moveTo>
                    <a:pt x="12" y="320"/>
                  </a:moveTo>
                  <a:lnTo>
                    <a:pt x="19" y="328"/>
                  </a:lnTo>
                  <a:lnTo>
                    <a:pt x="26" y="333"/>
                  </a:lnTo>
                  <a:lnTo>
                    <a:pt x="31" y="337"/>
                  </a:lnTo>
                  <a:lnTo>
                    <a:pt x="33" y="339"/>
                  </a:lnTo>
                  <a:lnTo>
                    <a:pt x="52" y="372"/>
                  </a:lnTo>
                  <a:lnTo>
                    <a:pt x="59" y="372"/>
                  </a:lnTo>
                  <a:lnTo>
                    <a:pt x="66" y="371"/>
                  </a:lnTo>
                  <a:lnTo>
                    <a:pt x="71" y="369"/>
                  </a:lnTo>
                  <a:lnTo>
                    <a:pt x="78" y="368"/>
                  </a:lnTo>
                  <a:lnTo>
                    <a:pt x="83" y="368"/>
                  </a:lnTo>
                  <a:lnTo>
                    <a:pt x="161" y="368"/>
                  </a:lnTo>
                  <a:lnTo>
                    <a:pt x="149" y="344"/>
                  </a:lnTo>
                  <a:lnTo>
                    <a:pt x="161" y="312"/>
                  </a:lnTo>
                  <a:lnTo>
                    <a:pt x="68" y="312"/>
                  </a:lnTo>
                  <a:lnTo>
                    <a:pt x="65" y="313"/>
                  </a:lnTo>
                  <a:lnTo>
                    <a:pt x="63" y="315"/>
                  </a:lnTo>
                  <a:lnTo>
                    <a:pt x="60" y="316"/>
                  </a:lnTo>
                  <a:lnTo>
                    <a:pt x="57" y="316"/>
                  </a:lnTo>
                  <a:lnTo>
                    <a:pt x="52" y="316"/>
                  </a:lnTo>
                  <a:lnTo>
                    <a:pt x="46" y="316"/>
                  </a:lnTo>
                  <a:lnTo>
                    <a:pt x="41" y="317"/>
                  </a:lnTo>
                  <a:lnTo>
                    <a:pt x="34" y="317"/>
                  </a:lnTo>
                  <a:lnTo>
                    <a:pt x="29" y="318"/>
                  </a:lnTo>
                  <a:lnTo>
                    <a:pt x="24" y="319"/>
                  </a:lnTo>
                  <a:lnTo>
                    <a:pt x="18" y="319"/>
                  </a:lnTo>
                  <a:lnTo>
                    <a:pt x="12" y="320"/>
                  </a:lnTo>
                  <a:close/>
                  <a:moveTo>
                    <a:pt x="78" y="389"/>
                  </a:moveTo>
                  <a:lnTo>
                    <a:pt x="95" y="398"/>
                  </a:lnTo>
                  <a:lnTo>
                    <a:pt x="104" y="410"/>
                  </a:lnTo>
                  <a:lnTo>
                    <a:pt x="137" y="412"/>
                  </a:lnTo>
                  <a:lnTo>
                    <a:pt x="180" y="412"/>
                  </a:lnTo>
                  <a:lnTo>
                    <a:pt x="179" y="401"/>
                  </a:lnTo>
                  <a:lnTo>
                    <a:pt x="173" y="389"/>
                  </a:lnTo>
                  <a:lnTo>
                    <a:pt x="85" y="389"/>
                  </a:lnTo>
                  <a:lnTo>
                    <a:pt x="78" y="389"/>
                  </a:lnTo>
                  <a:close/>
                  <a:moveTo>
                    <a:pt x="119" y="433"/>
                  </a:moveTo>
                  <a:lnTo>
                    <a:pt x="125" y="443"/>
                  </a:lnTo>
                  <a:lnTo>
                    <a:pt x="123" y="443"/>
                  </a:lnTo>
                  <a:lnTo>
                    <a:pt x="119" y="445"/>
                  </a:lnTo>
                  <a:lnTo>
                    <a:pt x="112" y="448"/>
                  </a:lnTo>
                  <a:lnTo>
                    <a:pt x="107" y="451"/>
                  </a:lnTo>
                  <a:lnTo>
                    <a:pt x="101" y="454"/>
                  </a:lnTo>
                  <a:lnTo>
                    <a:pt x="100" y="457"/>
                  </a:lnTo>
                  <a:lnTo>
                    <a:pt x="103" y="462"/>
                  </a:lnTo>
                  <a:lnTo>
                    <a:pt x="111" y="465"/>
                  </a:lnTo>
                  <a:lnTo>
                    <a:pt x="115" y="467"/>
                  </a:lnTo>
                  <a:lnTo>
                    <a:pt x="120" y="469"/>
                  </a:lnTo>
                  <a:lnTo>
                    <a:pt x="124" y="472"/>
                  </a:lnTo>
                  <a:lnTo>
                    <a:pt x="127" y="475"/>
                  </a:lnTo>
                  <a:lnTo>
                    <a:pt x="192" y="475"/>
                  </a:lnTo>
                  <a:lnTo>
                    <a:pt x="190" y="464"/>
                  </a:lnTo>
                  <a:lnTo>
                    <a:pt x="188" y="456"/>
                  </a:lnTo>
                  <a:lnTo>
                    <a:pt x="187" y="452"/>
                  </a:lnTo>
                  <a:lnTo>
                    <a:pt x="187" y="450"/>
                  </a:lnTo>
                  <a:lnTo>
                    <a:pt x="185" y="433"/>
                  </a:lnTo>
                  <a:lnTo>
                    <a:pt x="137" y="433"/>
                  </a:lnTo>
                  <a:lnTo>
                    <a:pt x="133" y="433"/>
                  </a:lnTo>
                  <a:lnTo>
                    <a:pt x="128" y="433"/>
                  </a:lnTo>
                  <a:lnTo>
                    <a:pt x="123" y="433"/>
                  </a:lnTo>
                  <a:lnTo>
                    <a:pt x="119" y="433"/>
                  </a:lnTo>
                  <a:close/>
                  <a:moveTo>
                    <a:pt x="151" y="496"/>
                  </a:moveTo>
                  <a:lnTo>
                    <a:pt x="154" y="502"/>
                  </a:lnTo>
                  <a:lnTo>
                    <a:pt x="158" y="507"/>
                  </a:lnTo>
                  <a:lnTo>
                    <a:pt x="160" y="513"/>
                  </a:lnTo>
                  <a:lnTo>
                    <a:pt x="163" y="521"/>
                  </a:lnTo>
                  <a:lnTo>
                    <a:pt x="163" y="520"/>
                  </a:lnTo>
                  <a:lnTo>
                    <a:pt x="164" y="519"/>
                  </a:lnTo>
                  <a:lnTo>
                    <a:pt x="165" y="520"/>
                  </a:lnTo>
                  <a:lnTo>
                    <a:pt x="166" y="521"/>
                  </a:lnTo>
                  <a:lnTo>
                    <a:pt x="203" y="526"/>
                  </a:lnTo>
                  <a:lnTo>
                    <a:pt x="202" y="519"/>
                  </a:lnTo>
                  <a:lnTo>
                    <a:pt x="200" y="511"/>
                  </a:lnTo>
                  <a:lnTo>
                    <a:pt x="199" y="503"/>
                  </a:lnTo>
                  <a:lnTo>
                    <a:pt x="197" y="496"/>
                  </a:lnTo>
                  <a:lnTo>
                    <a:pt x="151" y="496"/>
                  </a:lnTo>
                  <a:close/>
                  <a:moveTo>
                    <a:pt x="167" y="543"/>
                  </a:moveTo>
                  <a:lnTo>
                    <a:pt x="173" y="555"/>
                  </a:lnTo>
                  <a:lnTo>
                    <a:pt x="176" y="563"/>
                  </a:lnTo>
                  <a:lnTo>
                    <a:pt x="178" y="568"/>
                  </a:lnTo>
                  <a:lnTo>
                    <a:pt x="179" y="569"/>
                  </a:lnTo>
                  <a:lnTo>
                    <a:pt x="181" y="568"/>
                  </a:lnTo>
                  <a:lnTo>
                    <a:pt x="187" y="564"/>
                  </a:lnTo>
                  <a:lnTo>
                    <a:pt x="194" y="558"/>
                  </a:lnTo>
                  <a:lnTo>
                    <a:pt x="201" y="548"/>
                  </a:lnTo>
                  <a:lnTo>
                    <a:pt x="197" y="548"/>
                  </a:lnTo>
                  <a:lnTo>
                    <a:pt x="192" y="547"/>
                  </a:lnTo>
                  <a:lnTo>
                    <a:pt x="188" y="547"/>
                  </a:lnTo>
                  <a:lnTo>
                    <a:pt x="184" y="546"/>
                  </a:lnTo>
                  <a:lnTo>
                    <a:pt x="179" y="545"/>
                  </a:lnTo>
                  <a:lnTo>
                    <a:pt x="175" y="544"/>
                  </a:lnTo>
                  <a:lnTo>
                    <a:pt x="171" y="544"/>
                  </a:lnTo>
                  <a:lnTo>
                    <a:pt x="167" y="543"/>
                  </a:lnTo>
                  <a:close/>
                </a:path>
              </a:pathLst>
            </a:custGeom>
            <a:solidFill>
              <a:srgbClr val="60E270"/>
            </a:solidFill>
            <a:ln w="9525">
              <a:noFill/>
              <a:round/>
              <a:headEnd/>
              <a:tailEnd/>
            </a:ln>
          </p:spPr>
          <p:txBody>
            <a:bodyPr/>
            <a:lstStyle/>
            <a:p>
              <a:endParaRPr lang="en-US"/>
            </a:p>
          </p:txBody>
        </p:sp>
        <p:sp>
          <p:nvSpPr>
            <p:cNvPr id="31834" name="Freeform 182"/>
            <p:cNvSpPr>
              <a:spLocks noEditPoints="1"/>
            </p:cNvSpPr>
            <p:nvPr/>
          </p:nvSpPr>
          <p:spPr bwMode="auto">
            <a:xfrm>
              <a:off x="3926" y="2180"/>
              <a:ext cx="479" cy="707"/>
            </a:xfrm>
            <a:custGeom>
              <a:avLst/>
              <a:gdLst>
                <a:gd name="T0" fmla="*/ 230 w 398"/>
                <a:gd name="T1" fmla="*/ 2373 h 589"/>
                <a:gd name="T2" fmla="*/ 916 w 398"/>
                <a:gd name="T3" fmla="*/ 2224 h 589"/>
                <a:gd name="T4" fmla="*/ 285 w 398"/>
                <a:gd name="T5" fmla="*/ 2640 h 589"/>
                <a:gd name="T6" fmla="*/ 497 w 398"/>
                <a:gd name="T7" fmla="*/ 3063 h 589"/>
                <a:gd name="T8" fmla="*/ 1255 w 398"/>
                <a:gd name="T9" fmla="*/ 2857 h 589"/>
                <a:gd name="T10" fmla="*/ 556 w 398"/>
                <a:gd name="T11" fmla="*/ 2588 h 589"/>
                <a:gd name="T12" fmla="*/ 374 w 398"/>
                <a:gd name="T13" fmla="*/ 3597 h 589"/>
                <a:gd name="T14" fmla="*/ 3181 w 398"/>
                <a:gd name="T15" fmla="*/ 3644 h 589"/>
                <a:gd name="T16" fmla="*/ 2807 w 398"/>
                <a:gd name="T17" fmla="*/ 3385 h 589"/>
                <a:gd name="T18" fmla="*/ 1596 w 398"/>
                <a:gd name="T19" fmla="*/ 3210 h 589"/>
                <a:gd name="T20" fmla="*/ 1043 w 398"/>
                <a:gd name="T21" fmla="*/ 3223 h 589"/>
                <a:gd name="T22" fmla="*/ 3595 w 398"/>
                <a:gd name="T23" fmla="*/ 3338 h 589"/>
                <a:gd name="T24" fmla="*/ 2807 w 398"/>
                <a:gd name="T25" fmla="*/ 3157 h 589"/>
                <a:gd name="T26" fmla="*/ 2123 w 398"/>
                <a:gd name="T27" fmla="*/ 3006 h 589"/>
                <a:gd name="T28" fmla="*/ 2807 w 398"/>
                <a:gd name="T29" fmla="*/ 2863 h 589"/>
                <a:gd name="T30" fmla="*/ 3584 w 398"/>
                <a:gd name="T31" fmla="*/ 3014 h 589"/>
                <a:gd name="T32" fmla="*/ 3722 w 398"/>
                <a:gd name="T33" fmla="*/ 2522 h 589"/>
                <a:gd name="T34" fmla="*/ 3176 w 398"/>
                <a:gd name="T35" fmla="*/ 2453 h 589"/>
                <a:gd name="T36" fmla="*/ 2967 w 398"/>
                <a:gd name="T37" fmla="*/ 2685 h 589"/>
                <a:gd name="T38" fmla="*/ 3769 w 398"/>
                <a:gd name="T39" fmla="*/ 2199 h 589"/>
                <a:gd name="T40" fmla="*/ 3483 w 398"/>
                <a:gd name="T41" fmla="*/ 1983 h 589"/>
                <a:gd name="T42" fmla="*/ 3914 w 398"/>
                <a:gd name="T43" fmla="*/ 1750 h 589"/>
                <a:gd name="T44" fmla="*/ 3632 w 398"/>
                <a:gd name="T45" fmla="*/ 1503 h 589"/>
                <a:gd name="T46" fmla="*/ 4130 w 398"/>
                <a:gd name="T47" fmla="*/ 1146 h 589"/>
                <a:gd name="T48" fmla="*/ 4065 w 398"/>
                <a:gd name="T49" fmla="*/ 1029 h 589"/>
                <a:gd name="T50" fmla="*/ 3584 w 398"/>
                <a:gd name="T51" fmla="*/ 1268 h 589"/>
                <a:gd name="T52" fmla="*/ 4313 w 398"/>
                <a:gd name="T53" fmla="*/ 552 h 589"/>
                <a:gd name="T54" fmla="*/ 3879 w 398"/>
                <a:gd name="T55" fmla="*/ 383 h 589"/>
                <a:gd name="T56" fmla="*/ 2752 w 398"/>
                <a:gd name="T57" fmla="*/ 228 h 589"/>
                <a:gd name="T58" fmla="*/ 3051 w 398"/>
                <a:gd name="T59" fmla="*/ 857 h 589"/>
                <a:gd name="T60" fmla="*/ 4258 w 398"/>
                <a:gd name="T61" fmla="*/ 585 h 589"/>
                <a:gd name="T62" fmla="*/ 581 w 398"/>
                <a:gd name="T63" fmla="*/ 4126 h 589"/>
                <a:gd name="T64" fmla="*/ 2855 w 398"/>
                <a:gd name="T65" fmla="*/ 4178 h 589"/>
                <a:gd name="T66" fmla="*/ 3229 w 398"/>
                <a:gd name="T67" fmla="*/ 4064 h 589"/>
                <a:gd name="T68" fmla="*/ 750 w 398"/>
                <a:gd name="T69" fmla="*/ 3841 h 589"/>
                <a:gd name="T70" fmla="*/ 1405 w 398"/>
                <a:gd name="T71" fmla="*/ 4644 h 589"/>
                <a:gd name="T72" fmla="*/ 2135 w 398"/>
                <a:gd name="T73" fmla="*/ 4703 h 589"/>
                <a:gd name="T74" fmla="*/ 2570 w 398"/>
                <a:gd name="T75" fmla="*/ 4732 h 589"/>
                <a:gd name="T76" fmla="*/ 3223 w 398"/>
                <a:gd name="T77" fmla="*/ 4498 h 589"/>
                <a:gd name="T78" fmla="*/ 2594 w 398"/>
                <a:gd name="T79" fmla="*/ 4414 h 589"/>
                <a:gd name="T80" fmla="*/ 128 w 398"/>
                <a:gd name="T81" fmla="*/ 4861 h 589"/>
                <a:gd name="T82" fmla="*/ 2135 w 398"/>
                <a:gd name="T83" fmla="*/ 4941 h 589"/>
                <a:gd name="T84" fmla="*/ 2193 w 398"/>
                <a:gd name="T85" fmla="*/ 5241 h 589"/>
                <a:gd name="T86" fmla="*/ 128 w 398"/>
                <a:gd name="T87" fmla="*/ 5140 h 589"/>
                <a:gd name="T88" fmla="*/ 258 w 398"/>
                <a:gd name="T89" fmla="*/ 5630 h 589"/>
                <a:gd name="T90" fmla="*/ 1368 w 398"/>
                <a:gd name="T91" fmla="*/ 5687 h 589"/>
                <a:gd name="T92" fmla="*/ 2006 w 398"/>
                <a:gd name="T93" fmla="*/ 5854 h 589"/>
                <a:gd name="T94" fmla="*/ 2743 w 398"/>
                <a:gd name="T95" fmla="*/ 5854 h 589"/>
                <a:gd name="T96" fmla="*/ 2905 w 398"/>
                <a:gd name="T97" fmla="*/ 5633 h 589"/>
                <a:gd name="T98" fmla="*/ 2570 w 398"/>
                <a:gd name="T99" fmla="*/ 5535 h 589"/>
                <a:gd name="T100" fmla="*/ 230 w 398"/>
                <a:gd name="T101" fmla="*/ 5406 h 589"/>
                <a:gd name="T102" fmla="*/ 1276 w 398"/>
                <a:gd name="T103" fmla="*/ 5913 h 589"/>
                <a:gd name="T104" fmla="*/ 1857 w 398"/>
                <a:gd name="T105" fmla="*/ 6093 h 589"/>
                <a:gd name="T106" fmla="*/ 1687 w 398"/>
                <a:gd name="T107" fmla="*/ 6328 h 589"/>
                <a:gd name="T108" fmla="*/ 483 w 398"/>
                <a:gd name="T109" fmla="*/ 6219 h 589"/>
                <a:gd name="T110" fmla="*/ 3075 w 398"/>
                <a:gd name="T111" fmla="*/ 5459 h 589"/>
                <a:gd name="T112" fmla="*/ 2855 w 398"/>
                <a:gd name="T113" fmla="*/ 5361 h 589"/>
                <a:gd name="T114" fmla="*/ 2728 w 398"/>
                <a:gd name="T115" fmla="*/ 5235 h 5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8"/>
                <a:gd name="T175" fmla="*/ 0 h 589"/>
                <a:gd name="T176" fmla="*/ 398 w 398"/>
                <a:gd name="T177" fmla="*/ 589 h 5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8" h="589">
                  <a:moveTo>
                    <a:pt x="0" y="189"/>
                  </a:moveTo>
                  <a:lnTo>
                    <a:pt x="0" y="193"/>
                  </a:lnTo>
                  <a:lnTo>
                    <a:pt x="3" y="201"/>
                  </a:lnTo>
                  <a:lnTo>
                    <a:pt x="4" y="214"/>
                  </a:lnTo>
                  <a:lnTo>
                    <a:pt x="7" y="229"/>
                  </a:lnTo>
                  <a:lnTo>
                    <a:pt x="9" y="228"/>
                  </a:lnTo>
                  <a:lnTo>
                    <a:pt x="11" y="226"/>
                  </a:lnTo>
                  <a:lnTo>
                    <a:pt x="12" y="225"/>
                  </a:lnTo>
                  <a:lnTo>
                    <a:pt x="14" y="225"/>
                  </a:lnTo>
                  <a:lnTo>
                    <a:pt x="17" y="224"/>
                  </a:lnTo>
                  <a:lnTo>
                    <a:pt x="18" y="222"/>
                  </a:lnTo>
                  <a:lnTo>
                    <a:pt x="21" y="221"/>
                  </a:lnTo>
                  <a:lnTo>
                    <a:pt x="24" y="221"/>
                  </a:lnTo>
                  <a:lnTo>
                    <a:pt x="44" y="221"/>
                  </a:lnTo>
                  <a:lnTo>
                    <a:pt x="48" y="219"/>
                  </a:lnTo>
                  <a:lnTo>
                    <a:pt x="51" y="218"/>
                  </a:lnTo>
                  <a:lnTo>
                    <a:pt x="56" y="218"/>
                  </a:lnTo>
                  <a:lnTo>
                    <a:pt x="60" y="218"/>
                  </a:lnTo>
                  <a:lnTo>
                    <a:pt x="65" y="215"/>
                  </a:lnTo>
                  <a:lnTo>
                    <a:pt x="72" y="213"/>
                  </a:lnTo>
                  <a:lnTo>
                    <a:pt x="78" y="213"/>
                  </a:lnTo>
                  <a:lnTo>
                    <a:pt x="86" y="213"/>
                  </a:lnTo>
                  <a:lnTo>
                    <a:pt x="84" y="210"/>
                  </a:lnTo>
                  <a:lnTo>
                    <a:pt x="83" y="207"/>
                  </a:lnTo>
                  <a:lnTo>
                    <a:pt x="82" y="203"/>
                  </a:lnTo>
                  <a:lnTo>
                    <a:pt x="80" y="201"/>
                  </a:lnTo>
                  <a:lnTo>
                    <a:pt x="75" y="192"/>
                  </a:lnTo>
                  <a:lnTo>
                    <a:pt x="71" y="182"/>
                  </a:lnTo>
                  <a:lnTo>
                    <a:pt x="67" y="175"/>
                  </a:lnTo>
                  <a:lnTo>
                    <a:pt x="66" y="172"/>
                  </a:lnTo>
                  <a:lnTo>
                    <a:pt x="0" y="189"/>
                  </a:lnTo>
                  <a:close/>
                  <a:moveTo>
                    <a:pt x="32" y="243"/>
                  </a:moveTo>
                  <a:lnTo>
                    <a:pt x="30" y="245"/>
                  </a:lnTo>
                  <a:lnTo>
                    <a:pt x="27" y="246"/>
                  </a:lnTo>
                  <a:lnTo>
                    <a:pt x="26" y="246"/>
                  </a:lnTo>
                  <a:lnTo>
                    <a:pt x="24" y="246"/>
                  </a:lnTo>
                  <a:lnTo>
                    <a:pt x="22" y="246"/>
                  </a:lnTo>
                  <a:lnTo>
                    <a:pt x="19" y="246"/>
                  </a:lnTo>
                  <a:lnTo>
                    <a:pt x="16" y="248"/>
                  </a:lnTo>
                  <a:lnTo>
                    <a:pt x="13" y="249"/>
                  </a:lnTo>
                  <a:lnTo>
                    <a:pt x="12" y="249"/>
                  </a:lnTo>
                  <a:lnTo>
                    <a:pt x="10" y="249"/>
                  </a:lnTo>
                  <a:lnTo>
                    <a:pt x="12" y="260"/>
                  </a:lnTo>
                  <a:lnTo>
                    <a:pt x="13" y="269"/>
                  </a:lnTo>
                  <a:lnTo>
                    <a:pt x="16" y="278"/>
                  </a:lnTo>
                  <a:lnTo>
                    <a:pt x="17" y="285"/>
                  </a:lnTo>
                  <a:lnTo>
                    <a:pt x="45" y="285"/>
                  </a:lnTo>
                  <a:lnTo>
                    <a:pt x="66" y="281"/>
                  </a:lnTo>
                  <a:lnTo>
                    <a:pt x="72" y="279"/>
                  </a:lnTo>
                  <a:lnTo>
                    <a:pt x="76" y="278"/>
                  </a:lnTo>
                  <a:lnTo>
                    <a:pt x="80" y="277"/>
                  </a:lnTo>
                  <a:lnTo>
                    <a:pt x="86" y="277"/>
                  </a:lnTo>
                  <a:lnTo>
                    <a:pt x="90" y="277"/>
                  </a:lnTo>
                  <a:lnTo>
                    <a:pt x="96" y="277"/>
                  </a:lnTo>
                  <a:lnTo>
                    <a:pt x="101" y="277"/>
                  </a:lnTo>
                  <a:lnTo>
                    <a:pt x="106" y="277"/>
                  </a:lnTo>
                  <a:lnTo>
                    <a:pt x="119" y="275"/>
                  </a:lnTo>
                  <a:lnTo>
                    <a:pt x="116" y="271"/>
                  </a:lnTo>
                  <a:lnTo>
                    <a:pt x="113" y="266"/>
                  </a:lnTo>
                  <a:lnTo>
                    <a:pt x="110" y="261"/>
                  </a:lnTo>
                  <a:lnTo>
                    <a:pt x="106" y="255"/>
                  </a:lnTo>
                  <a:lnTo>
                    <a:pt x="103" y="250"/>
                  </a:lnTo>
                  <a:lnTo>
                    <a:pt x="101" y="245"/>
                  </a:lnTo>
                  <a:lnTo>
                    <a:pt x="99" y="239"/>
                  </a:lnTo>
                  <a:lnTo>
                    <a:pt x="96" y="234"/>
                  </a:lnTo>
                  <a:lnTo>
                    <a:pt x="74" y="234"/>
                  </a:lnTo>
                  <a:lnTo>
                    <a:pt x="70" y="237"/>
                  </a:lnTo>
                  <a:lnTo>
                    <a:pt x="65" y="238"/>
                  </a:lnTo>
                  <a:lnTo>
                    <a:pt x="61" y="239"/>
                  </a:lnTo>
                  <a:lnTo>
                    <a:pt x="57" y="239"/>
                  </a:lnTo>
                  <a:lnTo>
                    <a:pt x="50" y="241"/>
                  </a:lnTo>
                  <a:lnTo>
                    <a:pt x="45" y="242"/>
                  </a:lnTo>
                  <a:lnTo>
                    <a:pt x="38" y="243"/>
                  </a:lnTo>
                  <a:lnTo>
                    <a:pt x="32" y="243"/>
                  </a:lnTo>
                  <a:close/>
                  <a:moveTo>
                    <a:pt x="21" y="307"/>
                  </a:moveTo>
                  <a:lnTo>
                    <a:pt x="21" y="313"/>
                  </a:lnTo>
                  <a:lnTo>
                    <a:pt x="22" y="318"/>
                  </a:lnTo>
                  <a:lnTo>
                    <a:pt x="24" y="322"/>
                  </a:lnTo>
                  <a:lnTo>
                    <a:pt x="26" y="327"/>
                  </a:lnTo>
                  <a:lnTo>
                    <a:pt x="29" y="330"/>
                  </a:lnTo>
                  <a:lnTo>
                    <a:pt x="31" y="332"/>
                  </a:lnTo>
                  <a:lnTo>
                    <a:pt x="34" y="335"/>
                  </a:lnTo>
                  <a:lnTo>
                    <a:pt x="36" y="339"/>
                  </a:lnTo>
                  <a:lnTo>
                    <a:pt x="58" y="339"/>
                  </a:lnTo>
                  <a:lnTo>
                    <a:pt x="60" y="338"/>
                  </a:lnTo>
                  <a:lnTo>
                    <a:pt x="61" y="335"/>
                  </a:lnTo>
                  <a:lnTo>
                    <a:pt x="63" y="334"/>
                  </a:lnTo>
                  <a:lnTo>
                    <a:pt x="64" y="334"/>
                  </a:lnTo>
                  <a:lnTo>
                    <a:pt x="257" y="334"/>
                  </a:lnTo>
                  <a:lnTo>
                    <a:pt x="262" y="334"/>
                  </a:lnTo>
                  <a:lnTo>
                    <a:pt x="269" y="335"/>
                  </a:lnTo>
                  <a:lnTo>
                    <a:pt x="274" y="338"/>
                  </a:lnTo>
                  <a:lnTo>
                    <a:pt x="280" y="339"/>
                  </a:lnTo>
                  <a:lnTo>
                    <a:pt x="287" y="339"/>
                  </a:lnTo>
                  <a:lnTo>
                    <a:pt x="289" y="336"/>
                  </a:lnTo>
                  <a:lnTo>
                    <a:pt x="293" y="334"/>
                  </a:lnTo>
                  <a:lnTo>
                    <a:pt x="298" y="332"/>
                  </a:lnTo>
                  <a:lnTo>
                    <a:pt x="303" y="329"/>
                  </a:lnTo>
                  <a:lnTo>
                    <a:pt x="298" y="327"/>
                  </a:lnTo>
                  <a:lnTo>
                    <a:pt x="293" y="324"/>
                  </a:lnTo>
                  <a:lnTo>
                    <a:pt x="289" y="320"/>
                  </a:lnTo>
                  <a:lnTo>
                    <a:pt x="285" y="317"/>
                  </a:lnTo>
                  <a:lnTo>
                    <a:pt x="276" y="317"/>
                  </a:lnTo>
                  <a:lnTo>
                    <a:pt x="269" y="317"/>
                  </a:lnTo>
                  <a:lnTo>
                    <a:pt x="261" y="317"/>
                  </a:lnTo>
                  <a:lnTo>
                    <a:pt x="253" y="315"/>
                  </a:lnTo>
                  <a:lnTo>
                    <a:pt x="245" y="315"/>
                  </a:lnTo>
                  <a:lnTo>
                    <a:pt x="242" y="314"/>
                  </a:lnTo>
                  <a:lnTo>
                    <a:pt x="238" y="312"/>
                  </a:lnTo>
                  <a:lnTo>
                    <a:pt x="234" y="309"/>
                  </a:lnTo>
                  <a:lnTo>
                    <a:pt x="231" y="307"/>
                  </a:lnTo>
                  <a:lnTo>
                    <a:pt x="164" y="307"/>
                  </a:lnTo>
                  <a:lnTo>
                    <a:pt x="160" y="306"/>
                  </a:lnTo>
                  <a:lnTo>
                    <a:pt x="157" y="305"/>
                  </a:lnTo>
                  <a:lnTo>
                    <a:pt x="153" y="304"/>
                  </a:lnTo>
                  <a:lnTo>
                    <a:pt x="150" y="303"/>
                  </a:lnTo>
                  <a:lnTo>
                    <a:pt x="146" y="301"/>
                  </a:lnTo>
                  <a:lnTo>
                    <a:pt x="144" y="299"/>
                  </a:lnTo>
                  <a:lnTo>
                    <a:pt x="143" y="295"/>
                  </a:lnTo>
                  <a:lnTo>
                    <a:pt x="142" y="293"/>
                  </a:lnTo>
                  <a:lnTo>
                    <a:pt x="138" y="294"/>
                  </a:lnTo>
                  <a:lnTo>
                    <a:pt x="133" y="295"/>
                  </a:lnTo>
                  <a:lnTo>
                    <a:pt x="129" y="295"/>
                  </a:lnTo>
                  <a:lnTo>
                    <a:pt x="126" y="296"/>
                  </a:lnTo>
                  <a:lnTo>
                    <a:pt x="122" y="296"/>
                  </a:lnTo>
                  <a:lnTo>
                    <a:pt x="117" y="296"/>
                  </a:lnTo>
                  <a:lnTo>
                    <a:pt x="113" y="298"/>
                  </a:lnTo>
                  <a:lnTo>
                    <a:pt x="110" y="298"/>
                  </a:lnTo>
                  <a:lnTo>
                    <a:pt x="102" y="299"/>
                  </a:lnTo>
                  <a:lnTo>
                    <a:pt x="94" y="300"/>
                  </a:lnTo>
                  <a:lnTo>
                    <a:pt x="86" y="299"/>
                  </a:lnTo>
                  <a:lnTo>
                    <a:pt x="79" y="299"/>
                  </a:lnTo>
                  <a:lnTo>
                    <a:pt x="73" y="302"/>
                  </a:lnTo>
                  <a:lnTo>
                    <a:pt x="65" y="304"/>
                  </a:lnTo>
                  <a:lnTo>
                    <a:pt x="59" y="305"/>
                  </a:lnTo>
                  <a:lnTo>
                    <a:pt x="51" y="306"/>
                  </a:lnTo>
                  <a:lnTo>
                    <a:pt x="44" y="307"/>
                  </a:lnTo>
                  <a:lnTo>
                    <a:pt x="36" y="307"/>
                  </a:lnTo>
                  <a:lnTo>
                    <a:pt x="29" y="307"/>
                  </a:lnTo>
                  <a:lnTo>
                    <a:pt x="21" y="307"/>
                  </a:lnTo>
                  <a:close/>
                  <a:moveTo>
                    <a:pt x="323" y="311"/>
                  </a:moveTo>
                  <a:lnTo>
                    <a:pt x="322" y="309"/>
                  </a:lnTo>
                  <a:lnTo>
                    <a:pt x="320" y="308"/>
                  </a:lnTo>
                  <a:lnTo>
                    <a:pt x="318" y="307"/>
                  </a:lnTo>
                  <a:lnTo>
                    <a:pt x="316" y="307"/>
                  </a:lnTo>
                  <a:lnTo>
                    <a:pt x="308" y="305"/>
                  </a:lnTo>
                  <a:lnTo>
                    <a:pt x="301" y="302"/>
                  </a:lnTo>
                  <a:lnTo>
                    <a:pt x="293" y="299"/>
                  </a:lnTo>
                  <a:lnTo>
                    <a:pt x="287" y="296"/>
                  </a:lnTo>
                  <a:lnTo>
                    <a:pt x="266" y="296"/>
                  </a:lnTo>
                  <a:lnTo>
                    <a:pt x="262" y="294"/>
                  </a:lnTo>
                  <a:lnTo>
                    <a:pt x="258" y="293"/>
                  </a:lnTo>
                  <a:lnTo>
                    <a:pt x="253" y="293"/>
                  </a:lnTo>
                  <a:lnTo>
                    <a:pt x="249" y="293"/>
                  </a:lnTo>
                  <a:lnTo>
                    <a:pt x="246" y="290"/>
                  </a:lnTo>
                  <a:lnTo>
                    <a:pt x="242" y="287"/>
                  </a:lnTo>
                  <a:lnTo>
                    <a:pt x="237" y="286"/>
                  </a:lnTo>
                  <a:lnTo>
                    <a:pt x="233" y="285"/>
                  </a:lnTo>
                  <a:lnTo>
                    <a:pt x="176" y="285"/>
                  </a:lnTo>
                  <a:lnTo>
                    <a:pt x="178" y="285"/>
                  </a:lnTo>
                  <a:lnTo>
                    <a:pt x="179" y="284"/>
                  </a:lnTo>
                  <a:lnTo>
                    <a:pt x="181" y="284"/>
                  </a:lnTo>
                  <a:lnTo>
                    <a:pt x="183" y="284"/>
                  </a:lnTo>
                  <a:lnTo>
                    <a:pt x="187" y="282"/>
                  </a:lnTo>
                  <a:lnTo>
                    <a:pt x="191" y="280"/>
                  </a:lnTo>
                  <a:lnTo>
                    <a:pt x="193" y="278"/>
                  </a:lnTo>
                  <a:lnTo>
                    <a:pt x="195" y="275"/>
                  </a:lnTo>
                  <a:lnTo>
                    <a:pt x="202" y="272"/>
                  </a:lnTo>
                  <a:lnTo>
                    <a:pt x="209" y="267"/>
                  </a:lnTo>
                  <a:lnTo>
                    <a:pt x="218" y="264"/>
                  </a:lnTo>
                  <a:lnTo>
                    <a:pt x="225" y="261"/>
                  </a:lnTo>
                  <a:lnTo>
                    <a:pt x="227" y="262"/>
                  </a:lnTo>
                  <a:lnTo>
                    <a:pt x="230" y="264"/>
                  </a:lnTo>
                  <a:lnTo>
                    <a:pt x="231" y="265"/>
                  </a:lnTo>
                  <a:lnTo>
                    <a:pt x="233" y="265"/>
                  </a:lnTo>
                  <a:lnTo>
                    <a:pt x="249" y="265"/>
                  </a:lnTo>
                  <a:lnTo>
                    <a:pt x="253" y="267"/>
                  </a:lnTo>
                  <a:lnTo>
                    <a:pt x="258" y="269"/>
                  </a:lnTo>
                  <a:lnTo>
                    <a:pt x="262" y="271"/>
                  </a:lnTo>
                  <a:lnTo>
                    <a:pt x="266" y="272"/>
                  </a:lnTo>
                  <a:lnTo>
                    <a:pt x="273" y="273"/>
                  </a:lnTo>
                  <a:lnTo>
                    <a:pt x="279" y="274"/>
                  </a:lnTo>
                  <a:lnTo>
                    <a:pt x="286" y="276"/>
                  </a:lnTo>
                  <a:lnTo>
                    <a:pt x="292" y="277"/>
                  </a:lnTo>
                  <a:lnTo>
                    <a:pt x="299" y="278"/>
                  </a:lnTo>
                  <a:lnTo>
                    <a:pt x="305" y="278"/>
                  </a:lnTo>
                  <a:lnTo>
                    <a:pt x="312" y="279"/>
                  </a:lnTo>
                  <a:lnTo>
                    <a:pt x="318" y="279"/>
                  </a:lnTo>
                  <a:lnTo>
                    <a:pt x="322" y="281"/>
                  </a:lnTo>
                  <a:lnTo>
                    <a:pt x="327" y="284"/>
                  </a:lnTo>
                  <a:lnTo>
                    <a:pt x="331" y="285"/>
                  </a:lnTo>
                  <a:lnTo>
                    <a:pt x="335" y="285"/>
                  </a:lnTo>
                  <a:lnTo>
                    <a:pt x="332" y="292"/>
                  </a:lnTo>
                  <a:lnTo>
                    <a:pt x="330" y="299"/>
                  </a:lnTo>
                  <a:lnTo>
                    <a:pt x="327" y="305"/>
                  </a:lnTo>
                  <a:lnTo>
                    <a:pt x="323" y="311"/>
                  </a:lnTo>
                  <a:close/>
                  <a:moveTo>
                    <a:pt x="337" y="265"/>
                  </a:moveTo>
                  <a:lnTo>
                    <a:pt x="337" y="252"/>
                  </a:lnTo>
                  <a:lnTo>
                    <a:pt x="336" y="242"/>
                  </a:lnTo>
                  <a:lnTo>
                    <a:pt x="335" y="235"/>
                  </a:lnTo>
                  <a:lnTo>
                    <a:pt x="335" y="227"/>
                  </a:lnTo>
                  <a:lnTo>
                    <a:pt x="329" y="228"/>
                  </a:lnTo>
                  <a:lnTo>
                    <a:pt x="323" y="228"/>
                  </a:lnTo>
                  <a:lnTo>
                    <a:pt x="317" y="229"/>
                  </a:lnTo>
                  <a:lnTo>
                    <a:pt x="312" y="231"/>
                  </a:lnTo>
                  <a:lnTo>
                    <a:pt x="306" y="231"/>
                  </a:lnTo>
                  <a:lnTo>
                    <a:pt x="301" y="232"/>
                  </a:lnTo>
                  <a:lnTo>
                    <a:pt x="296" y="232"/>
                  </a:lnTo>
                  <a:lnTo>
                    <a:pt x="289" y="232"/>
                  </a:lnTo>
                  <a:lnTo>
                    <a:pt x="288" y="232"/>
                  </a:lnTo>
                  <a:lnTo>
                    <a:pt x="287" y="231"/>
                  </a:lnTo>
                  <a:lnTo>
                    <a:pt x="286" y="229"/>
                  </a:lnTo>
                  <a:lnTo>
                    <a:pt x="285" y="229"/>
                  </a:lnTo>
                  <a:lnTo>
                    <a:pt x="282" y="234"/>
                  </a:lnTo>
                  <a:lnTo>
                    <a:pt x="279" y="236"/>
                  </a:lnTo>
                  <a:lnTo>
                    <a:pt x="278" y="238"/>
                  </a:lnTo>
                  <a:lnTo>
                    <a:pt x="277" y="239"/>
                  </a:lnTo>
                  <a:lnTo>
                    <a:pt x="276" y="239"/>
                  </a:lnTo>
                  <a:lnTo>
                    <a:pt x="273" y="240"/>
                  </a:lnTo>
                  <a:lnTo>
                    <a:pt x="266" y="242"/>
                  </a:lnTo>
                  <a:lnTo>
                    <a:pt x="259" y="246"/>
                  </a:lnTo>
                  <a:lnTo>
                    <a:pt x="262" y="248"/>
                  </a:lnTo>
                  <a:lnTo>
                    <a:pt x="265" y="249"/>
                  </a:lnTo>
                  <a:lnTo>
                    <a:pt x="267" y="250"/>
                  </a:lnTo>
                  <a:lnTo>
                    <a:pt x="271" y="251"/>
                  </a:lnTo>
                  <a:lnTo>
                    <a:pt x="314" y="260"/>
                  </a:lnTo>
                  <a:lnTo>
                    <a:pt x="319" y="260"/>
                  </a:lnTo>
                  <a:lnTo>
                    <a:pt x="323" y="260"/>
                  </a:lnTo>
                  <a:lnTo>
                    <a:pt x="326" y="261"/>
                  </a:lnTo>
                  <a:lnTo>
                    <a:pt x="330" y="263"/>
                  </a:lnTo>
                  <a:lnTo>
                    <a:pt x="337" y="265"/>
                  </a:lnTo>
                  <a:close/>
                  <a:moveTo>
                    <a:pt x="337" y="206"/>
                  </a:moveTo>
                  <a:lnTo>
                    <a:pt x="337" y="206"/>
                  </a:lnTo>
                  <a:lnTo>
                    <a:pt x="338" y="206"/>
                  </a:lnTo>
                  <a:lnTo>
                    <a:pt x="339" y="205"/>
                  </a:lnTo>
                  <a:lnTo>
                    <a:pt x="339" y="203"/>
                  </a:lnTo>
                  <a:lnTo>
                    <a:pt x="340" y="200"/>
                  </a:lnTo>
                  <a:lnTo>
                    <a:pt x="341" y="196"/>
                  </a:lnTo>
                  <a:lnTo>
                    <a:pt x="342" y="191"/>
                  </a:lnTo>
                  <a:lnTo>
                    <a:pt x="344" y="185"/>
                  </a:lnTo>
                  <a:lnTo>
                    <a:pt x="340" y="186"/>
                  </a:lnTo>
                  <a:lnTo>
                    <a:pt x="336" y="186"/>
                  </a:lnTo>
                  <a:lnTo>
                    <a:pt x="331" y="186"/>
                  </a:lnTo>
                  <a:lnTo>
                    <a:pt x="327" y="186"/>
                  </a:lnTo>
                  <a:lnTo>
                    <a:pt x="322" y="186"/>
                  </a:lnTo>
                  <a:lnTo>
                    <a:pt x="317" y="185"/>
                  </a:lnTo>
                  <a:lnTo>
                    <a:pt x="313" y="185"/>
                  </a:lnTo>
                  <a:lnTo>
                    <a:pt x="309" y="185"/>
                  </a:lnTo>
                  <a:lnTo>
                    <a:pt x="306" y="192"/>
                  </a:lnTo>
                  <a:lnTo>
                    <a:pt x="304" y="197"/>
                  </a:lnTo>
                  <a:lnTo>
                    <a:pt x="301" y="203"/>
                  </a:lnTo>
                  <a:lnTo>
                    <a:pt x="297" y="209"/>
                  </a:lnTo>
                  <a:lnTo>
                    <a:pt x="315" y="209"/>
                  </a:lnTo>
                  <a:lnTo>
                    <a:pt x="322" y="209"/>
                  </a:lnTo>
                  <a:lnTo>
                    <a:pt x="327" y="208"/>
                  </a:lnTo>
                  <a:lnTo>
                    <a:pt x="332" y="207"/>
                  </a:lnTo>
                  <a:lnTo>
                    <a:pt x="337" y="206"/>
                  </a:lnTo>
                  <a:close/>
                  <a:moveTo>
                    <a:pt x="352" y="163"/>
                  </a:moveTo>
                  <a:lnTo>
                    <a:pt x="355" y="156"/>
                  </a:lnTo>
                  <a:lnTo>
                    <a:pt x="357" y="149"/>
                  </a:lnTo>
                  <a:lnTo>
                    <a:pt x="359" y="142"/>
                  </a:lnTo>
                  <a:lnTo>
                    <a:pt x="363" y="135"/>
                  </a:lnTo>
                  <a:lnTo>
                    <a:pt x="356" y="135"/>
                  </a:lnTo>
                  <a:lnTo>
                    <a:pt x="350" y="135"/>
                  </a:lnTo>
                  <a:lnTo>
                    <a:pt x="343" y="135"/>
                  </a:lnTo>
                  <a:lnTo>
                    <a:pt x="337" y="138"/>
                  </a:lnTo>
                  <a:lnTo>
                    <a:pt x="333" y="139"/>
                  </a:lnTo>
                  <a:lnTo>
                    <a:pt x="331" y="140"/>
                  </a:lnTo>
                  <a:lnTo>
                    <a:pt x="329" y="140"/>
                  </a:lnTo>
                  <a:lnTo>
                    <a:pt x="327" y="140"/>
                  </a:lnTo>
                  <a:lnTo>
                    <a:pt x="322" y="141"/>
                  </a:lnTo>
                  <a:lnTo>
                    <a:pt x="316" y="143"/>
                  </a:lnTo>
                  <a:lnTo>
                    <a:pt x="311" y="144"/>
                  </a:lnTo>
                  <a:lnTo>
                    <a:pt x="304" y="144"/>
                  </a:lnTo>
                  <a:lnTo>
                    <a:pt x="308" y="149"/>
                  </a:lnTo>
                  <a:lnTo>
                    <a:pt x="310" y="155"/>
                  </a:lnTo>
                  <a:lnTo>
                    <a:pt x="311" y="159"/>
                  </a:lnTo>
                  <a:lnTo>
                    <a:pt x="313" y="163"/>
                  </a:lnTo>
                  <a:lnTo>
                    <a:pt x="352" y="163"/>
                  </a:lnTo>
                  <a:close/>
                  <a:moveTo>
                    <a:pt x="368" y="114"/>
                  </a:moveTo>
                  <a:lnTo>
                    <a:pt x="371" y="107"/>
                  </a:lnTo>
                  <a:lnTo>
                    <a:pt x="373" y="102"/>
                  </a:lnTo>
                  <a:lnTo>
                    <a:pt x="375" y="96"/>
                  </a:lnTo>
                  <a:lnTo>
                    <a:pt x="376" y="92"/>
                  </a:lnTo>
                  <a:lnTo>
                    <a:pt x="376" y="93"/>
                  </a:lnTo>
                  <a:lnTo>
                    <a:pt x="375" y="94"/>
                  </a:lnTo>
                  <a:lnTo>
                    <a:pt x="372" y="95"/>
                  </a:lnTo>
                  <a:lnTo>
                    <a:pt x="370" y="96"/>
                  </a:lnTo>
                  <a:lnTo>
                    <a:pt x="368" y="96"/>
                  </a:lnTo>
                  <a:lnTo>
                    <a:pt x="366" y="96"/>
                  </a:lnTo>
                  <a:lnTo>
                    <a:pt x="365" y="99"/>
                  </a:lnTo>
                  <a:lnTo>
                    <a:pt x="363" y="100"/>
                  </a:lnTo>
                  <a:lnTo>
                    <a:pt x="362" y="101"/>
                  </a:lnTo>
                  <a:lnTo>
                    <a:pt x="358" y="102"/>
                  </a:lnTo>
                  <a:lnTo>
                    <a:pt x="287" y="102"/>
                  </a:lnTo>
                  <a:lnTo>
                    <a:pt x="289" y="106"/>
                  </a:lnTo>
                  <a:lnTo>
                    <a:pt x="291" y="112"/>
                  </a:lnTo>
                  <a:lnTo>
                    <a:pt x="293" y="116"/>
                  </a:lnTo>
                  <a:lnTo>
                    <a:pt x="297" y="122"/>
                  </a:lnTo>
                  <a:lnTo>
                    <a:pt x="314" y="122"/>
                  </a:lnTo>
                  <a:lnTo>
                    <a:pt x="318" y="120"/>
                  </a:lnTo>
                  <a:lnTo>
                    <a:pt x="322" y="118"/>
                  </a:lnTo>
                  <a:lnTo>
                    <a:pt x="326" y="118"/>
                  </a:lnTo>
                  <a:lnTo>
                    <a:pt x="330" y="118"/>
                  </a:lnTo>
                  <a:lnTo>
                    <a:pt x="335" y="116"/>
                  </a:lnTo>
                  <a:lnTo>
                    <a:pt x="340" y="115"/>
                  </a:lnTo>
                  <a:lnTo>
                    <a:pt x="344" y="115"/>
                  </a:lnTo>
                  <a:lnTo>
                    <a:pt x="350" y="115"/>
                  </a:lnTo>
                  <a:lnTo>
                    <a:pt x="354" y="115"/>
                  </a:lnTo>
                  <a:lnTo>
                    <a:pt x="358" y="115"/>
                  </a:lnTo>
                  <a:lnTo>
                    <a:pt x="364" y="115"/>
                  </a:lnTo>
                  <a:lnTo>
                    <a:pt x="368" y="114"/>
                  </a:lnTo>
                  <a:close/>
                  <a:moveTo>
                    <a:pt x="388" y="52"/>
                  </a:moveTo>
                  <a:lnTo>
                    <a:pt x="391" y="36"/>
                  </a:lnTo>
                  <a:lnTo>
                    <a:pt x="395" y="20"/>
                  </a:lnTo>
                  <a:lnTo>
                    <a:pt x="397" y="9"/>
                  </a:lnTo>
                  <a:lnTo>
                    <a:pt x="398" y="5"/>
                  </a:lnTo>
                  <a:lnTo>
                    <a:pt x="397" y="6"/>
                  </a:lnTo>
                  <a:lnTo>
                    <a:pt x="394" y="9"/>
                  </a:lnTo>
                  <a:lnTo>
                    <a:pt x="389" y="13"/>
                  </a:lnTo>
                  <a:lnTo>
                    <a:pt x="382" y="19"/>
                  </a:lnTo>
                  <a:lnTo>
                    <a:pt x="373" y="24"/>
                  </a:lnTo>
                  <a:lnTo>
                    <a:pt x="366" y="28"/>
                  </a:lnTo>
                  <a:lnTo>
                    <a:pt x="357" y="33"/>
                  </a:lnTo>
                  <a:lnTo>
                    <a:pt x="349" y="36"/>
                  </a:lnTo>
                  <a:lnTo>
                    <a:pt x="340" y="37"/>
                  </a:lnTo>
                  <a:lnTo>
                    <a:pt x="331" y="39"/>
                  </a:lnTo>
                  <a:lnTo>
                    <a:pt x="322" y="40"/>
                  </a:lnTo>
                  <a:lnTo>
                    <a:pt x="313" y="41"/>
                  </a:lnTo>
                  <a:lnTo>
                    <a:pt x="303" y="43"/>
                  </a:lnTo>
                  <a:lnTo>
                    <a:pt x="295" y="43"/>
                  </a:lnTo>
                  <a:lnTo>
                    <a:pt x="287" y="45"/>
                  </a:lnTo>
                  <a:lnTo>
                    <a:pt x="280" y="45"/>
                  </a:lnTo>
                  <a:lnTo>
                    <a:pt x="273" y="42"/>
                  </a:lnTo>
                  <a:lnTo>
                    <a:pt x="265" y="37"/>
                  </a:lnTo>
                  <a:lnTo>
                    <a:pt x="257" y="29"/>
                  </a:lnTo>
                  <a:lnTo>
                    <a:pt x="248" y="22"/>
                  </a:lnTo>
                  <a:lnTo>
                    <a:pt x="240" y="13"/>
                  </a:lnTo>
                  <a:lnTo>
                    <a:pt x="234" y="7"/>
                  </a:lnTo>
                  <a:lnTo>
                    <a:pt x="230" y="2"/>
                  </a:lnTo>
                  <a:lnTo>
                    <a:pt x="229" y="0"/>
                  </a:lnTo>
                  <a:lnTo>
                    <a:pt x="230" y="2"/>
                  </a:lnTo>
                  <a:lnTo>
                    <a:pt x="234" y="8"/>
                  </a:lnTo>
                  <a:lnTo>
                    <a:pt x="239" y="18"/>
                  </a:lnTo>
                  <a:lnTo>
                    <a:pt x="246" y="28"/>
                  </a:lnTo>
                  <a:lnTo>
                    <a:pt x="253" y="41"/>
                  </a:lnTo>
                  <a:lnTo>
                    <a:pt x="261" y="54"/>
                  </a:lnTo>
                  <a:lnTo>
                    <a:pt x="269" y="67"/>
                  </a:lnTo>
                  <a:lnTo>
                    <a:pt x="275" y="80"/>
                  </a:lnTo>
                  <a:lnTo>
                    <a:pt x="354" y="80"/>
                  </a:lnTo>
                  <a:lnTo>
                    <a:pt x="356" y="79"/>
                  </a:lnTo>
                  <a:lnTo>
                    <a:pt x="357" y="77"/>
                  </a:lnTo>
                  <a:lnTo>
                    <a:pt x="359" y="76"/>
                  </a:lnTo>
                  <a:lnTo>
                    <a:pt x="363" y="76"/>
                  </a:lnTo>
                  <a:lnTo>
                    <a:pt x="367" y="72"/>
                  </a:lnTo>
                  <a:lnTo>
                    <a:pt x="372" y="68"/>
                  </a:lnTo>
                  <a:lnTo>
                    <a:pt x="377" y="64"/>
                  </a:lnTo>
                  <a:lnTo>
                    <a:pt x="382" y="59"/>
                  </a:lnTo>
                  <a:lnTo>
                    <a:pt x="382" y="56"/>
                  </a:lnTo>
                  <a:lnTo>
                    <a:pt x="383" y="54"/>
                  </a:lnTo>
                  <a:lnTo>
                    <a:pt x="385" y="53"/>
                  </a:lnTo>
                  <a:lnTo>
                    <a:pt x="388" y="52"/>
                  </a:lnTo>
                  <a:close/>
                  <a:moveTo>
                    <a:pt x="58" y="360"/>
                  </a:moveTo>
                  <a:lnTo>
                    <a:pt x="59" y="365"/>
                  </a:lnTo>
                  <a:lnTo>
                    <a:pt x="60" y="369"/>
                  </a:lnTo>
                  <a:lnTo>
                    <a:pt x="60" y="374"/>
                  </a:lnTo>
                  <a:lnTo>
                    <a:pt x="57" y="381"/>
                  </a:lnTo>
                  <a:lnTo>
                    <a:pt x="56" y="381"/>
                  </a:lnTo>
                  <a:lnTo>
                    <a:pt x="53" y="382"/>
                  </a:lnTo>
                  <a:lnTo>
                    <a:pt x="52" y="384"/>
                  </a:lnTo>
                  <a:lnTo>
                    <a:pt x="211" y="384"/>
                  </a:lnTo>
                  <a:lnTo>
                    <a:pt x="213" y="384"/>
                  </a:lnTo>
                  <a:lnTo>
                    <a:pt x="215" y="385"/>
                  </a:lnTo>
                  <a:lnTo>
                    <a:pt x="217" y="387"/>
                  </a:lnTo>
                  <a:lnTo>
                    <a:pt x="219" y="388"/>
                  </a:lnTo>
                  <a:lnTo>
                    <a:pt x="221" y="389"/>
                  </a:lnTo>
                  <a:lnTo>
                    <a:pt x="226" y="389"/>
                  </a:lnTo>
                  <a:lnTo>
                    <a:pt x="232" y="389"/>
                  </a:lnTo>
                  <a:lnTo>
                    <a:pt x="238" y="388"/>
                  </a:lnTo>
                  <a:lnTo>
                    <a:pt x="245" y="388"/>
                  </a:lnTo>
                  <a:lnTo>
                    <a:pt x="251" y="388"/>
                  </a:lnTo>
                  <a:lnTo>
                    <a:pt x="257" y="389"/>
                  </a:lnTo>
                  <a:lnTo>
                    <a:pt x="261" y="393"/>
                  </a:lnTo>
                  <a:lnTo>
                    <a:pt x="266" y="393"/>
                  </a:lnTo>
                  <a:lnTo>
                    <a:pt x="272" y="392"/>
                  </a:lnTo>
                  <a:lnTo>
                    <a:pt x="276" y="393"/>
                  </a:lnTo>
                  <a:lnTo>
                    <a:pt x="280" y="395"/>
                  </a:lnTo>
                  <a:lnTo>
                    <a:pt x="289" y="395"/>
                  </a:lnTo>
                  <a:lnTo>
                    <a:pt x="290" y="395"/>
                  </a:lnTo>
                  <a:lnTo>
                    <a:pt x="292" y="395"/>
                  </a:lnTo>
                  <a:lnTo>
                    <a:pt x="293" y="396"/>
                  </a:lnTo>
                  <a:lnTo>
                    <a:pt x="295" y="396"/>
                  </a:lnTo>
                  <a:lnTo>
                    <a:pt x="292" y="388"/>
                  </a:lnTo>
                  <a:lnTo>
                    <a:pt x="291" y="379"/>
                  </a:lnTo>
                  <a:lnTo>
                    <a:pt x="290" y="370"/>
                  </a:lnTo>
                  <a:lnTo>
                    <a:pt x="289" y="360"/>
                  </a:lnTo>
                  <a:lnTo>
                    <a:pt x="285" y="360"/>
                  </a:lnTo>
                  <a:lnTo>
                    <a:pt x="282" y="360"/>
                  </a:lnTo>
                  <a:lnTo>
                    <a:pt x="277" y="359"/>
                  </a:lnTo>
                  <a:lnTo>
                    <a:pt x="273" y="359"/>
                  </a:lnTo>
                  <a:lnTo>
                    <a:pt x="269" y="358"/>
                  </a:lnTo>
                  <a:lnTo>
                    <a:pt x="264" y="357"/>
                  </a:lnTo>
                  <a:lnTo>
                    <a:pt x="260" y="357"/>
                  </a:lnTo>
                  <a:lnTo>
                    <a:pt x="255" y="356"/>
                  </a:lnTo>
                  <a:lnTo>
                    <a:pt x="70" y="356"/>
                  </a:lnTo>
                  <a:lnTo>
                    <a:pt x="67" y="357"/>
                  </a:lnTo>
                  <a:lnTo>
                    <a:pt x="64" y="359"/>
                  </a:lnTo>
                  <a:lnTo>
                    <a:pt x="61" y="360"/>
                  </a:lnTo>
                  <a:lnTo>
                    <a:pt x="58" y="360"/>
                  </a:lnTo>
                  <a:close/>
                  <a:moveTo>
                    <a:pt x="26" y="406"/>
                  </a:moveTo>
                  <a:lnTo>
                    <a:pt x="24" y="412"/>
                  </a:lnTo>
                  <a:lnTo>
                    <a:pt x="20" y="419"/>
                  </a:lnTo>
                  <a:lnTo>
                    <a:pt x="16" y="425"/>
                  </a:lnTo>
                  <a:lnTo>
                    <a:pt x="12" y="431"/>
                  </a:lnTo>
                  <a:lnTo>
                    <a:pt x="122" y="431"/>
                  </a:lnTo>
                  <a:lnTo>
                    <a:pt x="125" y="431"/>
                  </a:lnTo>
                  <a:lnTo>
                    <a:pt x="127" y="432"/>
                  </a:lnTo>
                  <a:lnTo>
                    <a:pt x="128" y="432"/>
                  </a:lnTo>
                  <a:lnTo>
                    <a:pt x="129" y="433"/>
                  </a:lnTo>
                  <a:lnTo>
                    <a:pt x="133" y="434"/>
                  </a:lnTo>
                  <a:lnTo>
                    <a:pt x="141" y="434"/>
                  </a:lnTo>
                  <a:lnTo>
                    <a:pt x="147" y="434"/>
                  </a:lnTo>
                  <a:lnTo>
                    <a:pt x="154" y="436"/>
                  </a:lnTo>
                  <a:lnTo>
                    <a:pt x="159" y="438"/>
                  </a:lnTo>
                  <a:lnTo>
                    <a:pt x="166" y="438"/>
                  </a:lnTo>
                  <a:lnTo>
                    <a:pt x="172" y="438"/>
                  </a:lnTo>
                  <a:lnTo>
                    <a:pt x="179" y="438"/>
                  </a:lnTo>
                  <a:lnTo>
                    <a:pt x="185" y="438"/>
                  </a:lnTo>
                  <a:lnTo>
                    <a:pt x="192" y="438"/>
                  </a:lnTo>
                  <a:lnTo>
                    <a:pt x="198" y="439"/>
                  </a:lnTo>
                  <a:lnTo>
                    <a:pt x="205" y="442"/>
                  </a:lnTo>
                  <a:lnTo>
                    <a:pt x="215" y="442"/>
                  </a:lnTo>
                  <a:lnTo>
                    <a:pt x="218" y="442"/>
                  </a:lnTo>
                  <a:lnTo>
                    <a:pt x="220" y="444"/>
                  </a:lnTo>
                  <a:lnTo>
                    <a:pt x="222" y="446"/>
                  </a:lnTo>
                  <a:lnTo>
                    <a:pt x="225" y="446"/>
                  </a:lnTo>
                  <a:lnTo>
                    <a:pt x="226" y="446"/>
                  </a:lnTo>
                  <a:lnTo>
                    <a:pt x="227" y="446"/>
                  </a:lnTo>
                  <a:lnTo>
                    <a:pt x="231" y="441"/>
                  </a:lnTo>
                  <a:lnTo>
                    <a:pt x="259" y="462"/>
                  </a:lnTo>
                  <a:lnTo>
                    <a:pt x="260" y="461"/>
                  </a:lnTo>
                  <a:lnTo>
                    <a:pt x="264" y="458"/>
                  </a:lnTo>
                  <a:lnTo>
                    <a:pt x="272" y="451"/>
                  </a:lnTo>
                  <a:lnTo>
                    <a:pt x="283" y="444"/>
                  </a:lnTo>
                  <a:lnTo>
                    <a:pt x="289" y="438"/>
                  </a:lnTo>
                  <a:lnTo>
                    <a:pt x="293" y="432"/>
                  </a:lnTo>
                  <a:lnTo>
                    <a:pt x="296" y="426"/>
                  </a:lnTo>
                  <a:lnTo>
                    <a:pt x="297" y="420"/>
                  </a:lnTo>
                  <a:lnTo>
                    <a:pt x="295" y="420"/>
                  </a:lnTo>
                  <a:lnTo>
                    <a:pt x="293" y="420"/>
                  </a:lnTo>
                  <a:lnTo>
                    <a:pt x="290" y="419"/>
                  </a:lnTo>
                  <a:lnTo>
                    <a:pt x="287" y="416"/>
                  </a:lnTo>
                  <a:lnTo>
                    <a:pt x="282" y="416"/>
                  </a:lnTo>
                  <a:lnTo>
                    <a:pt x="277" y="418"/>
                  </a:lnTo>
                  <a:lnTo>
                    <a:pt x="272" y="416"/>
                  </a:lnTo>
                  <a:lnTo>
                    <a:pt x="266" y="414"/>
                  </a:lnTo>
                  <a:lnTo>
                    <a:pt x="262" y="414"/>
                  </a:lnTo>
                  <a:lnTo>
                    <a:pt x="258" y="413"/>
                  </a:lnTo>
                  <a:lnTo>
                    <a:pt x="252" y="412"/>
                  </a:lnTo>
                  <a:lnTo>
                    <a:pt x="249" y="410"/>
                  </a:lnTo>
                  <a:lnTo>
                    <a:pt x="244" y="410"/>
                  </a:lnTo>
                  <a:lnTo>
                    <a:pt x="238" y="411"/>
                  </a:lnTo>
                  <a:lnTo>
                    <a:pt x="233" y="411"/>
                  </a:lnTo>
                  <a:lnTo>
                    <a:pt x="226" y="411"/>
                  </a:lnTo>
                  <a:lnTo>
                    <a:pt x="220" y="411"/>
                  </a:lnTo>
                  <a:lnTo>
                    <a:pt x="215" y="410"/>
                  </a:lnTo>
                  <a:lnTo>
                    <a:pt x="210" y="409"/>
                  </a:lnTo>
                  <a:lnTo>
                    <a:pt x="206" y="407"/>
                  </a:lnTo>
                  <a:lnTo>
                    <a:pt x="32" y="407"/>
                  </a:lnTo>
                  <a:lnTo>
                    <a:pt x="30" y="407"/>
                  </a:lnTo>
                  <a:lnTo>
                    <a:pt x="29" y="406"/>
                  </a:lnTo>
                  <a:lnTo>
                    <a:pt x="27" y="406"/>
                  </a:lnTo>
                  <a:lnTo>
                    <a:pt x="26" y="406"/>
                  </a:lnTo>
                  <a:close/>
                  <a:moveTo>
                    <a:pt x="12" y="452"/>
                  </a:moveTo>
                  <a:lnTo>
                    <a:pt x="117" y="452"/>
                  </a:lnTo>
                  <a:lnTo>
                    <a:pt x="124" y="455"/>
                  </a:lnTo>
                  <a:lnTo>
                    <a:pt x="131" y="455"/>
                  </a:lnTo>
                  <a:lnTo>
                    <a:pt x="140" y="455"/>
                  </a:lnTo>
                  <a:lnTo>
                    <a:pt x="147" y="455"/>
                  </a:lnTo>
                  <a:lnTo>
                    <a:pt x="154" y="458"/>
                  </a:lnTo>
                  <a:lnTo>
                    <a:pt x="160" y="459"/>
                  </a:lnTo>
                  <a:lnTo>
                    <a:pt x="167" y="460"/>
                  </a:lnTo>
                  <a:lnTo>
                    <a:pt x="173" y="459"/>
                  </a:lnTo>
                  <a:lnTo>
                    <a:pt x="180" y="459"/>
                  </a:lnTo>
                  <a:lnTo>
                    <a:pt x="185" y="459"/>
                  </a:lnTo>
                  <a:lnTo>
                    <a:pt x="192" y="460"/>
                  </a:lnTo>
                  <a:lnTo>
                    <a:pt x="197" y="462"/>
                  </a:lnTo>
                  <a:lnTo>
                    <a:pt x="200" y="463"/>
                  </a:lnTo>
                  <a:lnTo>
                    <a:pt x="204" y="464"/>
                  </a:lnTo>
                  <a:lnTo>
                    <a:pt x="207" y="464"/>
                  </a:lnTo>
                  <a:lnTo>
                    <a:pt x="209" y="464"/>
                  </a:lnTo>
                  <a:lnTo>
                    <a:pt x="211" y="464"/>
                  </a:lnTo>
                  <a:lnTo>
                    <a:pt x="212" y="465"/>
                  </a:lnTo>
                  <a:lnTo>
                    <a:pt x="215" y="466"/>
                  </a:lnTo>
                  <a:lnTo>
                    <a:pt x="216" y="467"/>
                  </a:lnTo>
                  <a:lnTo>
                    <a:pt x="204" y="488"/>
                  </a:lnTo>
                  <a:lnTo>
                    <a:pt x="200" y="488"/>
                  </a:lnTo>
                  <a:lnTo>
                    <a:pt x="198" y="488"/>
                  </a:lnTo>
                  <a:lnTo>
                    <a:pt x="197" y="488"/>
                  </a:lnTo>
                  <a:lnTo>
                    <a:pt x="195" y="488"/>
                  </a:lnTo>
                  <a:lnTo>
                    <a:pt x="193" y="487"/>
                  </a:lnTo>
                  <a:lnTo>
                    <a:pt x="192" y="485"/>
                  </a:lnTo>
                  <a:lnTo>
                    <a:pt x="190" y="484"/>
                  </a:lnTo>
                  <a:lnTo>
                    <a:pt x="187" y="484"/>
                  </a:lnTo>
                  <a:lnTo>
                    <a:pt x="24" y="484"/>
                  </a:lnTo>
                  <a:lnTo>
                    <a:pt x="14" y="480"/>
                  </a:lnTo>
                  <a:lnTo>
                    <a:pt x="14" y="479"/>
                  </a:lnTo>
                  <a:lnTo>
                    <a:pt x="13" y="479"/>
                  </a:lnTo>
                  <a:lnTo>
                    <a:pt x="12" y="479"/>
                  </a:lnTo>
                  <a:lnTo>
                    <a:pt x="12" y="473"/>
                  </a:lnTo>
                  <a:lnTo>
                    <a:pt x="12" y="465"/>
                  </a:lnTo>
                  <a:lnTo>
                    <a:pt x="12" y="459"/>
                  </a:lnTo>
                  <a:lnTo>
                    <a:pt x="12" y="452"/>
                  </a:lnTo>
                  <a:close/>
                  <a:moveTo>
                    <a:pt x="17" y="504"/>
                  </a:moveTo>
                  <a:lnTo>
                    <a:pt x="17" y="508"/>
                  </a:lnTo>
                  <a:lnTo>
                    <a:pt x="17" y="513"/>
                  </a:lnTo>
                  <a:lnTo>
                    <a:pt x="16" y="518"/>
                  </a:lnTo>
                  <a:lnTo>
                    <a:pt x="14" y="524"/>
                  </a:lnTo>
                  <a:lnTo>
                    <a:pt x="19" y="524"/>
                  </a:lnTo>
                  <a:lnTo>
                    <a:pt x="23" y="524"/>
                  </a:lnTo>
                  <a:lnTo>
                    <a:pt x="27" y="524"/>
                  </a:lnTo>
                  <a:lnTo>
                    <a:pt x="33" y="524"/>
                  </a:lnTo>
                  <a:lnTo>
                    <a:pt x="37" y="524"/>
                  </a:lnTo>
                  <a:lnTo>
                    <a:pt x="41" y="525"/>
                  </a:lnTo>
                  <a:lnTo>
                    <a:pt x="46" y="525"/>
                  </a:lnTo>
                  <a:lnTo>
                    <a:pt x="50" y="526"/>
                  </a:lnTo>
                  <a:lnTo>
                    <a:pt x="106" y="526"/>
                  </a:lnTo>
                  <a:lnTo>
                    <a:pt x="110" y="526"/>
                  </a:lnTo>
                  <a:lnTo>
                    <a:pt x="113" y="528"/>
                  </a:lnTo>
                  <a:lnTo>
                    <a:pt x="115" y="529"/>
                  </a:lnTo>
                  <a:lnTo>
                    <a:pt x="117" y="530"/>
                  </a:lnTo>
                  <a:lnTo>
                    <a:pt x="123" y="530"/>
                  </a:lnTo>
                  <a:lnTo>
                    <a:pt x="128" y="530"/>
                  </a:lnTo>
                  <a:lnTo>
                    <a:pt x="133" y="531"/>
                  </a:lnTo>
                  <a:lnTo>
                    <a:pt x="138" y="533"/>
                  </a:lnTo>
                  <a:lnTo>
                    <a:pt x="144" y="533"/>
                  </a:lnTo>
                  <a:lnTo>
                    <a:pt x="151" y="535"/>
                  </a:lnTo>
                  <a:lnTo>
                    <a:pt x="156" y="538"/>
                  </a:lnTo>
                  <a:lnTo>
                    <a:pt x="162" y="542"/>
                  </a:lnTo>
                  <a:lnTo>
                    <a:pt x="165" y="542"/>
                  </a:lnTo>
                  <a:lnTo>
                    <a:pt x="168" y="542"/>
                  </a:lnTo>
                  <a:lnTo>
                    <a:pt x="170" y="543"/>
                  </a:lnTo>
                  <a:lnTo>
                    <a:pt x="173" y="545"/>
                  </a:lnTo>
                  <a:lnTo>
                    <a:pt x="180" y="545"/>
                  </a:lnTo>
                  <a:lnTo>
                    <a:pt x="183" y="546"/>
                  </a:lnTo>
                  <a:lnTo>
                    <a:pt x="185" y="547"/>
                  </a:lnTo>
                  <a:lnTo>
                    <a:pt x="187" y="548"/>
                  </a:lnTo>
                  <a:lnTo>
                    <a:pt x="192" y="549"/>
                  </a:lnTo>
                  <a:lnTo>
                    <a:pt x="196" y="548"/>
                  </a:lnTo>
                  <a:lnTo>
                    <a:pt x="203" y="547"/>
                  </a:lnTo>
                  <a:lnTo>
                    <a:pt x="210" y="547"/>
                  </a:lnTo>
                  <a:lnTo>
                    <a:pt x="219" y="547"/>
                  </a:lnTo>
                  <a:lnTo>
                    <a:pt x="227" y="546"/>
                  </a:lnTo>
                  <a:lnTo>
                    <a:pt x="237" y="545"/>
                  </a:lnTo>
                  <a:lnTo>
                    <a:pt x="247" y="545"/>
                  </a:lnTo>
                  <a:lnTo>
                    <a:pt x="256" y="545"/>
                  </a:lnTo>
                  <a:lnTo>
                    <a:pt x="264" y="544"/>
                  </a:lnTo>
                  <a:lnTo>
                    <a:pt x="271" y="543"/>
                  </a:lnTo>
                  <a:lnTo>
                    <a:pt x="276" y="540"/>
                  </a:lnTo>
                  <a:lnTo>
                    <a:pt x="280" y="535"/>
                  </a:lnTo>
                  <a:lnTo>
                    <a:pt x="276" y="533"/>
                  </a:lnTo>
                  <a:lnTo>
                    <a:pt x="273" y="532"/>
                  </a:lnTo>
                  <a:lnTo>
                    <a:pt x="270" y="530"/>
                  </a:lnTo>
                  <a:lnTo>
                    <a:pt x="266" y="528"/>
                  </a:lnTo>
                  <a:lnTo>
                    <a:pt x="264" y="528"/>
                  </a:lnTo>
                  <a:lnTo>
                    <a:pt x="262" y="527"/>
                  </a:lnTo>
                  <a:lnTo>
                    <a:pt x="261" y="525"/>
                  </a:lnTo>
                  <a:lnTo>
                    <a:pt x="259" y="524"/>
                  </a:lnTo>
                  <a:lnTo>
                    <a:pt x="258" y="524"/>
                  </a:lnTo>
                  <a:lnTo>
                    <a:pt x="256" y="524"/>
                  </a:lnTo>
                  <a:lnTo>
                    <a:pt x="255" y="522"/>
                  </a:lnTo>
                  <a:lnTo>
                    <a:pt x="252" y="521"/>
                  </a:lnTo>
                  <a:lnTo>
                    <a:pt x="249" y="521"/>
                  </a:lnTo>
                  <a:lnTo>
                    <a:pt x="246" y="520"/>
                  </a:lnTo>
                  <a:lnTo>
                    <a:pt x="244" y="518"/>
                  </a:lnTo>
                  <a:lnTo>
                    <a:pt x="240" y="516"/>
                  </a:lnTo>
                  <a:lnTo>
                    <a:pt x="237" y="516"/>
                  </a:lnTo>
                  <a:lnTo>
                    <a:pt x="234" y="516"/>
                  </a:lnTo>
                  <a:lnTo>
                    <a:pt x="231" y="515"/>
                  </a:lnTo>
                  <a:lnTo>
                    <a:pt x="227" y="514"/>
                  </a:lnTo>
                  <a:lnTo>
                    <a:pt x="222" y="514"/>
                  </a:lnTo>
                  <a:lnTo>
                    <a:pt x="218" y="513"/>
                  </a:lnTo>
                  <a:lnTo>
                    <a:pt x="212" y="512"/>
                  </a:lnTo>
                  <a:lnTo>
                    <a:pt x="207" y="509"/>
                  </a:lnTo>
                  <a:lnTo>
                    <a:pt x="200" y="509"/>
                  </a:lnTo>
                  <a:lnTo>
                    <a:pt x="195" y="509"/>
                  </a:lnTo>
                  <a:lnTo>
                    <a:pt x="189" y="508"/>
                  </a:lnTo>
                  <a:lnTo>
                    <a:pt x="183" y="504"/>
                  </a:lnTo>
                  <a:lnTo>
                    <a:pt x="24" y="504"/>
                  </a:lnTo>
                  <a:lnTo>
                    <a:pt x="22" y="504"/>
                  </a:lnTo>
                  <a:lnTo>
                    <a:pt x="21" y="504"/>
                  </a:lnTo>
                  <a:lnTo>
                    <a:pt x="19" y="504"/>
                  </a:lnTo>
                  <a:lnTo>
                    <a:pt x="17" y="504"/>
                  </a:lnTo>
                  <a:close/>
                  <a:moveTo>
                    <a:pt x="14" y="543"/>
                  </a:moveTo>
                  <a:lnTo>
                    <a:pt x="19" y="543"/>
                  </a:lnTo>
                  <a:lnTo>
                    <a:pt x="26" y="544"/>
                  </a:lnTo>
                  <a:lnTo>
                    <a:pt x="35" y="546"/>
                  </a:lnTo>
                  <a:lnTo>
                    <a:pt x="43" y="547"/>
                  </a:lnTo>
                  <a:lnTo>
                    <a:pt x="50" y="547"/>
                  </a:lnTo>
                  <a:lnTo>
                    <a:pt x="105" y="547"/>
                  </a:lnTo>
                  <a:lnTo>
                    <a:pt x="111" y="549"/>
                  </a:lnTo>
                  <a:lnTo>
                    <a:pt x="115" y="551"/>
                  </a:lnTo>
                  <a:lnTo>
                    <a:pt x="119" y="552"/>
                  </a:lnTo>
                  <a:lnTo>
                    <a:pt x="126" y="552"/>
                  </a:lnTo>
                  <a:lnTo>
                    <a:pt x="131" y="555"/>
                  </a:lnTo>
                  <a:lnTo>
                    <a:pt x="138" y="555"/>
                  </a:lnTo>
                  <a:lnTo>
                    <a:pt x="144" y="556"/>
                  </a:lnTo>
                  <a:lnTo>
                    <a:pt x="150" y="559"/>
                  </a:lnTo>
                  <a:lnTo>
                    <a:pt x="152" y="561"/>
                  </a:lnTo>
                  <a:lnTo>
                    <a:pt x="155" y="562"/>
                  </a:lnTo>
                  <a:lnTo>
                    <a:pt x="157" y="564"/>
                  </a:lnTo>
                  <a:lnTo>
                    <a:pt x="159" y="564"/>
                  </a:lnTo>
                  <a:lnTo>
                    <a:pt x="164" y="566"/>
                  </a:lnTo>
                  <a:lnTo>
                    <a:pt x="168" y="567"/>
                  </a:lnTo>
                  <a:lnTo>
                    <a:pt x="171" y="567"/>
                  </a:lnTo>
                  <a:lnTo>
                    <a:pt x="176" y="567"/>
                  </a:lnTo>
                  <a:lnTo>
                    <a:pt x="171" y="580"/>
                  </a:lnTo>
                  <a:lnTo>
                    <a:pt x="163" y="586"/>
                  </a:lnTo>
                  <a:lnTo>
                    <a:pt x="155" y="589"/>
                  </a:lnTo>
                  <a:lnTo>
                    <a:pt x="152" y="589"/>
                  </a:lnTo>
                  <a:lnTo>
                    <a:pt x="151" y="589"/>
                  </a:lnTo>
                  <a:lnTo>
                    <a:pt x="146" y="588"/>
                  </a:lnTo>
                  <a:lnTo>
                    <a:pt x="139" y="588"/>
                  </a:lnTo>
                  <a:lnTo>
                    <a:pt x="130" y="587"/>
                  </a:lnTo>
                  <a:lnTo>
                    <a:pt x="119" y="586"/>
                  </a:lnTo>
                  <a:lnTo>
                    <a:pt x="106" y="585"/>
                  </a:lnTo>
                  <a:lnTo>
                    <a:pt x="91" y="584"/>
                  </a:lnTo>
                  <a:lnTo>
                    <a:pt x="76" y="583"/>
                  </a:lnTo>
                  <a:lnTo>
                    <a:pt x="62" y="583"/>
                  </a:lnTo>
                  <a:lnTo>
                    <a:pt x="53" y="582"/>
                  </a:lnTo>
                  <a:lnTo>
                    <a:pt x="47" y="581"/>
                  </a:lnTo>
                  <a:lnTo>
                    <a:pt x="44" y="580"/>
                  </a:lnTo>
                  <a:lnTo>
                    <a:pt x="43" y="579"/>
                  </a:lnTo>
                  <a:lnTo>
                    <a:pt x="41" y="578"/>
                  </a:lnTo>
                  <a:lnTo>
                    <a:pt x="40" y="576"/>
                  </a:lnTo>
                  <a:lnTo>
                    <a:pt x="38" y="575"/>
                  </a:lnTo>
                  <a:lnTo>
                    <a:pt x="33" y="571"/>
                  </a:lnTo>
                  <a:lnTo>
                    <a:pt x="25" y="561"/>
                  </a:lnTo>
                  <a:lnTo>
                    <a:pt x="19" y="552"/>
                  </a:lnTo>
                  <a:lnTo>
                    <a:pt x="14" y="543"/>
                  </a:lnTo>
                  <a:close/>
                  <a:moveTo>
                    <a:pt x="283" y="514"/>
                  </a:moveTo>
                  <a:lnTo>
                    <a:pt x="283" y="512"/>
                  </a:lnTo>
                  <a:lnTo>
                    <a:pt x="278" y="509"/>
                  </a:lnTo>
                  <a:lnTo>
                    <a:pt x="277" y="508"/>
                  </a:lnTo>
                  <a:lnTo>
                    <a:pt x="276" y="507"/>
                  </a:lnTo>
                  <a:lnTo>
                    <a:pt x="274" y="507"/>
                  </a:lnTo>
                  <a:lnTo>
                    <a:pt x="273" y="507"/>
                  </a:lnTo>
                  <a:lnTo>
                    <a:pt x="271" y="505"/>
                  </a:lnTo>
                  <a:lnTo>
                    <a:pt x="269" y="504"/>
                  </a:lnTo>
                  <a:lnTo>
                    <a:pt x="267" y="503"/>
                  </a:lnTo>
                  <a:lnTo>
                    <a:pt x="265" y="502"/>
                  </a:lnTo>
                  <a:lnTo>
                    <a:pt x="263" y="502"/>
                  </a:lnTo>
                  <a:lnTo>
                    <a:pt x="261" y="501"/>
                  </a:lnTo>
                  <a:lnTo>
                    <a:pt x="257" y="500"/>
                  </a:lnTo>
                  <a:lnTo>
                    <a:pt x="252" y="500"/>
                  </a:lnTo>
                  <a:lnTo>
                    <a:pt x="250" y="498"/>
                  </a:lnTo>
                  <a:lnTo>
                    <a:pt x="247" y="495"/>
                  </a:lnTo>
                  <a:lnTo>
                    <a:pt x="244" y="495"/>
                  </a:lnTo>
                  <a:lnTo>
                    <a:pt x="240" y="495"/>
                  </a:lnTo>
                  <a:lnTo>
                    <a:pt x="238" y="494"/>
                  </a:lnTo>
                  <a:lnTo>
                    <a:pt x="236" y="493"/>
                  </a:lnTo>
                  <a:lnTo>
                    <a:pt x="235" y="493"/>
                  </a:lnTo>
                  <a:lnTo>
                    <a:pt x="233" y="493"/>
                  </a:lnTo>
                  <a:lnTo>
                    <a:pt x="237" y="491"/>
                  </a:lnTo>
                  <a:lnTo>
                    <a:pt x="240" y="489"/>
                  </a:lnTo>
                  <a:lnTo>
                    <a:pt x="245" y="487"/>
                  </a:lnTo>
                  <a:lnTo>
                    <a:pt x="250" y="485"/>
                  </a:lnTo>
                  <a:lnTo>
                    <a:pt x="255" y="484"/>
                  </a:lnTo>
                  <a:lnTo>
                    <a:pt x="259" y="481"/>
                  </a:lnTo>
                  <a:lnTo>
                    <a:pt x="264" y="480"/>
                  </a:lnTo>
                  <a:lnTo>
                    <a:pt x="269" y="479"/>
                  </a:lnTo>
                  <a:lnTo>
                    <a:pt x="280" y="479"/>
                  </a:lnTo>
                  <a:lnTo>
                    <a:pt x="285" y="486"/>
                  </a:lnTo>
                  <a:lnTo>
                    <a:pt x="285" y="498"/>
                  </a:lnTo>
                  <a:lnTo>
                    <a:pt x="283" y="514"/>
                  </a:lnTo>
                  <a:close/>
                </a:path>
              </a:pathLst>
            </a:custGeom>
            <a:solidFill>
              <a:srgbClr val="60E270"/>
            </a:solidFill>
            <a:ln w="9525">
              <a:noFill/>
              <a:round/>
              <a:headEnd/>
              <a:tailEnd/>
            </a:ln>
          </p:spPr>
          <p:txBody>
            <a:bodyPr/>
            <a:lstStyle/>
            <a:p>
              <a:endParaRPr lang="en-US"/>
            </a:p>
          </p:txBody>
        </p:sp>
        <p:sp>
          <p:nvSpPr>
            <p:cNvPr id="31835" name="Freeform 183"/>
            <p:cNvSpPr>
              <a:spLocks noEditPoints="1"/>
            </p:cNvSpPr>
            <p:nvPr/>
          </p:nvSpPr>
          <p:spPr bwMode="auto">
            <a:xfrm>
              <a:off x="4715" y="2045"/>
              <a:ext cx="294" cy="829"/>
            </a:xfrm>
            <a:custGeom>
              <a:avLst/>
              <a:gdLst>
                <a:gd name="T0" fmla="*/ 971 w 244"/>
                <a:gd name="T1" fmla="*/ 436 h 690"/>
                <a:gd name="T2" fmla="*/ 1433 w 244"/>
                <a:gd name="T3" fmla="*/ 465 h 690"/>
                <a:gd name="T4" fmla="*/ 1742 w 244"/>
                <a:gd name="T5" fmla="*/ 524 h 690"/>
                <a:gd name="T6" fmla="*/ 2380 w 244"/>
                <a:gd name="T7" fmla="*/ 162 h 690"/>
                <a:gd name="T8" fmla="*/ 1862 w 244"/>
                <a:gd name="T9" fmla="*/ 261 h 690"/>
                <a:gd name="T10" fmla="*/ 1227 w 244"/>
                <a:gd name="T11" fmla="*/ 261 h 690"/>
                <a:gd name="T12" fmla="*/ 1452 w 244"/>
                <a:gd name="T13" fmla="*/ 747 h 690"/>
                <a:gd name="T14" fmla="*/ 1062 w 244"/>
                <a:gd name="T15" fmla="*/ 682 h 690"/>
                <a:gd name="T16" fmla="*/ 937 w 244"/>
                <a:gd name="T17" fmla="*/ 944 h 690"/>
                <a:gd name="T18" fmla="*/ 1377 w 244"/>
                <a:gd name="T19" fmla="*/ 1016 h 690"/>
                <a:gd name="T20" fmla="*/ 1769 w 244"/>
                <a:gd name="T21" fmla="*/ 1070 h 690"/>
                <a:gd name="T22" fmla="*/ 2507 w 244"/>
                <a:gd name="T23" fmla="*/ 860 h 690"/>
                <a:gd name="T24" fmla="*/ 1586 w 244"/>
                <a:gd name="T25" fmla="*/ 751 h 690"/>
                <a:gd name="T26" fmla="*/ 1103 w 244"/>
                <a:gd name="T27" fmla="*/ 1449 h 690"/>
                <a:gd name="T28" fmla="*/ 1478 w 244"/>
                <a:gd name="T29" fmla="*/ 1611 h 690"/>
                <a:gd name="T30" fmla="*/ 1969 w 244"/>
                <a:gd name="T31" fmla="*/ 1612 h 690"/>
                <a:gd name="T32" fmla="*/ 1950 w 244"/>
                <a:gd name="T33" fmla="*/ 1312 h 690"/>
                <a:gd name="T34" fmla="*/ 1490 w 244"/>
                <a:gd name="T35" fmla="*/ 1271 h 690"/>
                <a:gd name="T36" fmla="*/ 1100 w 244"/>
                <a:gd name="T37" fmla="*/ 1182 h 690"/>
                <a:gd name="T38" fmla="*/ 1000 w 244"/>
                <a:gd name="T39" fmla="*/ 1832 h 690"/>
                <a:gd name="T40" fmla="*/ 1047 w 244"/>
                <a:gd name="T41" fmla="*/ 2154 h 690"/>
                <a:gd name="T42" fmla="*/ 2324 w 244"/>
                <a:gd name="T43" fmla="*/ 2212 h 690"/>
                <a:gd name="T44" fmla="*/ 1884 w 244"/>
                <a:gd name="T45" fmla="*/ 1841 h 690"/>
                <a:gd name="T46" fmla="*/ 1452 w 244"/>
                <a:gd name="T47" fmla="*/ 1813 h 690"/>
                <a:gd name="T48" fmla="*/ 1189 w 244"/>
                <a:gd name="T49" fmla="*/ 1719 h 690"/>
                <a:gd name="T50" fmla="*/ 717 w 244"/>
                <a:gd name="T51" fmla="*/ 2582 h 690"/>
                <a:gd name="T52" fmla="*/ 1425 w 244"/>
                <a:gd name="T53" fmla="*/ 2608 h 690"/>
                <a:gd name="T54" fmla="*/ 2303 w 244"/>
                <a:gd name="T55" fmla="*/ 2435 h 690"/>
                <a:gd name="T56" fmla="*/ 819 w 244"/>
                <a:gd name="T57" fmla="*/ 2387 h 690"/>
                <a:gd name="T58" fmla="*/ 598 w 244"/>
                <a:gd name="T59" fmla="*/ 3019 h 690"/>
                <a:gd name="T60" fmla="*/ 1884 w 244"/>
                <a:gd name="T61" fmla="*/ 3205 h 690"/>
                <a:gd name="T62" fmla="*/ 1509 w 244"/>
                <a:gd name="T63" fmla="*/ 2868 h 690"/>
                <a:gd name="T64" fmla="*/ 717 w 244"/>
                <a:gd name="T65" fmla="*/ 3476 h 690"/>
                <a:gd name="T66" fmla="*/ 1601 w 244"/>
                <a:gd name="T67" fmla="*/ 3879 h 690"/>
                <a:gd name="T68" fmla="*/ 1717 w 244"/>
                <a:gd name="T69" fmla="*/ 3494 h 690"/>
                <a:gd name="T70" fmla="*/ 778 w 244"/>
                <a:gd name="T71" fmla="*/ 4186 h 690"/>
                <a:gd name="T72" fmla="*/ 1280 w 244"/>
                <a:gd name="T73" fmla="*/ 4551 h 690"/>
                <a:gd name="T74" fmla="*/ 1478 w 244"/>
                <a:gd name="T75" fmla="*/ 4252 h 690"/>
                <a:gd name="T76" fmla="*/ 717 w 244"/>
                <a:gd name="T77" fmla="*/ 4755 h 690"/>
                <a:gd name="T78" fmla="*/ 598 w 244"/>
                <a:gd name="T79" fmla="*/ 5071 h 690"/>
                <a:gd name="T80" fmla="*/ 996 w 244"/>
                <a:gd name="T81" fmla="*/ 4900 h 690"/>
                <a:gd name="T82" fmla="*/ 864 w 244"/>
                <a:gd name="T83" fmla="*/ 4809 h 690"/>
                <a:gd name="T84" fmla="*/ 151 w 244"/>
                <a:gd name="T85" fmla="*/ 5433 h 690"/>
                <a:gd name="T86" fmla="*/ 451 w 244"/>
                <a:gd name="T87" fmla="*/ 5613 h 690"/>
                <a:gd name="T88" fmla="*/ 827 w 244"/>
                <a:gd name="T89" fmla="*/ 5670 h 690"/>
                <a:gd name="T90" fmla="*/ 987 w 244"/>
                <a:gd name="T91" fmla="*/ 5718 h 690"/>
                <a:gd name="T92" fmla="*/ 949 w 244"/>
                <a:gd name="T93" fmla="*/ 5447 h 690"/>
                <a:gd name="T94" fmla="*/ 595 w 244"/>
                <a:gd name="T95" fmla="*/ 5386 h 690"/>
                <a:gd name="T96" fmla="*/ 51 w 244"/>
                <a:gd name="T97" fmla="*/ 5914 h 690"/>
                <a:gd name="T98" fmla="*/ 225 w 244"/>
                <a:gd name="T99" fmla="*/ 5975 h 690"/>
                <a:gd name="T100" fmla="*/ 394 w 244"/>
                <a:gd name="T101" fmla="*/ 6165 h 690"/>
                <a:gd name="T102" fmla="*/ 996 w 244"/>
                <a:gd name="T103" fmla="*/ 6093 h 690"/>
                <a:gd name="T104" fmla="*/ 806 w 244"/>
                <a:gd name="T105" fmla="*/ 5933 h 690"/>
                <a:gd name="T106" fmla="*/ 74 w 244"/>
                <a:gd name="T107" fmla="*/ 5778 h 690"/>
                <a:gd name="T108" fmla="*/ 624 w 244"/>
                <a:gd name="T109" fmla="*/ 6805 h 690"/>
                <a:gd name="T110" fmla="*/ 778 w 244"/>
                <a:gd name="T111" fmla="*/ 6544 h 690"/>
                <a:gd name="T112" fmla="*/ 374 w 244"/>
                <a:gd name="T113" fmla="*/ 6499 h 690"/>
                <a:gd name="T114" fmla="*/ 410 w 244"/>
                <a:gd name="T115" fmla="*/ 7217 h 690"/>
                <a:gd name="T116" fmla="*/ 518 w 244"/>
                <a:gd name="T117" fmla="*/ 7481 h 690"/>
                <a:gd name="T118" fmla="*/ 806 w 244"/>
                <a:gd name="T119" fmla="*/ 7032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4"/>
                <a:gd name="T181" fmla="*/ 0 h 690"/>
                <a:gd name="T182" fmla="*/ 244 w 244"/>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4" h="690">
                  <a:moveTo>
                    <a:pt x="59" y="0"/>
                  </a:moveTo>
                  <a:lnTo>
                    <a:pt x="60" y="3"/>
                  </a:lnTo>
                  <a:lnTo>
                    <a:pt x="65" y="13"/>
                  </a:lnTo>
                  <a:lnTo>
                    <a:pt x="69" y="26"/>
                  </a:lnTo>
                  <a:lnTo>
                    <a:pt x="73" y="39"/>
                  </a:lnTo>
                  <a:lnTo>
                    <a:pt x="80" y="39"/>
                  </a:lnTo>
                  <a:lnTo>
                    <a:pt x="86" y="40"/>
                  </a:lnTo>
                  <a:lnTo>
                    <a:pt x="93" y="41"/>
                  </a:lnTo>
                  <a:lnTo>
                    <a:pt x="99" y="41"/>
                  </a:lnTo>
                  <a:lnTo>
                    <a:pt x="106" y="42"/>
                  </a:lnTo>
                  <a:lnTo>
                    <a:pt x="112" y="43"/>
                  </a:lnTo>
                  <a:lnTo>
                    <a:pt x="119" y="43"/>
                  </a:lnTo>
                  <a:lnTo>
                    <a:pt x="125" y="43"/>
                  </a:lnTo>
                  <a:lnTo>
                    <a:pt x="127" y="43"/>
                  </a:lnTo>
                  <a:lnTo>
                    <a:pt x="131" y="44"/>
                  </a:lnTo>
                  <a:lnTo>
                    <a:pt x="133" y="46"/>
                  </a:lnTo>
                  <a:lnTo>
                    <a:pt x="135" y="47"/>
                  </a:lnTo>
                  <a:lnTo>
                    <a:pt x="148" y="47"/>
                  </a:lnTo>
                  <a:lnTo>
                    <a:pt x="151" y="47"/>
                  </a:lnTo>
                  <a:lnTo>
                    <a:pt x="153" y="47"/>
                  </a:lnTo>
                  <a:lnTo>
                    <a:pt x="154" y="48"/>
                  </a:lnTo>
                  <a:lnTo>
                    <a:pt x="156" y="51"/>
                  </a:lnTo>
                  <a:lnTo>
                    <a:pt x="230" y="51"/>
                  </a:lnTo>
                  <a:lnTo>
                    <a:pt x="235" y="38"/>
                  </a:lnTo>
                  <a:lnTo>
                    <a:pt x="240" y="30"/>
                  </a:lnTo>
                  <a:lnTo>
                    <a:pt x="243" y="25"/>
                  </a:lnTo>
                  <a:lnTo>
                    <a:pt x="244" y="24"/>
                  </a:lnTo>
                  <a:lnTo>
                    <a:pt x="211" y="15"/>
                  </a:lnTo>
                  <a:lnTo>
                    <a:pt x="209" y="15"/>
                  </a:lnTo>
                  <a:lnTo>
                    <a:pt x="206" y="16"/>
                  </a:lnTo>
                  <a:lnTo>
                    <a:pt x="202" y="18"/>
                  </a:lnTo>
                  <a:lnTo>
                    <a:pt x="194" y="19"/>
                  </a:lnTo>
                  <a:lnTo>
                    <a:pt x="187" y="20"/>
                  </a:lnTo>
                  <a:lnTo>
                    <a:pt x="176" y="23"/>
                  </a:lnTo>
                  <a:lnTo>
                    <a:pt x="165" y="24"/>
                  </a:lnTo>
                  <a:lnTo>
                    <a:pt x="152" y="24"/>
                  </a:lnTo>
                  <a:lnTo>
                    <a:pt x="140" y="24"/>
                  </a:lnTo>
                  <a:lnTo>
                    <a:pt x="131" y="24"/>
                  </a:lnTo>
                  <a:lnTo>
                    <a:pt x="123" y="24"/>
                  </a:lnTo>
                  <a:lnTo>
                    <a:pt x="116" y="24"/>
                  </a:lnTo>
                  <a:lnTo>
                    <a:pt x="112" y="24"/>
                  </a:lnTo>
                  <a:lnTo>
                    <a:pt x="109" y="24"/>
                  </a:lnTo>
                  <a:lnTo>
                    <a:pt x="108" y="24"/>
                  </a:lnTo>
                  <a:lnTo>
                    <a:pt x="107" y="24"/>
                  </a:lnTo>
                  <a:lnTo>
                    <a:pt x="59" y="0"/>
                  </a:lnTo>
                  <a:close/>
                  <a:moveTo>
                    <a:pt x="140" y="69"/>
                  </a:moveTo>
                  <a:lnTo>
                    <a:pt x="135" y="69"/>
                  </a:lnTo>
                  <a:lnTo>
                    <a:pt x="129" y="68"/>
                  </a:lnTo>
                  <a:lnTo>
                    <a:pt x="125" y="67"/>
                  </a:lnTo>
                  <a:lnTo>
                    <a:pt x="121" y="65"/>
                  </a:lnTo>
                  <a:lnTo>
                    <a:pt x="115" y="65"/>
                  </a:lnTo>
                  <a:lnTo>
                    <a:pt x="109" y="65"/>
                  </a:lnTo>
                  <a:lnTo>
                    <a:pt x="104" y="64"/>
                  </a:lnTo>
                  <a:lnTo>
                    <a:pt x="99" y="64"/>
                  </a:lnTo>
                  <a:lnTo>
                    <a:pt x="94" y="63"/>
                  </a:lnTo>
                  <a:lnTo>
                    <a:pt x="88" y="63"/>
                  </a:lnTo>
                  <a:lnTo>
                    <a:pt x="82" y="61"/>
                  </a:lnTo>
                  <a:lnTo>
                    <a:pt x="76" y="61"/>
                  </a:lnTo>
                  <a:lnTo>
                    <a:pt x="76" y="65"/>
                  </a:lnTo>
                  <a:lnTo>
                    <a:pt x="78" y="68"/>
                  </a:lnTo>
                  <a:lnTo>
                    <a:pt x="80" y="74"/>
                  </a:lnTo>
                  <a:lnTo>
                    <a:pt x="83" y="87"/>
                  </a:lnTo>
                  <a:lnTo>
                    <a:pt x="83" y="88"/>
                  </a:lnTo>
                  <a:lnTo>
                    <a:pt x="83" y="90"/>
                  </a:lnTo>
                  <a:lnTo>
                    <a:pt x="111" y="90"/>
                  </a:lnTo>
                  <a:lnTo>
                    <a:pt x="115" y="91"/>
                  </a:lnTo>
                  <a:lnTo>
                    <a:pt x="122" y="93"/>
                  </a:lnTo>
                  <a:lnTo>
                    <a:pt x="128" y="95"/>
                  </a:lnTo>
                  <a:lnTo>
                    <a:pt x="133" y="97"/>
                  </a:lnTo>
                  <a:lnTo>
                    <a:pt x="138" y="97"/>
                  </a:lnTo>
                  <a:lnTo>
                    <a:pt x="142" y="97"/>
                  </a:lnTo>
                  <a:lnTo>
                    <a:pt x="147" y="97"/>
                  </a:lnTo>
                  <a:lnTo>
                    <a:pt x="152" y="97"/>
                  </a:lnTo>
                  <a:lnTo>
                    <a:pt x="156" y="98"/>
                  </a:lnTo>
                  <a:lnTo>
                    <a:pt x="162" y="98"/>
                  </a:lnTo>
                  <a:lnTo>
                    <a:pt x="167" y="99"/>
                  </a:lnTo>
                  <a:lnTo>
                    <a:pt x="173" y="100"/>
                  </a:lnTo>
                  <a:lnTo>
                    <a:pt x="220" y="100"/>
                  </a:lnTo>
                  <a:lnTo>
                    <a:pt x="220" y="93"/>
                  </a:lnTo>
                  <a:lnTo>
                    <a:pt x="221" y="85"/>
                  </a:lnTo>
                  <a:lnTo>
                    <a:pt x="222" y="79"/>
                  </a:lnTo>
                  <a:lnTo>
                    <a:pt x="224" y="71"/>
                  </a:lnTo>
                  <a:lnTo>
                    <a:pt x="148" y="71"/>
                  </a:lnTo>
                  <a:lnTo>
                    <a:pt x="146" y="71"/>
                  </a:lnTo>
                  <a:lnTo>
                    <a:pt x="144" y="71"/>
                  </a:lnTo>
                  <a:lnTo>
                    <a:pt x="142" y="70"/>
                  </a:lnTo>
                  <a:lnTo>
                    <a:pt x="140" y="69"/>
                  </a:lnTo>
                  <a:close/>
                  <a:moveTo>
                    <a:pt x="88" y="109"/>
                  </a:moveTo>
                  <a:lnTo>
                    <a:pt x="88" y="114"/>
                  </a:lnTo>
                  <a:lnTo>
                    <a:pt x="89" y="120"/>
                  </a:lnTo>
                  <a:lnTo>
                    <a:pt x="89" y="125"/>
                  </a:lnTo>
                  <a:lnTo>
                    <a:pt x="89" y="131"/>
                  </a:lnTo>
                  <a:lnTo>
                    <a:pt x="91" y="131"/>
                  </a:lnTo>
                  <a:lnTo>
                    <a:pt x="98" y="133"/>
                  </a:lnTo>
                  <a:lnTo>
                    <a:pt x="106" y="135"/>
                  </a:lnTo>
                  <a:lnTo>
                    <a:pt x="113" y="138"/>
                  </a:lnTo>
                  <a:lnTo>
                    <a:pt x="119" y="143"/>
                  </a:lnTo>
                  <a:lnTo>
                    <a:pt x="122" y="143"/>
                  </a:lnTo>
                  <a:lnTo>
                    <a:pt x="125" y="143"/>
                  </a:lnTo>
                  <a:lnTo>
                    <a:pt x="127" y="145"/>
                  </a:lnTo>
                  <a:lnTo>
                    <a:pt x="131" y="147"/>
                  </a:lnTo>
                  <a:lnTo>
                    <a:pt x="137" y="147"/>
                  </a:lnTo>
                  <a:lnTo>
                    <a:pt x="144" y="147"/>
                  </a:lnTo>
                  <a:lnTo>
                    <a:pt x="150" y="147"/>
                  </a:lnTo>
                  <a:lnTo>
                    <a:pt x="155" y="147"/>
                  </a:lnTo>
                  <a:lnTo>
                    <a:pt x="162" y="147"/>
                  </a:lnTo>
                  <a:lnTo>
                    <a:pt x="167" y="148"/>
                  </a:lnTo>
                  <a:lnTo>
                    <a:pt x="174" y="148"/>
                  </a:lnTo>
                  <a:lnTo>
                    <a:pt x="180" y="149"/>
                  </a:lnTo>
                  <a:lnTo>
                    <a:pt x="214" y="149"/>
                  </a:lnTo>
                  <a:lnTo>
                    <a:pt x="215" y="144"/>
                  </a:lnTo>
                  <a:lnTo>
                    <a:pt x="216" y="138"/>
                  </a:lnTo>
                  <a:lnTo>
                    <a:pt x="217" y="131"/>
                  </a:lnTo>
                  <a:lnTo>
                    <a:pt x="218" y="121"/>
                  </a:lnTo>
                  <a:lnTo>
                    <a:pt x="173" y="121"/>
                  </a:lnTo>
                  <a:lnTo>
                    <a:pt x="166" y="121"/>
                  </a:lnTo>
                  <a:lnTo>
                    <a:pt x="160" y="120"/>
                  </a:lnTo>
                  <a:lnTo>
                    <a:pt x="153" y="118"/>
                  </a:lnTo>
                  <a:lnTo>
                    <a:pt x="148" y="117"/>
                  </a:lnTo>
                  <a:lnTo>
                    <a:pt x="142" y="117"/>
                  </a:lnTo>
                  <a:lnTo>
                    <a:pt x="137" y="117"/>
                  </a:lnTo>
                  <a:lnTo>
                    <a:pt x="132" y="117"/>
                  </a:lnTo>
                  <a:lnTo>
                    <a:pt x="127" y="115"/>
                  </a:lnTo>
                  <a:lnTo>
                    <a:pt x="123" y="114"/>
                  </a:lnTo>
                  <a:lnTo>
                    <a:pt x="118" y="113"/>
                  </a:lnTo>
                  <a:lnTo>
                    <a:pt x="113" y="111"/>
                  </a:lnTo>
                  <a:lnTo>
                    <a:pt x="109" y="109"/>
                  </a:lnTo>
                  <a:lnTo>
                    <a:pt x="102" y="109"/>
                  </a:lnTo>
                  <a:lnTo>
                    <a:pt x="97" y="109"/>
                  </a:lnTo>
                  <a:lnTo>
                    <a:pt x="92" y="109"/>
                  </a:lnTo>
                  <a:lnTo>
                    <a:pt x="88" y="109"/>
                  </a:lnTo>
                  <a:close/>
                  <a:moveTo>
                    <a:pt x="91" y="154"/>
                  </a:moveTo>
                  <a:lnTo>
                    <a:pt x="91" y="159"/>
                  </a:lnTo>
                  <a:lnTo>
                    <a:pt x="89" y="163"/>
                  </a:lnTo>
                  <a:lnTo>
                    <a:pt x="89" y="168"/>
                  </a:lnTo>
                  <a:lnTo>
                    <a:pt x="88" y="173"/>
                  </a:lnTo>
                  <a:lnTo>
                    <a:pt x="87" y="179"/>
                  </a:lnTo>
                  <a:lnTo>
                    <a:pt x="86" y="186"/>
                  </a:lnTo>
                  <a:lnTo>
                    <a:pt x="84" y="193"/>
                  </a:lnTo>
                  <a:lnTo>
                    <a:pt x="81" y="200"/>
                  </a:lnTo>
                  <a:lnTo>
                    <a:pt x="87" y="199"/>
                  </a:lnTo>
                  <a:lnTo>
                    <a:pt x="93" y="199"/>
                  </a:lnTo>
                  <a:lnTo>
                    <a:pt x="99" y="199"/>
                  </a:lnTo>
                  <a:lnTo>
                    <a:pt x="106" y="199"/>
                  </a:lnTo>
                  <a:lnTo>
                    <a:pt x="111" y="199"/>
                  </a:lnTo>
                  <a:lnTo>
                    <a:pt x="118" y="200"/>
                  </a:lnTo>
                  <a:lnTo>
                    <a:pt x="123" y="202"/>
                  </a:lnTo>
                  <a:lnTo>
                    <a:pt x="128" y="204"/>
                  </a:lnTo>
                  <a:lnTo>
                    <a:pt x="206" y="204"/>
                  </a:lnTo>
                  <a:lnTo>
                    <a:pt x="206" y="193"/>
                  </a:lnTo>
                  <a:lnTo>
                    <a:pt x="207" y="184"/>
                  </a:lnTo>
                  <a:lnTo>
                    <a:pt x="208" y="177"/>
                  </a:lnTo>
                  <a:lnTo>
                    <a:pt x="208" y="171"/>
                  </a:lnTo>
                  <a:lnTo>
                    <a:pt x="180" y="171"/>
                  </a:lnTo>
                  <a:lnTo>
                    <a:pt x="174" y="171"/>
                  </a:lnTo>
                  <a:lnTo>
                    <a:pt x="167" y="170"/>
                  </a:lnTo>
                  <a:lnTo>
                    <a:pt x="162" y="167"/>
                  </a:lnTo>
                  <a:lnTo>
                    <a:pt x="156" y="166"/>
                  </a:lnTo>
                  <a:lnTo>
                    <a:pt x="152" y="166"/>
                  </a:lnTo>
                  <a:lnTo>
                    <a:pt x="147" y="167"/>
                  </a:lnTo>
                  <a:lnTo>
                    <a:pt x="141" y="167"/>
                  </a:lnTo>
                  <a:lnTo>
                    <a:pt x="136" y="167"/>
                  </a:lnTo>
                  <a:lnTo>
                    <a:pt x="129" y="167"/>
                  </a:lnTo>
                  <a:lnTo>
                    <a:pt x="124" y="167"/>
                  </a:lnTo>
                  <a:lnTo>
                    <a:pt x="120" y="166"/>
                  </a:lnTo>
                  <a:lnTo>
                    <a:pt x="116" y="164"/>
                  </a:lnTo>
                  <a:lnTo>
                    <a:pt x="113" y="164"/>
                  </a:lnTo>
                  <a:lnTo>
                    <a:pt x="110" y="163"/>
                  </a:lnTo>
                  <a:lnTo>
                    <a:pt x="108" y="161"/>
                  </a:lnTo>
                  <a:lnTo>
                    <a:pt x="105" y="159"/>
                  </a:lnTo>
                  <a:lnTo>
                    <a:pt x="91" y="154"/>
                  </a:lnTo>
                  <a:close/>
                  <a:moveTo>
                    <a:pt x="71" y="220"/>
                  </a:moveTo>
                  <a:lnTo>
                    <a:pt x="69" y="225"/>
                  </a:lnTo>
                  <a:lnTo>
                    <a:pt x="67" y="229"/>
                  </a:lnTo>
                  <a:lnTo>
                    <a:pt x="65" y="233"/>
                  </a:lnTo>
                  <a:lnTo>
                    <a:pt x="63" y="237"/>
                  </a:lnTo>
                  <a:lnTo>
                    <a:pt x="102" y="237"/>
                  </a:lnTo>
                  <a:lnTo>
                    <a:pt x="106" y="237"/>
                  </a:lnTo>
                  <a:lnTo>
                    <a:pt x="110" y="237"/>
                  </a:lnTo>
                  <a:lnTo>
                    <a:pt x="114" y="238"/>
                  </a:lnTo>
                  <a:lnTo>
                    <a:pt x="119" y="239"/>
                  </a:lnTo>
                  <a:lnTo>
                    <a:pt x="122" y="240"/>
                  </a:lnTo>
                  <a:lnTo>
                    <a:pt x="126" y="240"/>
                  </a:lnTo>
                  <a:lnTo>
                    <a:pt x="131" y="241"/>
                  </a:lnTo>
                  <a:lnTo>
                    <a:pt x="135" y="242"/>
                  </a:lnTo>
                  <a:lnTo>
                    <a:pt x="204" y="242"/>
                  </a:lnTo>
                  <a:lnTo>
                    <a:pt x="204" y="238"/>
                  </a:lnTo>
                  <a:lnTo>
                    <a:pt x="204" y="234"/>
                  </a:lnTo>
                  <a:lnTo>
                    <a:pt x="204" y="230"/>
                  </a:lnTo>
                  <a:lnTo>
                    <a:pt x="204" y="225"/>
                  </a:lnTo>
                  <a:lnTo>
                    <a:pt x="125" y="225"/>
                  </a:lnTo>
                  <a:lnTo>
                    <a:pt x="123" y="225"/>
                  </a:lnTo>
                  <a:lnTo>
                    <a:pt x="121" y="224"/>
                  </a:lnTo>
                  <a:lnTo>
                    <a:pt x="119" y="221"/>
                  </a:lnTo>
                  <a:lnTo>
                    <a:pt x="116" y="220"/>
                  </a:lnTo>
                  <a:lnTo>
                    <a:pt x="73" y="220"/>
                  </a:lnTo>
                  <a:lnTo>
                    <a:pt x="72" y="220"/>
                  </a:lnTo>
                  <a:lnTo>
                    <a:pt x="71" y="220"/>
                  </a:lnTo>
                  <a:close/>
                  <a:moveTo>
                    <a:pt x="57" y="258"/>
                  </a:moveTo>
                  <a:lnTo>
                    <a:pt x="54" y="269"/>
                  </a:lnTo>
                  <a:lnTo>
                    <a:pt x="53" y="278"/>
                  </a:lnTo>
                  <a:lnTo>
                    <a:pt x="52" y="286"/>
                  </a:lnTo>
                  <a:lnTo>
                    <a:pt x="52" y="294"/>
                  </a:lnTo>
                  <a:lnTo>
                    <a:pt x="55" y="296"/>
                  </a:lnTo>
                  <a:lnTo>
                    <a:pt x="73" y="299"/>
                  </a:lnTo>
                  <a:lnTo>
                    <a:pt x="166" y="299"/>
                  </a:lnTo>
                  <a:lnTo>
                    <a:pt x="166" y="297"/>
                  </a:lnTo>
                  <a:lnTo>
                    <a:pt x="167" y="295"/>
                  </a:lnTo>
                  <a:lnTo>
                    <a:pt x="169" y="294"/>
                  </a:lnTo>
                  <a:lnTo>
                    <a:pt x="171" y="292"/>
                  </a:lnTo>
                  <a:lnTo>
                    <a:pt x="179" y="281"/>
                  </a:lnTo>
                  <a:lnTo>
                    <a:pt x="187" y="273"/>
                  </a:lnTo>
                  <a:lnTo>
                    <a:pt x="193" y="268"/>
                  </a:lnTo>
                  <a:lnTo>
                    <a:pt x="198" y="264"/>
                  </a:lnTo>
                  <a:lnTo>
                    <a:pt x="133" y="264"/>
                  </a:lnTo>
                  <a:lnTo>
                    <a:pt x="125" y="263"/>
                  </a:lnTo>
                  <a:lnTo>
                    <a:pt x="118" y="261"/>
                  </a:lnTo>
                  <a:lnTo>
                    <a:pt x="110" y="260"/>
                  </a:lnTo>
                  <a:lnTo>
                    <a:pt x="102" y="258"/>
                  </a:lnTo>
                  <a:lnTo>
                    <a:pt x="57" y="258"/>
                  </a:lnTo>
                  <a:close/>
                  <a:moveTo>
                    <a:pt x="63" y="320"/>
                  </a:moveTo>
                  <a:lnTo>
                    <a:pt x="66" y="331"/>
                  </a:lnTo>
                  <a:lnTo>
                    <a:pt x="68" y="343"/>
                  </a:lnTo>
                  <a:lnTo>
                    <a:pt x="69" y="354"/>
                  </a:lnTo>
                  <a:lnTo>
                    <a:pt x="69" y="365"/>
                  </a:lnTo>
                  <a:lnTo>
                    <a:pt x="99" y="372"/>
                  </a:lnTo>
                  <a:lnTo>
                    <a:pt x="138" y="372"/>
                  </a:lnTo>
                  <a:lnTo>
                    <a:pt x="142" y="357"/>
                  </a:lnTo>
                  <a:lnTo>
                    <a:pt x="147" y="344"/>
                  </a:lnTo>
                  <a:lnTo>
                    <a:pt x="149" y="335"/>
                  </a:lnTo>
                  <a:lnTo>
                    <a:pt x="150" y="332"/>
                  </a:lnTo>
                  <a:lnTo>
                    <a:pt x="150" y="330"/>
                  </a:lnTo>
                  <a:lnTo>
                    <a:pt x="150" y="326"/>
                  </a:lnTo>
                  <a:lnTo>
                    <a:pt x="152" y="321"/>
                  </a:lnTo>
                  <a:lnTo>
                    <a:pt x="73" y="321"/>
                  </a:lnTo>
                  <a:lnTo>
                    <a:pt x="70" y="321"/>
                  </a:lnTo>
                  <a:lnTo>
                    <a:pt x="68" y="320"/>
                  </a:lnTo>
                  <a:lnTo>
                    <a:pt x="66" y="320"/>
                  </a:lnTo>
                  <a:lnTo>
                    <a:pt x="63" y="320"/>
                  </a:lnTo>
                  <a:close/>
                  <a:moveTo>
                    <a:pt x="69" y="385"/>
                  </a:moveTo>
                  <a:lnTo>
                    <a:pt x="68" y="391"/>
                  </a:lnTo>
                  <a:lnTo>
                    <a:pt x="67" y="399"/>
                  </a:lnTo>
                  <a:lnTo>
                    <a:pt x="67" y="405"/>
                  </a:lnTo>
                  <a:lnTo>
                    <a:pt x="67" y="413"/>
                  </a:lnTo>
                  <a:lnTo>
                    <a:pt x="89" y="425"/>
                  </a:lnTo>
                  <a:lnTo>
                    <a:pt x="109" y="425"/>
                  </a:lnTo>
                  <a:lnTo>
                    <a:pt x="113" y="419"/>
                  </a:lnTo>
                  <a:lnTo>
                    <a:pt x="118" y="414"/>
                  </a:lnTo>
                  <a:lnTo>
                    <a:pt x="122" y="408"/>
                  </a:lnTo>
                  <a:lnTo>
                    <a:pt x="125" y="403"/>
                  </a:lnTo>
                  <a:lnTo>
                    <a:pt x="127" y="400"/>
                  </a:lnTo>
                  <a:lnTo>
                    <a:pt x="129" y="398"/>
                  </a:lnTo>
                  <a:lnTo>
                    <a:pt x="131" y="394"/>
                  </a:lnTo>
                  <a:lnTo>
                    <a:pt x="131" y="391"/>
                  </a:lnTo>
                  <a:lnTo>
                    <a:pt x="99" y="391"/>
                  </a:lnTo>
                  <a:lnTo>
                    <a:pt x="93" y="390"/>
                  </a:lnTo>
                  <a:lnTo>
                    <a:pt x="84" y="389"/>
                  </a:lnTo>
                  <a:lnTo>
                    <a:pt x="76" y="387"/>
                  </a:lnTo>
                  <a:lnTo>
                    <a:pt x="69" y="385"/>
                  </a:lnTo>
                  <a:close/>
                  <a:moveTo>
                    <a:pt x="63" y="437"/>
                  </a:moveTo>
                  <a:lnTo>
                    <a:pt x="63" y="446"/>
                  </a:lnTo>
                  <a:lnTo>
                    <a:pt x="63" y="454"/>
                  </a:lnTo>
                  <a:lnTo>
                    <a:pt x="62" y="458"/>
                  </a:lnTo>
                  <a:lnTo>
                    <a:pt x="62" y="460"/>
                  </a:lnTo>
                  <a:lnTo>
                    <a:pt x="61" y="461"/>
                  </a:lnTo>
                  <a:lnTo>
                    <a:pt x="58" y="464"/>
                  </a:lnTo>
                  <a:lnTo>
                    <a:pt x="53" y="466"/>
                  </a:lnTo>
                  <a:lnTo>
                    <a:pt x="47" y="470"/>
                  </a:lnTo>
                  <a:lnTo>
                    <a:pt x="57" y="474"/>
                  </a:lnTo>
                  <a:lnTo>
                    <a:pt x="88" y="481"/>
                  </a:lnTo>
                  <a:lnTo>
                    <a:pt x="88" y="468"/>
                  </a:lnTo>
                  <a:lnTo>
                    <a:pt x="88" y="460"/>
                  </a:lnTo>
                  <a:lnTo>
                    <a:pt x="88" y="456"/>
                  </a:lnTo>
                  <a:lnTo>
                    <a:pt x="88" y="451"/>
                  </a:lnTo>
                  <a:lnTo>
                    <a:pt x="88" y="448"/>
                  </a:lnTo>
                  <a:lnTo>
                    <a:pt x="88" y="447"/>
                  </a:lnTo>
                  <a:lnTo>
                    <a:pt x="88" y="445"/>
                  </a:lnTo>
                  <a:lnTo>
                    <a:pt x="88" y="444"/>
                  </a:lnTo>
                  <a:lnTo>
                    <a:pt x="82" y="443"/>
                  </a:lnTo>
                  <a:lnTo>
                    <a:pt x="76" y="442"/>
                  </a:lnTo>
                  <a:lnTo>
                    <a:pt x="70" y="440"/>
                  </a:lnTo>
                  <a:lnTo>
                    <a:pt x="63" y="437"/>
                  </a:lnTo>
                  <a:close/>
                  <a:moveTo>
                    <a:pt x="29" y="484"/>
                  </a:moveTo>
                  <a:lnTo>
                    <a:pt x="22" y="490"/>
                  </a:lnTo>
                  <a:lnTo>
                    <a:pt x="17" y="495"/>
                  </a:lnTo>
                  <a:lnTo>
                    <a:pt x="13" y="500"/>
                  </a:lnTo>
                  <a:lnTo>
                    <a:pt x="12" y="506"/>
                  </a:lnTo>
                  <a:lnTo>
                    <a:pt x="12" y="507"/>
                  </a:lnTo>
                  <a:lnTo>
                    <a:pt x="12" y="508"/>
                  </a:lnTo>
                  <a:lnTo>
                    <a:pt x="35" y="517"/>
                  </a:lnTo>
                  <a:lnTo>
                    <a:pt x="40" y="517"/>
                  </a:lnTo>
                  <a:lnTo>
                    <a:pt x="44" y="518"/>
                  </a:lnTo>
                  <a:lnTo>
                    <a:pt x="49" y="518"/>
                  </a:lnTo>
                  <a:lnTo>
                    <a:pt x="56" y="518"/>
                  </a:lnTo>
                  <a:lnTo>
                    <a:pt x="61" y="519"/>
                  </a:lnTo>
                  <a:lnTo>
                    <a:pt x="66" y="520"/>
                  </a:lnTo>
                  <a:lnTo>
                    <a:pt x="70" y="521"/>
                  </a:lnTo>
                  <a:lnTo>
                    <a:pt x="73" y="522"/>
                  </a:lnTo>
                  <a:lnTo>
                    <a:pt x="74" y="523"/>
                  </a:lnTo>
                  <a:lnTo>
                    <a:pt x="76" y="525"/>
                  </a:lnTo>
                  <a:lnTo>
                    <a:pt x="80" y="526"/>
                  </a:lnTo>
                  <a:lnTo>
                    <a:pt x="83" y="526"/>
                  </a:lnTo>
                  <a:lnTo>
                    <a:pt x="84" y="526"/>
                  </a:lnTo>
                  <a:lnTo>
                    <a:pt x="86" y="526"/>
                  </a:lnTo>
                  <a:lnTo>
                    <a:pt x="87" y="526"/>
                  </a:lnTo>
                  <a:lnTo>
                    <a:pt x="88" y="526"/>
                  </a:lnTo>
                  <a:lnTo>
                    <a:pt x="88" y="519"/>
                  </a:lnTo>
                  <a:lnTo>
                    <a:pt x="88" y="512"/>
                  </a:lnTo>
                  <a:lnTo>
                    <a:pt x="88" y="507"/>
                  </a:lnTo>
                  <a:lnTo>
                    <a:pt x="88" y="503"/>
                  </a:lnTo>
                  <a:lnTo>
                    <a:pt x="84" y="501"/>
                  </a:lnTo>
                  <a:lnTo>
                    <a:pt x="80" y="500"/>
                  </a:lnTo>
                  <a:lnTo>
                    <a:pt x="74" y="499"/>
                  </a:lnTo>
                  <a:lnTo>
                    <a:pt x="70" y="498"/>
                  </a:lnTo>
                  <a:lnTo>
                    <a:pt x="66" y="497"/>
                  </a:lnTo>
                  <a:lnTo>
                    <a:pt x="60" y="496"/>
                  </a:lnTo>
                  <a:lnTo>
                    <a:pt x="56" y="496"/>
                  </a:lnTo>
                  <a:lnTo>
                    <a:pt x="52" y="495"/>
                  </a:lnTo>
                  <a:lnTo>
                    <a:pt x="46" y="493"/>
                  </a:lnTo>
                  <a:lnTo>
                    <a:pt x="41" y="490"/>
                  </a:lnTo>
                  <a:lnTo>
                    <a:pt x="34" y="486"/>
                  </a:lnTo>
                  <a:lnTo>
                    <a:pt x="29" y="484"/>
                  </a:lnTo>
                  <a:close/>
                  <a:moveTo>
                    <a:pt x="7" y="531"/>
                  </a:moveTo>
                  <a:lnTo>
                    <a:pt x="5" y="544"/>
                  </a:lnTo>
                  <a:lnTo>
                    <a:pt x="3" y="553"/>
                  </a:lnTo>
                  <a:lnTo>
                    <a:pt x="1" y="561"/>
                  </a:lnTo>
                  <a:lnTo>
                    <a:pt x="0" y="564"/>
                  </a:lnTo>
                  <a:lnTo>
                    <a:pt x="2" y="563"/>
                  </a:lnTo>
                  <a:lnTo>
                    <a:pt x="6" y="559"/>
                  </a:lnTo>
                  <a:lnTo>
                    <a:pt x="13" y="554"/>
                  </a:lnTo>
                  <a:lnTo>
                    <a:pt x="20" y="549"/>
                  </a:lnTo>
                  <a:lnTo>
                    <a:pt x="28" y="546"/>
                  </a:lnTo>
                  <a:lnTo>
                    <a:pt x="34" y="544"/>
                  </a:lnTo>
                  <a:lnTo>
                    <a:pt x="39" y="544"/>
                  </a:lnTo>
                  <a:lnTo>
                    <a:pt x="41" y="548"/>
                  </a:lnTo>
                  <a:lnTo>
                    <a:pt x="40" y="556"/>
                  </a:lnTo>
                  <a:lnTo>
                    <a:pt x="38" y="562"/>
                  </a:lnTo>
                  <a:lnTo>
                    <a:pt x="35" y="568"/>
                  </a:lnTo>
                  <a:lnTo>
                    <a:pt x="33" y="576"/>
                  </a:lnTo>
                  <a:lnTo>
                    <a:pt x="35" y="576"/>
                  </a:lnTo>
                  <a:lnTo>
                    <a:pt x="73" y="580"/>
                  </a:lnTo>
                  <a:lnTo>
                    <a:pt x="85" y="581"/>
                  </a:lnTo>
                  <a:lnTo>
                    <a:pt x="86" y="574"/>
                  </a:lnTo>
                  <a:lnTo>
                    <a:pt x="87" y="566"/>
                  </a:lnTo>
                  <a:lnTo>
                    <a:pt x="88" y="560"/>
                  </a:lnTo>
                  <a:lnTo>
                    <a:pt x="88" y="552"/>
                  </a:lnTo>
                  <a:lnTo>
                    <a:pt x="87" y="551"/>
                  </a:lnTo>
                  <a:lnTo>
                    <a:pt x="86" y="550"/>
                  </a:lnTo>
                  <a:lnTo>
                    <a:pt x="84" y="549"/>
                  </a:lnTo>
                  <a:lnTo>
                    <a:pt x="83" y="548"/>
                  </a:lnTo>
                  <a:lnTo>
                    <a:pt x="78" y="547"/>
                  </a:lnTo>
                  <a:lnTo>
                    <a:pt x="71" y="546"/>
                  </a:lnTo>
                  <a:lnTo>
                    <a:pt x="65" y="543"/>
                  </a:lnTo>
                  <a:lnTo>
                    <a:pt x="59" y="540"/>
                  </a:lnTo>
                  <a:lnTo>
                    <a:pt x="33" y="536"/>
                  </a:lnTo>
                  <a:lnTo>
                    <a:pt x="28" y="536"/>
                  </a:lnTo>
                  <a:lnTo>
                    <a:pt x="21" y="535"/>
                  </a:lnTo>
                  <a:lnTo>
                    <a:pt x="15" y="533"/>
                  </a:lnTo>
                  <a:lnTo>
                    <a:pt x="7" y="531"/>
                  </a:lnTo>
                  <a:close/>
                  <a:moveTo>
                    <a:pt x="31" y="598"/>
                  </a:moveTo>
                  <a:lnTo>
                    <a:pt x="32" y="603"/>
                  </a:lnTo>
                  <a:lnTo>
                    <a:pt x="33" y="610"/>
                  </a:lnTo>
                  <a:lnTo>
                    <a:pt x="33" y="616"/>
                  </a:lnTo>
                  <a:lnTo>
                    <a:pt x="33" y="624"/>
                  </a:lnTo>
                  <a:lnTo>
                    <a:pt x="55" y="626"/>
                  </a:lnTo>
                  <a:lnTo>
                    <a:pt x="76" y="626"/>
                  </a:lnTo>
                  <a:lnTo>
                    <a:pt x="78" y="620"/>
                  </a:lnTo>
                  <a:lnTo>
                    <a:pt x="79" y="615"/>
                  </a:lnTo>
                  <a:lnTo>
                    <a:pt x="80" y="608"/>
                  </a:lnTo>
                  <a:lnTo>
                    <a:pt x="81" y="602"/>
                  </a:lnTo>
                  <a:lnTo>
                    <a:pt x="74" y="602"/>
                  </a:lnTo>
                  <a:lnTo>
                    <a:pt x="69" y="602"/>
                  </a:lnTo>
                  <a:lnTo>
                    <a:pt x="62" y="601"/>
                  </a:lnTo>
                  <a:lnTo>
                    <a:pt x="57" y="601"/>
                  </a:lnTo>
                  <a:lnTo>
                    <a:pt x="52" y="600"/>
                  </a:lnTo>
                  <a:lnTo>
                    <a:pt x="45" y="599"/>
                  </a:lnTo>
                  <a:lnTo>
                    <a:pt x="40" y="599"/>
                  </a:lnTo>
                  <a:lnTo>
                    <a:pt x="33" y="598"/>
                  </a:lnTo>
                  <a:lnTo>
                    <a:pt x="32" y="598"/>
                  </a:lnTo>
                  <a:lnTo>
                    <a:pt x="31" y="598"/>
                  </a:lnTo>
                  <a:close/>
                  <a:moveTo>
                    <a:pt x="35" y="645"/>
                  </a:moveTo>
                  <a:lnTo>
                    <a:pt x="35" y="655"/>
                  </a:lnTo>
                  <a:lnTo>
                    <a:pt x="36" y="664"/>
                  </a:lnTo>
                  <a:lnTo>
                    <a:pt x="38" y="669"/>
                  </a:lnTo>
                  <a:lnTo>
                    <a:pt x="38" y="671"/>
                  </a:lnTo>
                  <a:lnTo>
                    <a:pt x="36" y="674"/>
                  </a:lnTo>
                  <a:lnTo>
                    <a:pt x="34" y="680"/>
                  </a:lnTo>
                  <a:lnTo>
                    <a:pt x="34" y="686"/>
                  </a:lnTo>
                  <a:lnTo>
                    <a:pt x="38" y="690"/>
                  </a:lnTo>
                  <a:lnTo>
                    <a:pt x="46" y="688"/>
                  </a:lnTo>
                  <a:lnTo>
                    <a:pt x="55" y="685"/>
                  </a:lnTo>
                  <a:lnTo>
                    <a:pt x="60" y="679"/>
                  </a:lnTo>
                  <a:lnTo>
                    <a:pt x="63" y="671"/>
                  </a:lnTo>
                  <a:lnTo>
                    <a:pt x="65" y="667"/>
                  </a:lnTo>
                  <a:lnTo>
                    <a:pt x="66" y="663"/>
                  </a:lnTo>
                  <a:lnTo>
                    <a:pt x="68" y="656"/>
                  </a:lnTo>
                  <a:lnTo>
                    <a:pt x="71" y="647"/>
                  </a:lnTo>
                  <a:lnTo>
                    <a:pt x="53" y="647"/>
                  </a:lnTo>
                  <a:lnTo>
                    <a:pt x="48" y="647"/>
                  </a:lnTo>
                  <a:lnTo>
                    <a:pt x="44" y="646"/>
                  </a:lnTo>
                  <a:lnTo>
                    <a:pt x="40" y="645"/>
                  </a:lnTo>
                  <a:lnTo>
                    <a:pt x="35" y="645"/>
                  </a:lnTo>
                  <a:close/>
                </a:path>
              </a:pathLst>
            </a:custGeom>
            <a:solidFill>
              <a:srgbClr val="60E270"/>
            </a:solidFill>
            <a:ln w="9525">
              <a:noFill/>
              <a:round/>
              <a:headEnd/>
              <a:tailEnd/>
            </a:ln>
          </p:spPr>
          <p:txBody>
            <a:bodyPr/>
            <a:lstStyle/>
            <a:p>
              <a:endParaRPr lang="en-US"/>
            </a:p>
          </p:txBody>
        </p:sp>
        <p:sp>
          <p:nvSpPr>
            <p:cNvPr id="31836" name="Freeform 184"/>
            <p:cNvSpPr>
              <a:spLocks/>
            </p:cNvSpPr>
            <p:nvPr/>
          </p:nvSpPr>
          <p:spPr bwMode="auto">
            <a:xfrm>
              <a:off x="4022" y="3155"/>
              <a:ext cx="93" cy="295"/>
            </a:xfrm>
            <a:custGeom>
              <a:avLst/>
              <a:gdLst>
                <a:gd name="T0" fmla="*/ 0 w 77"/>
                <a:gd name="T1" fmla="*/ 0 h 246"/>
                <a:gd name="T2" fmla="*/ 0 w 77"/>
                <a:gd name="T3" fmla="*/ 1654 h 246"/>
                <a:gd name="T4" fmla="*/ 345 w 77"/>
                <a:gd name="T5" fmla="*/ 2615 h 246"/>
                <a:gd name="T6" fmla="*/ 286 w 77"/>
                <a:gd name="T7" fmla="*/ 1587 h 246"/>
                <a:gd name="T8" fmla="*/ 891 w 77"/>
                <a:gd name="T9" fmla="*/ 1819 h 246"/>
                <a:gd name="T10" fmla="*/ 374 w 77"/>
                <a:gd name="T11" fmla="*/ 1211 h 246"/>
                <a:gd name="T12" fmla="*/ 780 w 77"/>
                <a:gd name="T13" fmla="*/ 371 h 246"/>
                <a:gd name="T14" fmla="*/ 286 w 77"/>
                <a:gd name="T15" fmla="*/ 490 h 246"/>
                <a:gd name="T16" fmla="*/ 265 w 77"/>
                <a:gd name="T17" fmla="*/ 210 h 246"/>
                <a:gd name="T18" fmla="*/ 780 w 77"/>
                <a:gd name="T19" fmla="*/ 2 h 246"/>
                <a:gd name="T20" fmla="*/ 0 w 77"/>
                <a:gd name="T21" fmla="*/ 0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246"/>
                <a:gd name="T35" fmla="*/ 77 w 77"/>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246">
                  <a:moveTo>
                    <a:pt x="0" y="0"/>
                  </a:moveTo>
                  <a:lnTo>
                    <a:pt x="0" y="156"/>
                  </a:lnTo>
                  <a:lnTo>
                    <a:pt x="30" y="246"/>
                  </a:lnTo>
                  <a:lnTo>
                    <a:pt x="25" y="149"/>
                  </a:lnTo>
                  <a:lnTo>
                    <a:pt x="77" y="171"/>
                  </a:lnTo>
                  <a:lnTo>
                    <a:pt x="32" y="114"/>
                  </a:lnTo>
                  <a:lnTo>
                    <a:pt x="67" y="35"/>
                  </a:lnTo>
                  <a:lnTo>
                    <a:pt x="25" y="47"/>
                  </a:lnTo>
                  <a:lnTo>
                    <a:pt x="22" y="19"/>
                  </a:lnTo>
                  <a:lnTo>
                    <a:pt x="67" y="2"/>
                  </a:lnTo>
                  <a:lnTo>
                    <a:pt x="0" y="0"/>
                  </a:lnTo>
                  <a:close/>
                </a:path>
              </a:pathLst>
            </a:custGeom>
            <a:solidFill>
              <a:srgbClr val="000000"/>
            </a:solidFill>
            <a:ln w="9525">
              <a:noFill/>
              <a:round/>
              <a:headEnd/>
              <a:tailEnd/>
            </a:ln>
          </p:spPr>
          <p:txBody>
            <a:bodyPr/>
            <a:lstStyle/>
            <a:p>
              <a:endParaRPr lang="en-US"/>
            </a:p>
          </p:txBody>
        </p:sp>
        <p:sp>
          <p:nvSpPr>
            <p:cNvPr id="31837" name="Freeform 185"/>
            <p:cNvSpPr>
              <a:spLocks/>
            </p:cNvSpPr>
            <p:nvPr/>
          </p:nvSpPr>
          <p:spPr bwMode="auto">
            <a:xfrm>
              <a:off x="4359" y="3396"/>
              <a:ext cx="205" cy="263"/>
            </a:xfrm>
            <a:custGeom>
              <a:avLst/>
              <a:gdLst>
                <a:gd name="T0" fmla="*/ 1934 w 170"/>
                <a:gd name="T1" fmla="*/ 0 h 219"/>
                <a:gd name="T2" fmla="*/ 1805 w 170"/>
                <a:gd name="T3" fmla="*/ 2255 h 219"/>
                <a:gd name="T4" fmla="*/ 0 w 170"/>
                <a:gd name="T5" fmla="*/ 2362 h 219"/>
                <a:gd name="T6" fmla="*/ 1153 w 170"/>
                <a:gd name="T7" fmla="*/ 2076 h 219"/>
                <a:gd name="T8" fmla="*/ 810 w 170"/>
                <a:gd name="T9" fmla="*/ 1804 h 219"/>
                <a:gd name="T10" fmla="*/ 1562 w 170"/>
                <a:gd name="T11" fmla="*/ 1520 h 219"/>
                <a:gd name="T12" fmla="*/ 883 w 170"/>
                <a:gd name="T13" fmla="*/ 1302 h 219"/>
                <a:gd name="T14" fmla="*/ 1671 w 170"/>
                <a:gd name="T15" fmla="*/ 1011 h 219"/>
                <a:gd name="T16" fmla="*/ 1548 w 170"/>
                <a:gd name="T17" fmla="*/ 775 h 219"/>
                <a:gd name="T18" fmla="*/ 1482 w 170"/>
                <a:gd name="T19" fmla="*/ 735 h 219"/>
                <a:gd name="T20" fmla="*/ 1386 w 170"/>
                <a:gd name="T21" fmla="*/ 682 h 219"/>
                <a:gd name="T22" fmla="*/ 1295 w 170"/>
                <a:gd name="T23" fmla="*/ 597 h 219"/>
                <a:gd name="T24" fmla="*/ 1328 w 170"/>
                <a:gd name="T25" fmla="*/ 555 h 219"/>
                <a:gd name="T26" fmla="*/ 1387 w 170"/>
                <a:gd name="T27" fmla="*/ 551 h 219"/>
                <a:gd name="T28" fmla="*/ 1476 w 170"/>
                <a:gd name="T29" fmla="*/ 532 h 219"/>
                <a:gd name="T30" fmla="*/ 1550 w 170"/>
                <a:gd name="T31" fmla="*/ 497 h 219"/>
                <a:gd name="T32" fmla="*/ 1612 w 170"/>
                <a:gd name="T33" fmla="*/ 489 h 219"/>
                <a:gd name="T34" fmla="*/ 1704 w 170"/>
                <a:gd name="T35" fmla="*/ 447 h 219"/>
                <a:gd name="T36" fmla="*/ 1759 w 170"/>
                <a:gd name="T37" fmla="*/ 434 h 219"/>
                <a:gd name="T38" fmla="*/ 1787 w 170"/>
                <a:gd name="T39" fmla="*/ 412 h 219"/>
                <a:gd name="T40" fmla="*/ 1805 w 170"/>
                <a:gd name="T41" fmla="*/ 412 h 219"/>
                <a:gd name="T42" fmla="*/ 1934 w 170"/>
                <a:gd name="T43" fmla="*/ 0 h 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0"/>
                <a:gd name="T67" fmla="*/ 0 h 219"/>
                <a:gd name="T68" fmla="*/ 170 w 170"/>
                <a:gd name="T69" fmla="*/ 219 h 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0" h="219">
                  <a:moveTo>
                    <a:pt x="170" y="0"/>
                  </a:moveTo>
                  <a:lnTo>
                    <a:pt x="158" y="209"/>
                  </a:lnTo>
                  <a:lnTo>
                    <a:pt x="0" y="219"/>
                  </a:lnTo>
                  <a:lnTo>
                    <a:pt x="102" y="192"/>
                  </a:lnTo>
                  <a:lnTo>
                    <a:pt x="71" y="167"/>
                  </a:lnTo>
                  <a:lnTo>
                    <a:pt x="137" y="140"/>
                  </a:lnTo>
                  <a:lnTo>
                    <a:pt x="77" y="121"/>
                  </a:lnTo>
                  <a:lnTo>
                    <a:pt x="146" y="93"/>
                  </a:lnTo>
                  <a:lnTo>
                    <a:pt x="135" y="72"/>
                  </a:lnTo>
                  <a:lnTo>
                    <a:pt x="130" y="68"/>
                  </a:lnTo>
                  <a:lnTo>
                    <a:pt x="121" y="63"/>
                  </a:lnTo>
                  <a:lnTo>
                    <a:pt x="114" y="56"/>
                  </a:lnTo>
                  <a:lnTo>
                    <a:pt x="116" y="52"/>
                  </a:lnTo>
                  <a:lnTo>
                    <a:pt x="122" y="51"/>
                  </a:lnTo>
                  <a:lnTo>
                    <a:pt x="129" y="49"/>
                  </a:lnTo>
                  <a:lnTo>
                    <a:pt x="136" y="47"/>
                  </a:lnTo>
                  <a:lnTo>
                    <a:pt x="142" y="45"/>
                  </a:lnTo>
                  <a:lnTo>
                    <a:pt x="149" y="42"/>
                  </a:lnTo>
                  <a:lnTo>
                    <a:pt x="154" y="40"/>
                  </a:lnTo>
                  <a:lnTo>
                    <a:pt x="157" y="38"/>
                  </a:lnTo>
                  <a:lnTo>
                    <a:pt x="158" y="38"/>
                  </a:lnTo>
                  <a:lnTo>
                    <a:pt x="170" y="0"/>
                  </a:lnTo>
                  <a:close/>
                </a:path>
              </a:pathLst>
            </a:custGeom>
            <a:solidFill>
              <a:srgbClr val="000000"/>
            </a:solidFill>
            <a:ln w="9525">
              <a:noFill/>
              <a:round/>
              <a:headEnd/>
              <a:tailEnd/>
            </a:ln>
          </p:spPr>
          <p:txBody>
            <a:bodyPr/>
            <a:lstStyle/>
            <a:p>
              <a:endParaRPr lang="en-US"/>
            </a:p>
          </p:txBody>
        </p:sp>
        <p:sp>
          <p:nvSpPr>
            <p:cNvPr id="31838" name="Freeform 186"/>
            <p:cNvSpPr>
              <a:spLocks/>
            </p:cNvSpPr>
            <p:nvPr/>
          </p:nvSpPr>
          <p:spPr bwMode="auto">
            <a:xfrm>
              <a:off x="4211" y="3168"/>
              <a:ext cx="195" cy="20"/>
            </a:xfrm>
            <a:custGeom>
              <a:avLst/>
              <a:gdLst>
                <a:gd name="T0" fmla="*/ 0 w 162"/>
                <a:gd name="T1" fmla="*/ 144 h 17"/>
                <a:gd name="T2" fmla="*/ 35 w 162"/>
                <a:gd name="T3" fmla="*/ 131 h 17"/>
                <a:gd name="T4" fmla="*/ 123 w 162"/>
                <a:gd name="T5" fmla="*/ 111 h 17"/>
                <a:gd name="T6" fmla="*/ 258 w 162"/>
                <a:gd name="T7" fmla="*/ 89 h 17"/>
                <a:gd name="T8" fmla="*/ 413 w 162"/>
                <a:gd name="T9" fmla="*/ 65 h 17"/>
                <a:gd name="T10" fmla="*/ 598 w 162"/>
                <a:gd name="T11" fmla="*/ 34 h 17"/>
                <a:gd name="T12" fmla="*/ 823 w 162"/>
                <a:gd name="T13" fmla="*/ 1 h 17"/>
                <a:gd name="T14" fmla="*/ 1041 w 162"/>
                <a:gd name="T15" fmla="*/ 0 h 17"/>
                <a:gd name="T16" fmla="*/ 1257 w 162"/>
                <a:gd name="T17" fmla="*/ 1 h 17"/>
                <a:gd name="T18" fmla="*/ 1436 w 162"/>
                <a:gd name="T19" fmla="*/ 29 h 17"/>
                <a:gd name="T20" fmla="*/ 1585 w 162"/>
                <a:gd name="T21" fmla="*/ 47 h 17"/>
                <a:gd name="T22" fmla="*/ 1688 w 162"/>
                <a:gd name="T23" fmla="*/ 76 h 17"/>
                <a:gd name="T24" fmla="*/ 1736 w 162"/>
                <a:gd name="T25" fmla="*/ 94 h 17"/>
                <a:gd name="T26" fmla="*/ 1779 w 162"/>
                <a:gd name="T27" fmla="*/ 111 h 17"/>
                <a:gd name="T28" fmla="*/ 1797 w 162"/>
                <a:gd name="T29" fmla="*/ 124 h 17"/>
                <a:gd name="T30" fmla="*/ 1809 w 162"/>
                <a:gd name="T31" fmla="*/ 144 h 17"/>
                <a:gd name="T32" fmla="*/ 1809 w 162"/>
                <a:gd name="T33" fmla="*/ 144 h 17"/>
                <a:gd name="T34" fmla="*/ 1797 w 162"/>
                <a:gd name="T35" fmla="*/ 144 h 17"/>
                <a:gd name="T36" fmla="*/ 1765 w 162"/>
                <a:gd name="T37" fmla="*/ 131 h 17"/>
                <a:gd name="T38" fmla="*/ 1729 w 162"/>
                <a:gd name="T39" fmla="*/ 131 h 17"/>
                <a:gd name="T40" fmla="*/ 1659 w 162"/>
                <a:gd name="T41" fmla="*/ 124 h 17"/>
                <a:gd name="T42" fmla="*/ 1585 w 162"/>
                <a:gd name="T43" fmla="*/ 111 h 17"/>
                <a:gd name="T44" fmla="*/ 1493 w 162"/>
                <a:gd name="T45" fmla="*/ 105 h 17"/>
                <a:gd name="T46" fmla="*/ 1388 w 162"/>
                <a:gd name="T47" fmla="*/ 105 h 17"/>
                <a:gd name="T48" fmla="*/ 1278 w 162"/>
                <a:gd name="T49" fmla="*/ 94 h 17"/>
                <a:gd name="T50" fmla="*/ 1145 w 162"/>
                <a:gd name="T51" fmla="*/ 94 h 17"/>
                <a:gd name="T52" fmla="*/ 969 w 162"/>
                <a:gd name="T53" fmla="*/ 94 h 17"/>
                <a:gd name="T54" fmla="*/ 755 w 162"/>
                <a:gd name="T55" fmla="*/ 105 h 17"/>
                <a:gd name="T56" fmla="*/ 538 w 162"/>
                <a:gd name="T57" fmla="*/ 111 h 17"/>
                <a:gd name="T58" fmla="*/ 323 w 162"/>
                <a:gd name="T59" fmla="*/ 124 h 17"/>
                <a:gd name="T60" fmla="*/ 154 w 162"/>
                <a:gd name="T61" fmla="*/ 131 h 17"/>
                <a:gd name="T62" fmla="*/ 51 w 162"/>
                <a:gd name="T63" fmla="*/ 144 h 17"/>
                <a:gd name="T64" fmla="*/ 0 w 162"/>
                <a:gd name="T65" fmla="*/ 144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7"/>
                <a:gd name="T101" fmla="*/ 162 w 162"/>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7">
                  <a:moveTo>
                    <a:pt x="0" y="17"/>
                  </a:moveTo>
                  <a:lnTo>
                    <a:pt x="3" y="16"/>
                  </a:lnTo>
                  <a:lnTo>
                    <a:pt x="11" y="14"/>
                  </a:lnTo>
                  <a:lnTo>
                    <a:pt x="23" y="11"/>
                  </a:lnTo>
                  <a:lnTo>
                    <a:pt x="37" y="8"/>
                  </a:lnTo>
                  <a:lnTo>
                    <a:pt x="54" y="4"/>
                  </a:lnTo>
                  <a:lnTo>
                    <a:pt x="74" y="1"/>
                  </a:lnTo>
                  <a:lnTo>
                    <a:pt x="93" y="0"/>
                  </a:lnTo>
                  <a:lnTo>
                    <a:pt x="113" y="1"/>
                  </a:lnTo>
                  <a:lnTo>
                    <a:pt x="129" y="3"/>
                  </a:lnTo>
                  <a:lnTo>
                    <a:pt x="142" y="6"/>
                  </a:lnTo>
                  <a:lnTo>
                    <a:pt x="151" y="9"/>
                  </a:lnTo>
                  <a:lnTo>
                    <a:pt x="156" y="12"/>
                  </a:lnTo>
                  <a:lnTo>
                    <a:pt x="160" y="14"/>
                  </a:lnTo>
                  <a:lnTo>
                    <a:pt x="161" y="15"/>
                  </a:lnTo>
                  <a:lnTo>
                    <a:pt x="162" y="17"/>
                  </a:lnTo>
                  <a:lnTo>
                    <a:pt x="161" y="17"/>
                  </a:lnTo>
                  <a:lnTo>
                    <a:pt x="159" y="16"/>
                  </a:lnTo>
                  <a:lnTo>
                    <a:pt x="155" y="16"/>
                  </a:lnTo>
                  <a:lnTo>
                    <a:pt x="149" y="15"/>
                  </a:lnTo>
                  <a:lnTo>
                    <a:pt x="142" y="14"/>
                  </a:lnTo>
                  <a:lnTo>
                    <a:pt x="134" y="13"/>
                  </a:lnTo>
                  <a:lnTo>
                    <a:pt x="125" y="13"/>
                  </a:lnTo>
                  <a:lnTo>
                    <a:pt x="115" y="12"/>
                  </a:lnTo>
                  <a:lnTo>
                    <a:pt x="103" y="12"/>
                  </a:lnTo>
                  <a:lnTo>
                    <a:pt x="87" y="12"/>
                  </a:lnTo>
                  <a:lnTo>
                    <a:pt x="67" y="13"/>
                  </a:lnTo>
                  <a:lnTo>
                    <a:pt x="48" y="14"/>
                  </a:lnTo>
                  <a:lnTo>
                    <a:pt x="29" y="15"/>
                  </a:lnTo>
                  <a:lnTo>
                    <a:pt x="14" y="16"/>
                  </a:lnTo>
                  <a:lnTo>
                    <a:pt x="5" y="17"/>
                  </a:lnTo>
                  <a:lnTo>
                    <a:pt x="0" y="17"/>
                  </a:lnTo>
                  <a:close/>
                </a:path>
              </a:pathLst>
            </a:custGeom>
            <a:solidFill>
              <a:srgbClr val="000000"/>
            </a:solidFill>
            <a:ln w="9525">
              <a:noFill/>
              <a:round/>
              <a:headEnd/>
              <a:tailEnd/>
            </a:ln>
          </p:spPr>
          <p:txBody>
            <a:bodyPr/>
            <a:lstStyle/>
            <a:p>
              <a:endParaRPr lang="en-US"/>
            </a:p>
          </p:txBody>
        </p:sp>
        <p:sp>
          <p:nvSpPr>
            <p:cNvPr id="31839" name="Freeform 187"/>
            <p:cNvSpPr>
              <a:spLocks/>
            </p:cNvSpPr>
            <p:nvPr/>
          </p:nvSpPr>
          <p:spPr bwMode="auto">
            <a:xfrm>
              <a:off x="4468" y="3250"/>
              <a:ext cx="45" cy="140"/>
            </a:xfrm>
            <a:custGeom>
              <a:avLst/>
              <a:gdLst>
                <a:gd name="T0" fmla="*/ 0 w 38"/>
                <a:gd name="T1" fmla="*/ 0 h 116"/>
                <a:gd name="T2" fmla="*/ 43 w 38"/>
                <a:gd name="T3" fmla="*/ 2 h 116"/>
                <a:gd name="T4" fmla="*/ 127 w 38"/>
                <a:gd name="T5" fmla="*/ 126 h 116"/>
                <a:gd name="T6" fmla="*/ 211 w 38"/>
                <a:gd name="T7" fmla="*/ 288 h 116"/>
                <a:gd name="T8" fmla="*/ 231 w 38"/>
                <a:gd name="T9" fmla="*/ 571 h 116"/>
                <a:gd name="T10" fmla="*/ 195 w 38"/>
                <a:gd name="T11" fmla="*/ 870 h 116"/>
                <a:gd name="T12" fmla="*/ 127 w 38"/>
                <a:gd name="T13" fmla="*/ 1106 h 116"/>
                <a:gd name="T14" fmla="*/ 84 w 38"/>
                <a:gd name="T15" fmla="*/ 1267 h 116"/>
                <a:gd name="T16" fmla="*/ 60 w 38"/>
                <a:gd name="T17" fmla="*/ 1335 h 116"/>
                <a:gd name="T18" fmla="*/ 90 w 38"/>
                <a:gd name="T19" fmla="*/ 1290 h 116"/>
                <a:gd name="T20" fmla="*/ 165 w 38"/>
                <a:gd name="T21" fmla="*/ 1153 h 116"/>
                <a:gd name="T22" fmla="*/ 237 w 38"/>
                <a:gd name="T23" fmla="*/ 955 h 116"/>
                <a:gd name="T24" fmla="*/ 296 w 38"/>
                <a:gd name="T25" fmla="*/ 734 h 116"/>
                <a:gd name="T26" fmla="*/ 324 w 38"/>
                <a:gd name="T27" fmla="*/ 547 h 116"/>
                <a:gd name="T28" fmla="*/ 342 w 38"/>
                <a:gd name="T29" fmla="*/ 410 h 116"/>
                <a:gd name="T30" fmla="*/ 333 w 38"/>
                <a:gd name="T31" fmla="*/ 282 h 116"/>
                <a:gd name="T32" fmla="*/ 296 w 38"/>
                <a:gd name="T33" fmla="*/ 162 h 116"/>
                <a:gd name="T34" fmla="*/ 250 w 38"/>
                <a:gd name="T35" fmla="*/ 111 h 116"/>
                <a:gd name="T36" fmla="*/ 211 w 38"/>
                <a:gd name="T37" fmla="*/ 63 h 116"/>
                <a:gd name="T38" fmla="*/ 174 w 38"/>
                <a:gd name="T39" fmla="*/ 36 h 116"/>
                <a:gd name="T40" fmla="*/ 117 w 38"/>
                <a:gd name="T41" fmla="*/ 2 h 116"/>
                <a:gd name="T42" fmla="*/ 71 w 38"/>
                <a:gd name="T43" fmla="*/ 1 h 116"/>
                <a:gd name="T44" fmla="*/ 43 w 38"/>
                <a:gd name="T45" fmla="*/ 0 h 116"/>
                <a:gd name="T46" fmla="*/ 1 w 38"/>
                <a:gd name="T47" fmla="*/ 0 h 116"/>
                <a:gd name="T48" fmla="*/ 0 w 38"/>
                <a:gd name="T49" fmla="*/ 0 h 1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16"/>
                <a:gd name="T77" fmla="*/ 38 w 38"/>
                <a:gd name="T78" fmla="*/ 116 h 1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16">
                  <a:moveTo>
                    <a:pt x="0" y="0"/>
                  </a:moveTo>
                  <a:lnTo>
                    <a:pt x="5" y="2"/>
                  </a:lnTo>
                  <a:lnTo>
                    <a:pt x="14" y="11"/>
                  </a:lnTo>
                  <a:lnTo>
                    <a:pt x="24" y="26"/>
                  </a:lnTo>
                  <a:lnTo>
                    <a:pt x="25" y="50"/>
                  </a:lnTo>
                  <a:lnTo>
                    <a:pt x="21" y="75"/>
                  </a:lnTo>
                  <a:lnTo>
                    <a:pt x="14" y="96"/>
                  </a:lnTo>
                  <a:lnTo>
                    <a:pt x="9" y="110"/>
                  </a:lnTo>
                  <a:lnTo>
                    <a:pt x="7" y="116"/>
                  </a:lnTo>
                  <a:lnTo>
                    <a:pt x="10" y="112"/>
                  </a:lnTo>
                  <a:lnTo>
                    <a:pt x="18" y="100"/>
                  </a:lnTo>
                  <a:lnTo>
                    <a:pt x="26" y="83"/>
                  </a:lnTo>
                  <a:lnTo>
                    <a:pt x="33" y="64"/>
                  </a:lnTo>
                  <a:lnTo>
                    <a:pt x="36" y="48"/>
                  </a:lnTo>
                  <a:lnTo>
                    <a:pt x="38" y="35"/>
                  </a:lnTo>
                  <a:lnTo>
                    <a:pt x="37" y="24"/>
                  </a:lnTo>
                  <a:lnTo>
                    <a:pt x="33" y="14"/>
                  </a:lnTo>
                  <a:lnTo>
                    <a:pt x="28" y="10"/>
                  </a:lnTo>
                  <a:lnTo>
                    <a:pt x="24" y="6"/>
                  </a:lnTo>
                  <a:lnTo>
                    <a:pt x="19" y="3"/>
                  </a:lnTo>
                  <a:lnTo>
                    <a:pt x="13" y="2"/>
                  </a:lnTo>
                  <a:lnTo>
                    <a:pt x="8" y="1"/>
                  </a:lnTo>
                  <a:lnTo>
                    <a:pt x="5" y="0"/>
                  </a:lnTo>
                  <a:lnTo>
                    <a:pt x="1" y="0"/>
                  </a:lnTo>
                  <a:lnTo>
                    <a:pt x="0" y="0"/>
                  </a:lnTo>
                  <a:close/>
                </a:path>
              </a:pathLst>
            </a:custGeom>
            <a:solidFill>
              <a:srgbClr val="000000"/>
            </a:solidFill>
            <a:ln w="9525">
              <a:noFill/>
              <a:round/>
              <a:headEnd/>
              <a:tailEnd/>
            </a:ln>
          </p:spPr>
          <p:txBody>
            <a:bodyPr/>
            <a:lstStyle/>
            <a:p>
              <a:endParaRPr lang="en-US"/>
            </a:p>
          </p:txBody>
        </p:sp>
        <p:sp>
          <p:nvSpPr>
            <p:cNvPr id="31840" name="Freeform 188"/>
            <p:cNvSpPr>
              <a:spLocks/>
            </p:cNvSpPr>
            <p:nvPr/>
          </p:nvSpPr>
          <p:spPr bwMode="auto">
            <a:xfrm>
              <a:off x="5007" y="3513"/>
              <a:ext cx="71" cy="113"/>
            </a:xfrm>
            <a:custGeom>
              <a:avLst/>
              <a:gdLst>
                <a:gd name="T0" fmla="*/ 650 w 59"/>
                <a:gd name="T1" fmla="*/ 0 h 94"/>
                <a:gd name="T2" fmla="*/ 0 w 59"/>
                <a:gd name="T3" fmla="*/ 1030 h 94"/>
                <a:gd name="T4" fmla="*/ 1 w 59"/>
                <a:gd name="T5" fmla="*/ 1030 h 94"/>
                <a:gd name="T6" fmla="*/ 42 w 59"/>
                <a:gd name="T7" fmla="*/ 1021 h 94"/>
                <a:gd name="T8" fmla="*/ 73 w 59"/>
                <a:gd name="T9" fmla="*/ 989 h 94"/>
                <a:gd name="T10" fmla="*/ 148 w 59"/>
                <a:gd name="T11" fmla="*/ 973 h 94"/>
                <a:gd name="T12" fmla="*/ 197 w 59"/>
                <a:gd name="T13" fmla="*/ 936 h 94"/>
                <a:gd name="T14" fmla="*/ 268 w 59"/>
                <a:gd name="T15" fmla="*/ 902 h 94"/>
                <a:gd name="T16" fmla="*/ 323 w 59"/>
                <a:gd name="T17" fmla="*/ 820 h 94"/>
                <a:gd name="T18" fmla="*/ 371 w 59"/>
                <a:gd name="T19" fmla="*/ 756 h 94"/>
                <a:gd name="T20" fmla="*/ 468 w 59"/>
                <a:gd name="T21" fmla="*/ 536 h 94"/>
                <a:gd name="T22" fmla="*/ 563 w 59"/>
                <a:gd name="T23" fmla="*/ 281 h 94"/>
                <a:gd name="T24" fmla="*/ 632 w 59"/>
                <a:gd name="T25" fmla="*/ 72 h 94"/>
                <a:gd name="T26" fmla="*/ 650 w 59"/>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9"/>
                <a:gd name="T43" fmla="*/ 0 h 94"/>
                <a:gd name="T44" fmla="*/ 59 w 59"/>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9" h="94">
                  <a:moveTo>
                    <a:pt x="59" y="0"/>
                  </a:moveTo>
                  <a:lnTo>
                    <a:pt x="0" y="94"/>
                  </a:lnTo>
                  <a:lnTo>
                    <a:pt x="1" y="94"/>
                  </a:lnTo>
                  <a:lnTo>
                    <a:pt x="4" y="93"/>
                  </a:lnTo>
                  <a:lnTo>
                    <a:pt x="7" y="91"/>
                  </a:lnTo>
                  <a:lnTo>
                    <a:pt x="13" y="89"/>
                  </a:lnTo>
                  <a:lnTo>
                    <a:pt x="18" y="86"/>
                  </a:lnTo>
                  <a:lnTo>
                    <a:pt x="24" y="82"/>
                  </a:lnTo>
                  <a:lnTo>
                    <a:pt x="29" y="75"/>
                  </a:lnTo>
                  <a:lnTo>
                    <a:pt x="33" y="69"/>
                  </a:lnTo>
                  <a:lnTo>
                    <a:pt x="42" y="49"/>
                  </a:lnTo>
                  <a:lnTo>
                    <a:pt x="51" y="26"/>
                  </a:lnTo>
                  <a:lnTo>
                    <a:pt x="57" y="7"/>
                  </a:lnTo>
                  <a:lnTo>
                    <a:pt x="59" y="0"/>
                  </a:lnTo>
                  <a:close/>
                </a:path>
              </a:pathLst>
            </a:custGeom>
            <a:solidFill>
              <a:srgbClr val="000000"/>
            </a:solidFill>
            <a:ln w="9525">
              <a:noFill/>
              <a:round/>
              <a:headEnd/>
              <a:tailEnd/>
            </a:ln>
          </p:spPr>
          <p:txBody>
            <a:bodyPr/>
            <a:lstStyle/>
            <a:p>
              <a:endParaRPr lang="en-US"/>
            </a:p>
          </p:txBody>
        </p:sp>
        <p:sp>
          <p:nvSpPr>
            <p:cNvPr id="31841" name="Freeform 189"/>
            <p:cNvSpPr>
              <a:spLocks/>
            </p:cNvSpPr>
            <p:nvPr/>
          </p:nvSpPr>
          <p:spPr bwMode="auto">
            <a:xfrm>
              <a:off x="4671" y="3185"/>
              <a:ext cx="101" cy="95"/>
            </a:xfrm>
            <a:custGeom>
              <a:avLst/>
              <a:gdLst>
                <a:gd name="T0" fmla="*/ 911 w 84"/>
                <a:gd name="T1" fmla="*/ 397 h 78"/>
                <a:gd name="T2" fmla="*/ 892 w 84"/>
                <a:gd name="T3" fmla="*/ 373 h 78"/>
                <a:gd name="T4" fmla="*/ 794 w 84"/>
                <a:gd name="T5" fmla="*/ 354 h 78"/>
                <a:gd name="T6" fmla="*/ 660 w 84"/>
                <a:gd name="T7" fmla="*/ 306 h 78"/>
                <a:gd name="T8" fmla="*/ 498 w 84"/>
                <a:gd name="T9" fmla="*/ 273 h 78"/>
                <a:gd name="T10" fmla="*/ 344 w 84"/>
                <a:gd name="T11" fmla="*/ 239 h 78"/>
                <a:gd name="T12" fmla="*/ 221 w 84"/>
                <a:gd name="T13" fmla="*/ 224 h 78"/>
                <a:gd name="T14" fmla="*/ 127 w 84"/>
                <a:gd name="T15" fmla="*/ 224 h 78"/>
                <a:gd name="T16" fmla="*/ 102 w 84"/>
                <a:gd name="T17" fmla="*/ 273 h 78"/>
                <a:gd name="T18" fmla="*/ 102 w 84"/>
                <a:gd name="T19" fmla="*/ 437 h 78"/>
                <a:gd name="T20" fmla="*/ 102 w 84"/>
                <a:gd name="T21" fmla="*/ 648 h 78"/>
                <a:gd name="T22" fmla="*/ 106 w 84"/>
                <a:gd name="T23" fmla="*/ 845 h 78"/>
                <a:gd name="T24" fmla="*/ 123 w 84"/>
                <a:gd name="T25" fmla="*/ 1018 h 78"/>
                <a:gd name="T26" fmla="*/ 106 w 84"/>
                <a:gd name="T27" fmla="*/ 948 h 78"/>
                <a:gd name="T28" fmla="*/ 42 w 84"/>
                <a:gd name="T29" fmla="*/ 669 h 78"/>
                <a:gd name="T30" fmla="*/ 0 w 84"/>
                <a:gd name="T31" fmla="*/ 333 h 78"/>
                <a:gd name="T32" fmla="*/ 1 w 84"/>
                <a:gd name="T33" fmla="*/ 110 h 78"/>
                <a:gd name="T34" fmla="*/ 2 w 84"/>
                <a:gd name="T35" fmla="*/ 50 h 78"/>
                <a:gd name="T36" fmla="*/ 35 w 84"/>
                <a:gd name="T37" fmla="*/ 2 h 78"/>
                <a:gd name="T38" fmla="*/ 35 w 84"/>
                <a:gd name="T39" fmla="*/ 0 h 78"/>
                <a:gd name="T40" fmla="*/ 42 w 84"/>
                <a:gd name="T41" fmla="*/ 0 h 78"/>
                <a:gd name="T42" fmla="*/ 61 w 84"/>
                <a:gd name="T43" fmla="*/ 1 h 78"/>
                <a:gd name="T44" fmla="*/ 106 w 84"/>
                <a:gd name="T45" fmla="*/ 2 h 78"/>
                <a:gd name="T46" fmla="*/ 184 w 84"/>
                <a:gd name="T47" fmla="*/ 41 h 78"/>
                <a:gd name="T48" fmla="*/ 286 w 84"/>
                <a:gd name="T49" fmla="*/ 50 h 78"/>
                <a:gd name="T50" fmla="*/ 435 w 84"/>
                <a:gd name="T51" fmla="*/ 90 h 78"/>
                <a:gd name="T52" fmla="*/ 549 w 84"/>
                <a:gd name="T53" fmla="*/ 132 h 78"/>
                <a:gd name="T54" fmla="*/ 646 w 84"/>
                <a:gd name="T55" fmla="*/ 184 h 78"/>
                <a:gd name="T56" fmla="*/ 742 w 84"/>
                <a:gd name="T57" fmla="*/ 239 h 78"/>
                <a:gd name="T58" fmla="*/ 822 w 84"/>
                <a:gd name="T59" fmla="*/ 295 h 78"/>
                <a:gd name="T60" fmla="*/ 871 w 84"/>
                <a:gd name="T61" fmla="*/ 354 h 78"/>
                <a:gd name="T62" fmla="*/ 909 w 84"/>
                <a:gd name="T63" fmla="*/ 373 h 78"/>
                <a:gd name="T64" fmla="*/ 911 w 84"/>
                <a:gd name="T65" fmla="*/ 397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78"/>
                <a:gd name="T101" fmla="*/ 84 w 84"/>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78">
                  <a:moveTo>
                    <a:pt x="84" y="30"/>
                  </a:moveTo>
                  <a:lnTo>
                    <a:pt x="81" y="29"/>
                  </a:lnTo>
                  <a:lnTo>
                    <a:pt x="72" y="27"/>
                  </a:lnTo>
                  <a:lnTo>
                    <a:pt x="60" y="24"/>
                  </a:lnTo>
                  <a:lnTo>
                    <a:pt x="46" y="21"/>
                  </a:lnTo>
                  <a:lnTo>
                    <a:pt x="32" y="18"/>
                  </a:lnTo>
                  <a:lnTo>
                    <a:pt x="20" y="17"/>
                  </a:lnTo>
                  <a:lnTo>
                    <a:pt x="12" y="17"/>
                  </a:lnTo>
                  <a:lnTo>
                    <a:pt x="9" y="21"/>
                  </a:lnTo>
                  <a:lnTo>
                    <a:pt x="9" y="34"/>
                  </a:lnTo>
                  <a:lnTo>
                    <a:pt x="9" y="50"/>
                  </a:lnTo>
                  <a:lnTo>
                    <a:pt x="10" y="66"/>
                  </a:lnTo>
                  <a:lnTo>
                    <a:pt x="11" y="78"/>
                  </a:lnTo>
                  <a:lnTo>
                    <a:pt x="10" y="73"/>
                  </a:lnTo>
                  <a:lnTo>
                    <a:pt x="4" y="51"/>
                  </a:lnTo>
                  <a:lnTo>
                    <a:pt x="0" y="26"/>
                  </a:lnTo>
                  <a:lnTo>
                    <a:pt x="1" y="9"/>
                  </a:lnTo>
                  <a:lnTo>
                    <a:pt x="2" y="4"/>
                  </a:lnTo>
                  <a:lnTo>
                    <a:pt x="3" y="2"/>
                  </a:lnTo>
                  <a:lnTo>
                    <a:pt x="3" y="0"/>
                  </a:lnTo>
                  <a:lnTo>
                    <a:pt x="4" y="0"/>
                  </a:lnTo>
                  <a:lnTo>
                    <a:pt x="6" y="1"/>
                  </a:lnTo>
                  <a:lnTo>
                    <a:pt x="10" y="2"/>
                  </a:lnTo>
                  <a:lnTo>
                    <a:pt x="17" y="3"/>
                  </a:lnTo>
                  <a:lnTo>
                    <a:pt x="27" y="4"/>
                  </a:lnTo>
                  <a:lnTo>
                    <a:pt x="39" y="7"/>
                  </a:lnTo>
                  <a:lnTo>
                    <a:pt x="50" y="10"/>
                  </a:lnTo>
                  <a:lnTo>
                    <a:pt x="59" y="14"/>
                  </a:lnTo>
                  <a:lnTo>
                    <a:pt x="67" y="18"/>
                  </a:lnTo>
                  <a:lnTo>
                    <a:pt x="75" y="23"/>
                  </a:lnTo>
                  <a:lnTo>
                    <a:pt x="80" y="27"/>
                  </a:lnTo>
                  <a:lnTo>
                    <a:pt x="83" y="29"/>
                  </a:lnTo>
                  <a:lnTo>
                    <a:pt x="84" y="30"/>
                  </a:lnTo>
                  <a:close/>
                </a:path>
              </a:pathLst>
            </a:custGeom>
            <a:solidFill>
              <a:srgbClr val="000000"/>
            </a:solidFill>
            <a:ln w="9525">
              <a:noFill/>
              <a:round/>
              <a:headEnd/>
              <a:tailEnd/>
            </a:ln>
          </p:spPr>
          <p:txBody>
            <a:bodyPr/>
            <a:lstStyle/>
            <a:p>
              <a:endParaRPr lang="en-US"/>
            </a:p>
          </p:txBody>
        </p:sp>
        <p:sp>
          <p:nvSpPr>
            <p:cNvPr id="31842" name="Freeform 190"/>
            <p:cNvSpPr>
              <a:spLocks/>
            </p:cNvSpPr>
            <p:nvPr/>
          </p:nvSpPr>
          <p:spPr bwMode="auto">
            <a:xfrm>
              <a:off x="3797" y="3743"/>
              <a:ext cx="568" cy="20"/>
            </a:xfrm>
            <a:custGeom>
              <a:avLst/>
              <a:gdLst>
                <a:gd name="T0" fmla="*/ 0 w 472"/>
                <a:gd name="T1" fmla="*/ 1 h 17"/>
                <a:gd name="T2" fmla="*/ 401 w 472"/>
                <a:gd name="T3" fmla="*/ 1 h 17"/>
                <a:gd name="T4" fmla="*/ 859 w 472"/>
                <a:gd name="T5" fmla="*/ 1 h 17"/>
                <a:gd name="T6" fmla="*/ 1348 w 472"/>
                <a:gd name="T7" fmla="*/ 1 h 17"/>
                <a:gd name="T8" fmla="*/ 1852 w 472"/>
                <a:gd name="T9" fmla="*/ 0 h 17"/>
                <a:gd name="T10" fmla="*/ 2373 w 472"/>
                <a:gd name="T11" fmla="*/ 0 h 17"/>
                <a:gd name="T12" fmla="*/ 2897 w 472"/>
                <a:gd name="T13" fmla="*/ 0 h 17"/>
                <a:gd name="T14" fmla="*/ 3391 w 472"/>
                <a:gd name="T15" fmla="*/ 0 h 17"/>
                <a:gd name="T16" fmla="*/ 3875 w 472"/>
                <a:gd name="T17" fmla="*/ 0 h 17"/>
                <a:gd name="T18" fmla="*/ 4295 w 472"/>
                <a:gd name="T19" fmla="*/ 0 h 17"/>
                <a:gd name="T20" fmla="*/ 4650 w 472"/>
                <a:gd name="T21" fmla="*/ 0 h 17"/>
                <a:gd name="T22" fmla="*/ 4942 w 472"/>
                <a:gd name="T23" fmla="*/ 1 h 17"/>
                <a:gd name="T24" fmla="*/ 5134 w 472"/>
                <a:gd name="T25" fmla="*/ 1 h 17"/>
                <a:gd name="T26" fmla="*/ 5236 w 472"/>
                <a:gd name="T27" fmla="*/ 2 h 17"/>
                <a:gd name="T28" fmla="*/ 5228 w 472"/>
                <a:gd name="T29" fmla="*/ 34 h 17"/>
                <a:gd name="T30" fmla="*/ 5080 w 472"/>
                <a:gd name="T31" fmla="*/ 40 h 17"/>
                <a:gd name="T32" fmla="*/ 4794 w 472"/>
                <a:gd name="T33" fmla="*/ 55 h 17"/>
                <a:gd name="T34" fmla="*/ 4415 w 472"/>
                <a:gd name="T35" fmla="*/ 76 h 17"/>
                <a:gd name="T36" fmla="*/ 4081 w 472"/>
                <a:gd name="T37" fmla="*/ 80 h 17"/>
                <a:gd name="T38" fmla="*/ 3776 w 472"/>
                <a:gd name="T39" fmla="*/ 89 h 17"/>
                <a:gd name="T40" fmla="*/ 3505 w 472"/>
                <a:gd name="T41" fmla="*/ 89 h 17"/>
                <a:gd name="T42" fmla="*/ 3255 w 472"/>
                <a:gd name="T43" fmla="*/ 94 h 17"/>
                <a:gd name="T44" fmla="*/ 3041 w 472"/>
                <a:gd name="T45" fmla="*/ 94 h 17"/>
                <a:gd name="T46" fmla="*/ 2818 w 472"/>
                <a:gd name="T47" fmla="*/ 94 h 17"/>
                <a:gd name="T48" fmla="*/ 2639 w 472"/>
                <a:gd name="T49" fmla="*/ 94 h 17"/>
                <a:gd name="T50" fmla="*/ 2478 w 472"/>
                <a:gd name="T51" fmla="*/ 94 h 17"/>
                <a:gd name="T52" fmla="*/ 2320 w 472"/>
                <a:gd name="T53" fmla="*/ 94 h 17"/>
                <a:gd name="T54" fmla="*/ 2183 w 472"/>
                <a:gd name="T55" fmla="*/ 94 h 17"/>
                <a:gd name="T56" fmla="*/ 2059 w 472"/>
                <a:gd name="T57" fmla="*/ 94 h 17"/>
                <a:gd name="T58" fmla="*/ 1928 w 472"/>
                <a:gd name="T59" fmla="*/ 94 h 17"/>
                <a:gd name="T60" fmla="*/ 1836 w 472"/>
                <a:gd name="T61" fmla="*/ 94 h 17"/>
                <a:gd name="T62" fmla="*/ 1724 w 472"/>
                <a:gd name="T63" fmla="*/ 105 h 17"/>
                <a:gd name="T64" fmla="*/ 1602 w 472"/>
                <a:gd name="T65" fmla="*/ 105 h 17"/>
                <a:gd name="T66" fmla="*/ 1433 w 472"/>
                <a:gd name="T67" fmla="*/ 111 h 17"/>
                <a:gd name="T68" fmla="*/ 1244 w 472"/>
                <a:gd name="T69" fmla="*/ 111 h 17"/>
                <a:gd name="T70" fmla="*/ 1042 w 472"/>
                <a:gd name="T71" fmla="*/ 124 h 17"/>
                <a:gd name="T72" fmla="*/ 866 w 472"/>
                <a:gd name="T73" fmla="*/ 131 h 17"/>
                <a:gd name="T74" fmla="*/ 714 w 472"/>
                <a:gd name="T75" fmla="*/ 131 h 17"/>
                <a:gd name="T76" fmla="*/ 581 w 472"/>
                <a:gd name="T77" fmla="*/ 144 h 17"/>
                <a:gd name="T78" fmla="*/ 497 w 472"/>
                <a:gd name="T79" fmla="*/ 144 h 17"/>
                <a:gd name="T80" fmla="*/ 483 w 472"/>
                <a:gd name="T81" fmla="*/ 144 h 17"/>
                <a:gd name="T82" fmla="*/ 0 w 472"/>
                <a:gd name="T83" fmla="*/ 1 h 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2"/>
                <a:gd name="T127" fmla="*/ 0 h 17"/>
                <a:gd name="T128" fmla="*/ 472 w 472"/>
                <a:gd name="T129" fmla="*/ 17 h 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2" h="17">
                  <a:moveTo>
                    <a:pt x="0" y="1"/>
                  </a:moveTo>
                  <a:lnTo>
                    <a:pt x="36" y="1"/>
                  </a:lnTo>
                  <a:lnTo>
                    <a:pt x="77" y="1"/>
                  </a:lnTo>
                  <a:lnTo>
                    <a:pt x="121" y="1"/>
                  </a:lnTo>
                  <a:lnTo>
                    <a:pt x="167" y="0"/>
                  </a:lnTo>
                  <a:lnTo>
                    <a:pt x="214" y="0"/>
                  </a:lnTo>
                  <a:lnTo>
                    <a:pt x="261" y="0"/>
                  </a:lnTo>
                  <a:lnTo>
                    <a:pt x="306" y="0"/>
                  </a:lnTo>
                  <a:lnTo>
                    <a:pt x="349" y="0"/>
                  </a:lnTo>
                  <a:lnTo>
                    <a:pt x="386" y="0"/>
                  </a:lnTo>
                  <a:lnTo>
                    <a:pt x="419" y="0"/>
                  </a:lnTo>
                  <a:lnTo>
                    <a:pt x="445" y="1"/>
                  </a:lnTo>
                  <a:lnTo>
                    <a:pt x="463" y="1"/>
                  </a:lnTo>
                  <a:lnTo>
                    <a:pt x="472" y="2"/>
                  </a:lnTo>
                  <a:lnTo>
                    <a:pt x="471" y="4"/>
                  </a:lnTo>
                  <a:lnTo>
                    <a:pt x="458" y="5"/>
                  </a:lnTo>
                  <a:lnTo>
                    <a:pt x="432" y="7"/>
                  </a:lnTo>
                  <a:lnTo>
                    <a:pt x="398" y="9"/>
                  </a:lnTo>
                  <a:lnTo>
                    <a:pt x="368" y="10"/>
                  </a:lnTo>
                  <a:lnTo>
                    <a:pt x="341" y="11"/>
                  </a:lnTo>
                  <a:lnTo>
                    <a:pt x="316" y="11"/>
                  </a:lnTo>
                  <a:lnTo>
                    <a:pt x="293" y="12"/>
                  </a:lnTo>
                  <a:lnTo>
                    <a:pt x="273" y="12"/>
                  </a:lnTo>
                  <a:lnTo>
                    <a:pt x="254" y="12"/>
                  </a:lnTo>
                  <a:lnTo>
                    <a:pt x="238" y="12"/>
                  </a:lnTo>
                  <a:lnTo>
                    <a:pt x="223" y="12"/>
                  </a:lnTo>
                  <a:lnTo>
                    <a:pt x="209" y="12"/>
                  </a:lnTo>
                  <a:lnTo>
                    <a:pt x="196" y="12"/>
                  </a:lnTo>
                  <a:lnTo>
                    <a:pt x="185" y="12"/>
                  </a:lnTo>
                  <a:lnTo>
                    <a:pt x="174" y="12"/>
                  </a:lnTo>
                  <a:lnTo>
                    <a:pt x="165" y="12"/>
                  </a:lnTo>
                  <a:lnTo>
                    <a:pt x="155" y="13"/>
                  </a:lnTo>
                  <a:lnTo>
                    <a:pt x="145" y="13"/>
                  </a:lnTo>
                  <a:lnTo>
                    <a:pt x="129" y="14"/>
                  </a:lnTo>
                  <a:lnTo>
                    <a:pt x="112" y="14"/>
                  </a:lnTo>
                  <a:lnTo>
                    <a:pt x="94" y="15"/>
                  </a:lnTo>
                  <a:lnTo>
                    <a:pt x="78" y="16"/>
                  </a:lnTo>
                  <a:lnTo>
                    <a:pt x="64" y="16"/>
                  </a:lnTo>
                  <a:lnTo>
                    <a:pt x="52" y="17"/>
                  </a:lnTo>
                  <a:lnTo>
                    <a:pt x="45" y="17"/>
                  </a:lnTo>
                  <a:lnTo>
                    <a:pt x="43" y="17"/>
                  </a:lnTo>
                  <a:lnTo>
                    <a:pt x="0" y="1"/>
                  </a:lnTo>
                  <a:close/>
                </a:path>
              </a:pathLst>
            </a:custGeom>
            <a:solidFill>
              <a:srgbClr val="000000"/>
            </a:solidFill>
            <a:ln w="9525">
              <a:noFill/>
              <a:round/>
              <a:headEnd/>
              <a:tailEnd/>
            </a:ln>
          </p:spPr>
          <p:txBody>
            <a:bodyPr/>
            <a:lstStyle/>
            <a:p>
              <a:endParaRPr lang="en-US"/>
            </a:p>
          </p:txBody>
        </p:sp>
        <p:sp>
          <p:nvSpPr>
            <p:cNvPr id="31843" name="Freeform 191"/>
            <p:cNvSpPr>
              <a:spLocks/>
            </p:cNvSpPr>
            <p:nvPr/>
          </p:nvSpPr>
          <p:spPr bwMode="auto">
            <a:xfrm>
              <a:off x="3833" y="3157"/>
              <a:ext cx="68" cy="304"/>
            </a:xfrm>
            <a:custGeom>
              <a:avLst/>
              <a:gdLst>
                <a:gd name="T0" fmla="*/ 74 w 56"/>
                <a:gd name="T1" fmla="*/ 0 h 253"/>
                <a:gd name="T2" fmla="*/ 676 w 56"/>
                <a:gd name="T3" fmla="*/ 2 h 253"/>
                <a:gd name="T4" fmla="*/ 703 w 56"/>
                <a:gd name="T5" fmla="*/ 2750 h 253"/>
                <a:gd name="T6" fmla="*/ 466 w 56"/>
                <a:gd name="T7" fmla="*/ 1900 h 253"/>
                <a:gd name="T8" fmla="*/ 586 w 56"/>
                <a:gd name="T9" fmla="*/ 1549 h 253"/>
                <a:gd name="T10" fmla="*/ 284 w 56"/>
                <a:gd name="T11" fmla="*/ 1442 h 253"/>
                <a:gd name="T12" fmla="*/ 544 w 56"/>
                <a:gd name="T13" fmla="*/ 1222 h 253"/>
                <a:gd name="T14" fmla="*/ 0 w 56"/>
                <a:gd name="T15" fmla="*/ 1073 h 253"/>
                <a:gd name="T16" fmla="*/ 509 w 56"/>
                <a:gd name="T17" fmla="*/ 854 h 253"/>
                <a:gd name="T18" fmla="*/ 132 w 56"/>
                <a:gd name="T19" fmla="*/ 644 h 253"/>
                <a:gd name="T20" fmla="*/ 509 w 56"/>
                <a:gd name="T21" fmla="*/ 493 h 253"/>
                <a:gd name="T22" fmla="*/ 106 w 56"/>
                <a:gd name="T23" fmla="*/ 281 h 253"/>
                <a:gd name="T24" fmla="*/ 527 w 56"/>
                <a:gd name="T25" fmla="*/ 151 h 253"/>
                <a:gd name="T26" fmla="*/ 74 w 56"/>
                <a:gd name="T27" fmla="*/ 0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53"/>
                <a:gd name="T44" fmla="*/ 56 w 56"/>
                <a:gd name="T45" fmla="*/ 253 h 2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53">
                  <a:moveTo>
                    <a:pt x="6" y="0"/>
                  </a:moveTo>
                  <a:lnTo>
                    <a:pt x="54" y="2"/>
                  </a:lnTo>
                  <a:lnTo>
                    <a:pt x="56" y="253"/>
                  </a:lnTo>
                  <a:lnTo>
                    <a:pt x="37" y="175"/>
                  </a:lnTo>
                  <a:lnTo>
                    <a:pt x="47" y="142"/>
                  </a:lnTo>
                  <a:lnTo>
                    <a:pt x="22" y="132"/>
                  </a:lnTo>
                  <a:lnTo>
                    <a:pt x="44" y="112"/>
                  </a:lnTo>
                  <a:lnTo>
                    <a:pt x="0" y="98"/>
                  </a:lnTo>
                  <a:lnTo>
                    <a:pt x="40" y="78"/>
                  </a:lnTo>
                  <a:lnTo>
                    <a:pt x="11" y="59"/>
                  </a:lnTo>
                  <a:lnTo>
                    <a:pt x="40" y="45"/>
                  </a:lnTo>
                  <a:lnTo>
                    <a:pt x="8" y="26"/>
                  </a:lnTo>
                  <a:lnTo>
                    <a:pt x="42" y="14"/>
                  </a:lnTo>
                  <a:lnTo>
                    <a:pt x="6" y="0"/>
                  </a:lnTo>
                  <a:close/>
                </a:path>
              </a:pathLst>
            </a:custGeom>
            <a:solidFill>
              <a:srgbClr val="000000"/>
            </a:solidFill>
            <a:ln w="9525">
              <a:noFill/>
              <a:round/>
              <a:headEnd/>
              <a:tailEnd/>
            </a:ln>
          </p:spPr>
          <p:txBody>
            <a:bodyPr/>
            <a:lstStyle/>
            <a:p>
              <a:endParaRPr lang="en-US"/>
            </a:p>
          </p:txBody>
        </p:sp>
        <p:sp>
          <p:nvSpPr>
            <p:cNvPr id="31844" name="Freeform 192"/>
            <p:cNvSpPr>
              <a:spLocks/>
            </p:cNvSpPr>
            <p:nvPr/>
          </p:nvSpPr>
          <p:spPr bwMode="auto">
            <a:xfrm flipH="1">
              <a:off x="4259" y="1459"/>
              <a:ext cx="733" cy="1527"/>
            </a:xfrm>
            <a:custGeom>
              <a:avLst/>
              <a:gdLst>
                <a:gd name="T0" fmla="*/ 6927 w 582"/>
                <a:gd name="T1" fmla="*/ 6742 h 1087"/>
                <a:gd name="T2" fmla="*/ 7059 w 582"/>
                <a:gd name="T3" fmla="*/ 10634 h 1087"/>
                <a:gd name="T4" fmla="*/ 6953 w 582"/>
                <a:gd name="T5" fmla="*/ 12855 h 1087"/>
                <a:gd name="T6" fmla="*/ 6583 w 582"/>
                <a:gd name="T7" fmla="*/ 14339 h 1087"/>
                <a:gd name="T8" fmla="*/ 5883 w 582"/>
                <a:gd name="T9" fmla="*/ 17067 h 1087"/>
                <a:gd name="T10" fmla="*/ 4972 w 582"/>
                <a:gd name="T11" fmla="*/ 20465 h 1087"/>
                <a:gd name="T12" fmla="*/ 3911 w 582"/>
                <a:gd name="T13" fmla="*/ 24054 h 1087"/>
                <a:gd name="T14" fmla="*/ 2713 w 582"/>
                <a:gd name="T15" fmla="*/ 27420 h 1087"/>
                <a:gd name="T16" fmla="*/ 1072 w 582"/>
                <a:gd name="T17" fmla="*/ 31046 h 1087"/>
                <a:gd name="T18" fmla="*/ 185 w 582"/>
                <a:gd name="T19" fmla="*/ 32828 h 1087"/>
                <a:gd name="T20" fmla="*/ 0 w 582"/>
                <a:gd name="T21" fmla="*/ 33126 h 1087"/>
                <a:gd name="T22" fmla="*/ 246 w 582"/>
                <a:gd name="T23" fmla="*/ 33001 h 1087"/>
                <a:gd name="T24" fmla="*/ 962 w 582"/>
                <a:gd name="T25" fmla="*/ 32828 h 1087"/>
                <a:gd name="T26" fmla="*/ 1882 w 582"/>
                <a:gd name="T27" fmla="*/ 32529 h 1087"/>
                <a:gd name="T28" fmla="*/ 2909 w 582"/>
                <a:gd name="T29" fmla="*/ 31800 h 1087"/>
                <a:gd name="T30" fmla="*/ 3840 w 582"/>
                <a:gd name="T31" fmla="*/ 30909 h 1087"/>
                <a:gd name="T32" fmla="*/ 4860 w 582"/>
                <a:gd name="T33" fmla="*/ 29066 h 1087"/>
                <a:gd name="T34" fmla="*/ 5350 w 582"/>
                <a:gd name="T35" fmla="*/ 28038 h 1087"/>
                <a:gd name="T36" fmla="*/ 5412 w 582"/>
                <a:gd name="T37" fmla="*/ 27868 h 1087"/>
                <a:gd name="T38" fmla="*/ 5596 w 582"/>
                <a:gd name="T39" fmla="*/ 30193 h 1087"/>
                <a:gd name="T40" fmla="*/ 5508 w 582"/>
                <a:gd name="T41" fmla="*/ 31800 h 1087"/>
                <a:gd name="T42" fmla="*/ 4773 w 582"/>
                <a:gd name="T43" fmla="*/ 35278 h 1087"/>
                <a:gd name="T44" fmla="*/ 3417 w 582"/>
                <a:gd name="T45" fmla="*/ 38387 h 1087"/>
                <a:gd name="T46" fmla="*/ 2189 w 582"/>
                <a:gd name="T47" fmla="*/ 40166 h 1087"/>
                <a:gd name="T48" fmla="*/ 1456 w 582"/>
                <a:gd name="T49" fmla="*/ 41412 h 1087"/>
                <a:gd name="T50" fmla="*/ 1542 w 582"/>
                <a:gd name="T51" fmla="*/ 41747 h 1087"/>
                <a:gd name="T52" fmla="*/ 2389 w 582"/>
                <a:gd name="T53" fmla="*/ 42002 h 1087"/>
                <a:gd name="T54" fmla="*/ 3395 w 582"/>
                <a:gd name="T55" fmla="*/ 42210 h 1087"/>
                <a:gd name="T56" fmla="*/ 4398 w 582"/>
                <a:gd name="T57" fmla="*/ 42210 h 1087"/>
                <a:gd name="T58" fmla="*/ 5341 w 582"/>
                <a:gd name="T59" fmla="*/ 41631 h 1087"/>
                <a:gd name="T60" fmla="*/ 6030 w 582"/>
                <a:gd name="T61" fmla="*/ 40532 h 1087"/>
                <a:gd name="T62" fmla="*/ 6243 w 582"/>
                <a:gd name="T63" fmla="*/ 43481 h 1087"/>
                <a:gd name="T64" fmla="*/ 6432 w 582"/>
                <a:gd name="T65" fmla="*/ 50463 h 1087"/>
                <a:gd name="T66" fmla="*/ 6050 w 582"/>
                <a:gd name="T67" fmla="*/ 59647 h 1087"/>
                <a:gd name="T68" fmla="*/ 5033 w 582"/>
                <a:gd name="T69" fmla="*/ 75185 h 1087"/>
                <a:gd name="T70" fmla="*/ 4076 w 582"/>
                <a:gd name="T71" fmla="*/ 87779 h 1087"/>
                <a:gd name="T72" fmla="*/ 4712 w 582"/>
                <a:gd name="T73" fmla="*/ 84888 h 1087"/>
                <a:gd name="T74" fmla="*/ 5753 w 582"/>
                <a:gd name="T75" fmla="*/ 78834 h 1087"/>
                <a:gd name="T76" fmla="*/ 6827 w 582"/>
                <a:gd name="T77" fmla="*/ 72091 h 1087"/>
                <a:gd name="T78" fmla="*/ 7555 w 582"/>
                <a:gd name="T79" fmla="*/ 66163 h 1087"/>
                <a:gd name="T80" fmla="*/ 8353 w 582"/>
                <a:gd name="T81" fmla="*/ 58612 h 1087"/>
                <a:gd name="T82" fmla="*/ 9028 w 582"/>
                <a:gd name="T83" fmla="*/ 58911 h 1087"/>
                <a:gd name="T84" fmla="*/ 9446 w 582"/>
                <a:gd name="T85" fmla="*/ 72091 h 1087"/>
                <a:gd name="T86" fmla="*/ 9957 w 582"/>
                <a:gd name="T87" fmla="*/ 85806 h 1087"/>
                <a:gd name="T88" fmla="*/ 10460 w 582"/>
                <a:gd name="T89" fmla="*/ 86116 h 1087"/>
                <a:gd name="T90" fmla="*/ 11004 w 582"/>
                <a:gd name="T91" fmla="*/ 69885 h 1087"/>
                <a:gd name="T92" fmla="*/ 11494 w 582"/>
                <a:gd name="T93" fmla="*/ 54435 h 1087"/>
                <a:gd name="T94" fmla="*/ 11665 w 582"/>
                <a:gd name="T95" fmla="*/ 48856 h 1087"/>
                <a:gd name="T96" fmla="*/ 11461 w 582"/>
                <a:gd name="T97" fmla="*/ 44009 h 1087"/>
                <a:gd name="T98" fmla="*/ 10758 w 582"/>
                <a:gd name="T99" fmla="*/ 37841 h 1087"/>
                <a:gd name="T100" fmla="*/ 9903 w 582"/>
                <a:gd name="T101" fmla="*/ 28326 h 1087"/>
                <a:gd name="T102" fmla="*/ 8977 w 582"/>
                <a:gd name="T103" fmla="*/ 18250 h 1087"/>
                <a:gd name="T104" fmla="*/ 8353 w 582"/>
                <a:gd name="T105" fmla="*/ 13704 h 1087"/>
                <a:gd name="T106" fmla="*/ 8094 w 582"/>
                <a:gd name="T107" fmla="*/ 10207 h 1087"/>
                <a:gd name="T108" fmla="*/ 8179 w 582"/>
                <a:gd name="T109" fmla="*/ 4693 h 1087"/>
                <a:gd name="T110" fmla="*/ 7752 w 582"/>
                <a:gd name="T111" fmla="*/ 1 h 1087"/>
                <a:gd name="T112" fmla="*/ 6927 w 582"/>
                <a:gd name="T113" fmla="*/ 1311 h 10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2"/>
                <a:gd name="T172" fmla="*/ 0 h 1087"/>
                <a:gd name="T173" fmla="*/ 582 w 582"/>
                <a:gd name="T174" fmla="*/ 1087 h 10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2" h="1087">
                  <a:moveTo>
                    <a:pt x="335" y="45"/>
                  </a:moveTo>
                  <a:lnTo>
                    <a:pt x="341" y="63"/>
                  </a:lnTo>
                  <a:lnTo>
                    <a:pt x="345" y="81"/>
                  </a:lnTo>
                  <a:lnTo>
                    <a:pt x="348" y="99"/>
                  </a:lnTo>
                  <a:lnTo>
                    <a:pt x="350" y="113"/>
                  </a:lnTo>
                  <a:lnTo>
                    <a:pt x="352" y="128"/>
                  </a:lnTo>
                  <a:lnTo>
                    <a:pt x="354" y="139"/>
                  </a:lnTo>
                  <a:lnTo>
                    <a:pt x="352" y="147"/>
                  </a:lnTo>
                  <a:lnTo>
                    <a:pt x="347" y="155"/>
                  </a:lnTo>
                  <a:lnTo>
                    <a:pt x="343" y="159"/>
                  </a:lnTo>
                  <a:lnTo>
                    <a:pt x="335" y="166"/>
                  </a:lnTo>
                  <a:lnTo>
                    <a:pt x="328" y="173"/>
                  </a:lnTo>
                  <a:lnTo>
                    <a:pt x="317" y="183"/>
                  </a:lnTo>
                  <a:lnTo>
                    <a:pt x="306" y="194"/>
                  </a:lnTo>
                  <a:lnTo>
                    <a:pt x="293" y="206"/>
                  </a:lnTo>
                  <a:lnTo>
                    <a:pt x="279" y="219"/>
                  </a:lnTo>
                  <a:lnTo>
                    <a:pt x="264" y="233"/>
                  </a:lnTo>
                  <a:lnTo>
                    <a:pt x="248" y="247"/>
                  </a:lnTo>
                  <a:lnTo>
                    <a:pt x="230" y="262"/>
                  </a:lnTo>
                  <a:lnTo>
                    <a:pt x="213" y="276"/>
                  </a:lnTo>
                  <a:lnTo>
                    <a:pt x="195" y="290"/>
                  </a:lnTo>
                  <a:lnTo>
                    <a:pt x="175" y="304"/>
                  </a:lnTo>
                  <a:lnTo>
                    <a:pt x="157" y="317"/>
                  </a:lnTo>
                  <a:lnTo>
                    <a:pt x="136" y="330"/>
                  </a:lnTo>
                  <a:lnTo>
                    <a:pt x="117" y="341"/>
                  </a:lnTo>
                  <a:lnTo>
                    <a:pt x="81" y="360"/>
                  </a:lnTo>
                  <a:lnTo>
                    <a:pt x="53" y="374"/>
                  </a:lnTo>
                  <a:lnTo>
                    <a:pt x="32" y="385"/>
                  </a:lnTo>
                  <a:lnTo>
                    <a:pt x="18" y="392"/>
                  </a:lnTo>
                  <a:lnTo>
                    <a:pt x="9" y="396"/>
                  </a:lnTo>
                  <a:lnTo>
                    <a:pt x="3" y="398"/>
                  </a:lnTo>
                  <a:lnTo>
                    <a:pt x="1" y="399"/>
                  </a:lnTo>
                  <a:lnTo>
                    <a:pt x="0" y="399"/>
                  </a:lnTo>
                  <a:lnTo>
                    <a:pt x="1" y="399"/>
                  </a:lnTo>
                  <a:lnTo>
                    <a:pt x="6" y="399"/>
                  </a:lnTo>
                  <a:lnTo>
                    <a:pt x="13" y="398"/>
                  </a:lnTo>
                  <a:lnTo>
                    <a:pt x="23" y="398"/>
                  </a:lnTo>
                  <a:lnTo>
                    <a:pt x="35" y="397"/>
                  </a:lnTo>
                  <a:lnTo>
                    <a:pt x="48" y="396"/>
                  </a:lnTo>
                  <a:lnTo>
                    <a:pt x="62" y="395"/>
                  </a:lnTo>
                  <a:lnTo>
                    <a:pt x="78" y="394"/>
                  </a:lnTo>
                  <a:lnTo>
                    <a:pt x="94" y="392"/>
                  </a:lnTo>
                  <a:lnTo>
                    <a:pt x="111" y="390"/>
                  </a:lnTo>
                  <a:lnTo>
                    <a:pt x="129" y="386"/>
                  </a:lnTo>
                  <a:lnTo>
                    <a:pt x="145" y="384"/>
                  </a:lnTo>
                  <a:lnTo>
                    <a:pt x="161" y="380"/>
                  </a:lnTo>
                  <a:lnTo>
                    <a:pt x="177" y="377"/>
                  </a:lnTo>
                  <a:lnTo>
                    <a:pt x="191" y="372"/>
                  </a:lnTo>
                  <a:lnTo>
                    <a:pt x="204" y="367"/>
                  </a:lnTo>
                  <a:lnTo>
                    <a:pt x="226" y="357"/>
                  </a:lnTo>
                  <a:lnTo>
                    <a:pt x="242" y="350"/>
                  </a:lnTo>
                  <a:lnTo>
                    <a:pt x="254" y="344"/>
                  </a:lnTo>
                  <a:lnTo>
                    <a:pt x="262" y="341"/>
                  </a:lnTo>
                  <a:lnTo>
                    <a:pt x="267" y="338"/>
                  </a:lnTo>
                  <a:lnTo>
                    <a:pt x="269" y="337"/>
                  </a:lnTo>
                  <a:lnTo>
                    <a:pt x="270" y="336"/>
                  </a:lnTo>
                  <a:lnTo>
                    <a:pt x="272" y="344"/>
                  </a:lnTo>
                  <a:lnTo>
                    <a:pt x="276" y="354"/>
                  </a:lnTo>
                  <a:lnTo>
                    <a:pt x="279" y="364"/>
                  </a:lnTo>
                  <a:lnTo>
                    <a:pt x="282" y="373"/>
                  </a:lnTo>
                  <a:lnTo>
                    <a:pt x="280" y="377"/>
                  </a:lnTo>
                  <a:lnTo>
                    <a:pt x="275" y="384"/>
                  </a:lnTo>
                  <a:lnTo>
                    <a:pt x="266" y="396"/>
                  </a:lnTo>
                  <a:lnTo>
                    <a:pt x="253" y="410"/>
                  </a:lnTo>
                  <a:lnTo>
                    <a:pt x="238" y="425"/>
                  </a:lnTo>
                  <a:lnTo>
                    <a:pt x="218" y="439"/>
                  </a:lnTo>
                  <a:lnTo>
                    <a:pt x="196" y="452"/>
                  </a:lnTo>
                  <a:lnTo>
                    <a:pt x="171" y="463"/>
                  </a:lnTo>
                  <a:lnTo>
                    <a:pt x="148" y="471"/>
                  </a:lnTo>
                  <a:lnTo>
                    <a:pt x="128" y="477"/>
                  </a:lnTo>
                  <a:lnTo>
                    <a:pt x="109" y="484"/>
                  </a:lnTo>
                  <a:lnTo>
                    <a:pt x="94" y="490"/>
                  </a:lnTo>
                  <a:lnTo>
                    <a:pt x="81" y="494"/>
                  </a:lnTo>
                  <a:lnTo>
                    <a:pt x="72" y="499"/>
                  </a:lnTo>
                  <a:lnTo>
                    <a:pt x="67" y="501"/>
                  </a:lnTo>
                  <a:lnTo>
                    <a:pt x="65" y="502"/>
                  </a:lnTo>
                  <a:lnTo>
                    <a:pt x="77" y="503"/>
                  </a:lnTo>
                  <a:lnTo>
                    <a:pt x="89" y="504"/>
                  </a:lnTo>
                  <a:lnTo>
                    <a:pt x="104" y="505"/>
                  </a:lnTo>
                  <a:lnTo>
                    <a:pt x="119" y="506"/>
                  </a:lnTo>
                  <a:lnTo>
                    <a:pt x="135" y="507"/>
                  </a:lnTo>
                  <a:lnTo>
                    <a:pt x="151" y="509"/>
                  </a:lnTo>
                  <a:lnTo>
                    <a:pt x="169" y="509"/>
                  </a:lnTo>
                  <a:lnTo>
                    <a:pt x="186" y="510"/>
                  </a:lnTo>
                  <a:lnTo>
                    <a:pt x="202" y="509"/>
                  </a:lnTo>
                  <a:lnTo>
                    <a:pt x="219" y="509"/>
                  </a:lnTo>
                  <a:lnTo>
                    <a:pt x="236" y="507"/>
                  </a:lnTo>
                  <a:lnTo>
                    <a:pt x="251" y="505"/>
                  </a:lnTo>
                  <a:lnTo>
                    <a:pt x="266" y="502"/>
                  </a:lnTo>
                  <a:lnTo>
                    <a:pt x="279" y="499"/>
                  </a:lnTo>
                  <a:lnTo>
                    <a:pt x="291" y="493"/>
                  </a:lnTo>
                  <a:lnTo>
                    <a:pt x="301" y="488"/>
                  </a:lnTo>
                  <a:lnTo>
                    <a:pt x="302" y="492"/>
                  </a:lnTo>
                  <a:lnTo>
                    <a:pt x="306" y="504"/>
                  </a:lnTo>
                  <a:lnTo>
                    <a:pt x="311" y="524"/>
                  </a:lnTo>
                  <a:lnTo>
                    <a:pt x="316" y="547"/>
                  </a:lnTo>
                  <a:lnTo>
                    <a:pt x="320" y="577"/>
                  </a:lnTo>
                  <a:lnTo>
                    <a:pt x="321" y="608"/>
                  </a:lnTo>
                  <a:lnTo>
                    <a:pt x="319" y="643"/>
                  </a:lnTo>
                  <a:lnTo>
                    <a:pt x="311" y="677"/>
                  </a:lnTo>
                  <a:lnTo>
                    <a:pt x="302" y="719"/>
                  </a:lnTo>
                  <a:lnTo>
                    <a:pt x="288" y="776"/>
                  </a:lnTo>
                  <a:lnTo>
                    <a:pt x="269" y="839"/>
                  </a:lnTo>
                  <a:lnTo>
                    <a:pt x="251" y="906"/>
                  </a:lnTo>
                  <a:lnTo>
                    <a:pt x="231" y="969"/>
                  </a:lnTo>
                  <a:lnTo>
                    <a:pt x="215" y="1022"/>
                  </a:lnTo>
                  <a:lnTo>
                    <a:pt x="203" y="1058"/>
                  </a:lnTo>
                  <a:lnTo>
                    <a:pt x="197" y="1073"/>
                  </a:lnTo>
                  <a:lnTo>
                    <a:pt x="215" y="1047"/>
                  </a:lnTo>
                  <a:lnTo>
                    <a:pt x="234" y="1023"/>
                  </a:lnTo>
                  <a:lnTo>
                    <a:pt x="251" y="998"/>
                  </a:lnTo>
                  <a:lnTo>
                    <a:pt x="269" y="975"/>
                  </a:lnTo>
                  <a:lnTo>
                    <a:pt x="287" y="950"/>
                  </a:lnTo>
                  <a:lnTo>
                    <a:pt x="305" y="924"/>
                  </a:lnTo>
                  <a:lnTo>
                    <a:pt x="322" y="897"/>
                  </a:lnTo>
                  <a:lnTo>
                    <a:pt x="341" y="869"/>
                  </a:lnTo>
                  <a:lnTo>
                    <a:pt x="351" y="850"/>
                  </a:lnTo>
                  <a:lnTo>
                    <a:pt x="363" y="826"/>
                  </a:lnTo>
                  <a:lnTo>
                    <a:pt x="376" y="797"/>
                  </a:lnTo>
                  <a:lnTo>
                    <a:pt x="390" y="767"/>
                  </a:lnTo>
                  <a:lnTo>
                    <a:pt x="404" y="736"/>
                  </a:lnTo>
                  <a:lnTo>
                    <a:pt x="417" y="706"/>
                  </a:lnTo>
                  <a:lnTo>
                    <a:pt x="429" y="682"/>
                  </a:lnTo>
                  <a:lnTo>
                    <a:pt x="440" y="663"/>
                  </a:lnTo>
                  <a:lnTo>
                    <a:pt x="450" y="710"/>
                  </a:lnTo>
                  <a:lnTo>
                    <a:pt x="458" y="760"/>
                  </a:lnTo>
                  <a:lnTo>
                    <a:pt x="465" y="813"/>
                  </a:lnTo>
                  <a:lnTo>
                    <a:pt x="471" y="869"/>
                  </a:lnTo>
                  <a:lnTo>
                    <a:pt x="479" y="924"/>
                  </a:lnTo>
                  <a:lnTo>
                    <a:pt x="488" y="980"/>
                  </a:lnTo>
                  <a:lnTo>
                    <a:pt x="497" y="1034"/>
                  </a:lnTo>
                  <a:lnTo>
                    <a:pt x="511" y="1087"/>
                  </a:lnTo>
                  <a:lnTo>
                    <a:pt x="516" y="1075"/>
                  </a:lnTo>
                  <a:lnTo>
                    <a:pt x="522" y="1038"/>
                  </a:lnTo>
                  <a:lnTo>
                    <a:pt x="530" y="982"/>
                  </a:lnTo>
                  <a:lnTo>
                    <a:pt x="540" y="914"/>
                  </a:lnTo>
                  <a:lnTo>
                    <a:pt x="549" y="842"/>
                  </a:lnTo>
                  <a:lnTo>
                    <a:pt x="558" y="769"/>
                  </a:lnTo>
                  <a:lnTo>
                    <a:pt x="567" y="705"/>
                  </a:lnTo>
                  <a:lnTo>
                    <a:pt x="573" y="656"/>
                  </a:lnTo>
                  <a:lnTo>
                    <a:pt x="577" y="631"/>
                  </a:lnTo>
                  <a:lnTo>
                    <a:pt x="581" y="609"/>
                  </a:lnTo>
                  <a:lnTo>
                    <a:pt x="582" y="589"/>
                  </a:lnTo>
                  <a:lnTo>
                    <a:pt x="581" y="569"/>
                  </a:lnTo>
                  <a:lnTo>
                    <a:pt x="577" y="551"/>
                  </a:lnTo>
                  <a:lnTo>
                    <a:pt x="571" y="530"/>
                  </a:lnTo>
                  <a:lnTo>
                    <a:pt x="562" y="506"/>
                  </a:lnTo>
                  <a:lnTo>
                    <a:pt x="549" y="480"/>
                  </a:lnTo>
                  <a:lnTo>
                    <a:pt x="537" y="456"/>
                  </a:lnTo>
                  <a:lnTo>
                    <a:pt x="524" y="422"/>
                  </a:lnTo>
                  <a:lnTo>
                    <a:pt x="509" y="384"/>
                  </a:lnTo>
                  <a:lnTo>
                    <a:pt x="494" y="342"/>
                  </a:lnTo>
                  <a:lnTo>
                    <a:pt x="478" y="300"/>
                  </a:lnTo>
                  <a:lnTo>
                    <a:pt x="463" y="258"/>
                  </a:lnTo>
                  <a:lnTo>
                    <a:pt x="448" y="220"/>
                  </a:lnTo>
                  <a:lnTo>
                    <a:pt x="434" y="186"/>
                  </a:lnTo>
                  <a:lnTo>
                    <a:pt x="427" y="176"/>
                  </a:lnTo>
                  <a:lnTo>
                    <a:pt x="417" y="165"/>
                  </a:lnTo>
                  <a:lnTo>
                    <a:pt x="409" y="156"/>
                  </a:lnTo>
                  <a:lnTo>
                    <a:pt x="404" y="149"/>
                  </a:lnTo>
                  <a:lnTo>
                    <a:pt x="403" y="123"/>
                  </a:lnTo>
                  <a:lnTo>
                    <a:pt x="404" y="105"/>
                  </a:lnTo>
                  <a:lnTo>
                    <a:pt x="407" y="87"/>
                  </a:lnTo>
                  <a:lnTo>
                    <a:pt x="408" y="57"/>
                  </a:lnTo>
                  <a:lnTo>
                    <a:pt x="407" y="29"/>
                  </a:lnTo>
                  <a:lnTo>
                    <a:pt x="399" y="10"/>
                  </a:lnTo>
                  <a:lnTo>
                    <a:pt x="387" y="1"/>
                  </a:lnTo>
                  <a:lnTo>
                    <a:pt x="372" y="0"/>
                  </a:lnTo>
                  <a:lnTo>
                    <a:pt x="358" y="6"/>
                  </a:lnTo>
                  <a:lnTo>
                    <a:pt x="345" y="16"/>
                  </a:lnTo>
                  <a:lnTo>
                    <a:pt x="336" y="30"/>
                  </a:lnTo>
                  <a:lnTo>
                    <a:pt x="335" y="45"/>
                  </a:lnTo>
                  <a:close/>
                </a:path>
              </a:pathLst>
            </a:custGeom>
            <a:solidFill>
              <a:srgbClr val="000000"/>
            </a:solidFill>
            <a:ln w="9525">
              <a:noFill/>
              <a:round/>
              <a:headEnd/>
              <a:tailEnd/>
            </a:ln>
          </p:spPr>
          <p:txBody>
            <a:bodyPr/>
            <a:lstStyle/>
            <a:p>
              <a:endParaRPr lang="en-US"/>
            </a:p>
          </p:txBody>
        </p:sp>
        <p:sp>
          <p:nvSpPr>
            <p:cNvPr id="31845" name="Freeform 193"/>
            <p:cNvSpPr>
              <a:spLocks/>
            </p:cNvSpPr>
            <p:nvPr/>
          </p:nvSpPr>
          <p:spPr bwMode="auto">
            <a:xfrm flipH="1">
              <a:off x="3526" y="2163"/>
              <a:ext cx="485" cy="712"/>
            </a:xfrm>
            <a:custGeom>
              <a:avLst/>
              <a:gdLst>
                <a:gd name="T0" fmla="*/ 33635 w 322"/>
                <a:gd name="T1" fmla="*/ 749 h 593"/>
                <a:gd name="T2" fmla="*/ 33280 w 322"/>
                <a:gd name="T3" fmla="*/ 1115 h 593"/>
                <a:gd name="T4" fmla="*/ 27684 w 322"/>
                <a:gd name="T5" fmla="*/ 1556 h 593"/>
                <a:gd name="T6" fmla="*/ 19706 w 322"/>
                <a:gd name="T7" fmla="*/ 2371 h 593"/>
                <a:gd name="T8" fmla="*/ 11837 w 322"/>
                <a:gd name="T9" fmla="*/ 3233 h 593"/>
                <a:gd name="T10" fmla="*/ 4504 w 322"/>
                <a:gd name="T11" fmla="*/ 3943 h 593"/>
                <a:gd name="T12" fmla="*/ 0 w 322"/>
                <a:gd name="T13" fmla="*/ 4243 h 593"/>
                <a:gd name="T14" fmla="*/ 2464 w 322"/>
                <a:gd name="T15" fmla="*/ 4390 h 593"/>
                <a:gd name="T16" fmla="*/ 7636 w 322"/>
                <a:gd name="T17" fmla="*/ 4513 h 593"/>
                <a:gd name="T18" fmla="*/ 12131 w 322"/>
                <a:gd name="T19" fmla="*/ 4589 h 593"/>
                <a:gd name="T20" fmla="*/ 13401 w 322"/>
                <a:gd name="T21" fmla="*/ 4692 h 593"/>
                <a:gd name="T22" fmla="*/ 12682 w 322"/>
                <a:gd name="T23" fmla="*/ 5175 h 593"/>
                <a:gd name="T24" fmla="*/ 10536 w 322"/>
                <a:gd name="T25" fmla="*/ 5811 h 593"/>
                <a:gd name="T26" fmla="*/ 8897 w 322"/>
                <a:gd name="T27" fmla="*/ 6299 h 593"/>
                <a:gd name="T28" fmla="*/ 9250 w 322"/>
                <a:gd name="T29" fmla="*/ 6329 h 593"/>
                <a:gd name="T30" fmla="*/ 12922 w 322"/>
                <a:gd name="T31" fmla="*/ 5895 h 593"/>
                <a:gd name="T32" fmla="*/ 18272 w 322"/>
                <a:gd name="T33" fmla="*/ 5295 h 593"/>
                <a:gd name="T34" fmla="*/ 22834 w 322"/>
                <a:gd name="T35" fmla="*/ 4820 h 593"/>
                <a:gd name="T36" fmla="*/ 25056 w 322"/>
                <a:gd name="T37" fmla="*/ 4773 h 593"/>
                <a:gd name="T38" fmla="*/ 27199 w 322"/>
                <a:gd name="T39" fmla="*/ 5150 h 593"/>
                <a:gd name="T40" fmla="*/ 30403 w 322"/>
                <a:gd name="T41" fmla="*/ 5734 h 593"/>
                <a:gd name="T42" fmla="*/ 32173 w 322"/>
                <a:gd name="T43" fmla="*/ 6179 h 593"/>
                <a:gd name="T44" fmla="*/ 34155 w 322"/>
                <a:gd name="T45" fmla="*/ 6078 h 593"/>
                <a:gd name="T46" fmla="*/ 35599 w 322"/>
                <a:gd name="T47" fmla="*/ 5139 h 593"/>
                <a:gd name="T48" fmla="*/ 38839 w 322"/>
                <a:gd name="T49" fmla="*/ 4908 h 593"/>
                <a:gd name="T50" fmla="*/ 41452 w 322"/>
                <a:gd name="T51" fmla="*/ 4881 h 593"/>
                <a:gd name="T52" fmla="*/ 44155 w 322"/>
                <a:gd name="T53" fmla="*/ 4881 h 593"/>
                <a:gd name="T54" fmla="*/ 45793 w 322"/>
                <a:gd name="T55" fmla="*/ 4881 h 593"/>
                <a:gd name="T56" fmla="*/ 43688 w 322"/>
                <a:gd name="T57" fmla="*/ 4555 h 593"/>
                <a:gd name="T58" fmla="*/ 40616 w 322"/>
                <a:gd name="T59" fmla="*/ 3923 h 593"/>
                <a:gd name="T60" fmla="*/ 38839 w 322"/>
                <a:gd name="T61" fmla="*/ 3284 h 593"/>
                <a:gd name="T62" fmla="*/ 37740 w 322"/>
                <a:gd name="T63" fmla="*/ 2639 h 593"/>
                <a:gd name="T64" fmla="*/ 38220 w 322"/>
                <a:gd name="T65" fmla="*/ 2285 h 593"/>
                <a:gd name="T66" fmla="*/ 41698 w 322"/>
                <a:gd name="T67" fmla="*/ 2298 h 593"/>
                <a:gd name="T68" fmla="*/ 46801 w 322"/>
                <a:gd name="T69" fmla="*/ 2298 h 593"/>
                <a:gd name="T70" fmla="*/ 52009 w 322"/>
                <a:gd name="T71" fmla="*/ 2243 h 593"/>
                <a:gd name="T72" fmla="*/ 56509 w 322"/>
                <a:gd name="T73" fmla="*/ 2148 h 593"/>
                <a:gd name="T74" fmla="*/ 60387 w 322"/>
                <a:gd name="T75" fmla="*/ 1967 h 593"/>
                <a:gd name="T76" fmla="*/ 63621 w 322"/>
                <a:gd name="T77" fmla="*/ 1775 h 593"/>
                <a:gd name="T78" fmla="*/ 65419 w 322"/>
                <a:gd name="T79" fmla="*/ 1645 h 593"/>
                <a:gd name="T80" fmla="*/ 65803 w 322"/>
                <a:gd name="T81" fmla="*/ 1625 h 593"/>
                <a:gd name="T82" fmla="*/ 63850 w 322"/>
                <a:gd name="T83" fmla="*/ 1681 h 593"/>
                <a:gd name="T84" fmla="*/ 60556 w 322"/>
                <a:gd name="T85" fmla="*/ 1779 h 593"/>
                <a:gd name="T86" fmla="*/ 56737 w 322"/>
                <a:gd name="T87" fmla="*/ 1862 h 593"/>
                <a:gd name="T88" fmla="*/ 52333 w 322"/>
                <a:gd name="T89" fmla="*/ 1895 h 593"/>
                <a:gd name="T90" fmla="*/ 47949 w 322"/>
                <a:gd name="T91" fmla="*/ 1868 h 593"/>
                <a:gd name="T92" fmla="*/ 44706 w 322"/>
                <a:gd name="T93" fmla="*/ 1831 h 593"/>
                <a:gd name="T94" fmla="*/ 42239 w 322"/>
                <a:gd name="T95" fmla="*/ 1789 h 593"/>
                <a:gd name="T96" fmla="*/ 39877 w 322"/>
                <a:gd name="T97" fmla="*/ 1653 h 593"/>
                <a:gd name="T98" fmla="*/ 39300 w 322"/>
                <a:gd name="T99" fmla="*/ 1344 h 593"/>
                <a:gd name="T100" fmla="*/ 40448 w 322"/>
                <a:gd name="T101" fmla="*/ 1198 h 593"/>
                <a:gd name="T102" fmla="*/ 43337 w 322"/>
                <a:gd name="T103" fmla="*/ 881 h 593"/>
                <a:gd name="T104" fmla="*/ 45468 w 322"/>
                <a:gd name="T105" fmla="*/ 493 h 593"/>
                <a:gd name="T106" fmla="*/ 45793 w 322"/>
                <a:gd name="T107" fmla="*/ 190 h 593"/>
                <a:gd name="T108" fmla="*/ 42621 w 322"/>
                <a:gd name="T109" fmla="*/ 35 h 593"/>
                <a:gd name="T110" fmla="*/ 38220 w 322"/>
                <a:gd name="T111" fmla="*/ 2 h 593"/>
                <a:gd name="T112" fmla="*/ 34745 w 322"/>
                <a:gd name="T113" fmla="*/ 146 h 593"/>
                <a:gd name="T114" fmla="*/ 32869 w 322"/>
                <a:gd name="T115" fmla="*/ 364 h 5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2"/>
                <a:gd name="T175" fmla="*/ 0 h 593"/>
                <a:gd name="T176" fmla="*/ 322 w 322"/>
                <a:gd name="T177" fmla="*/ 593 h 5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2" h="593">
                  <a:moveTo>
                    <a:pt x="160" y="46"/>
                  </a:moveTo>
                  <a:lnTo>
                    <a:pt x="164" y="70"/>
                  </a:lnTo>
                  <a:lnTo>
                    <a:pt x="165" y="88"/>
                  </a:lnTo>
                  <a:lnTo>
                    <a:pt x="162" y="103"/>
                  </a:lnTo>
                  <a:lnTo>
                    <a:pt x="153" y="117"/>
                  </a:lnTo>
                  <a:lnTo>
                    <a:pt x="135" y="145"/>
                  </a:lnTo>
                  <a:lnTo>
                    <a:pt x="115" y="180"/>
                  </a:lnTo>
                  <a:lnTo>
                    <a:pt x="96" y="220"/>
                  </a:lnTo>
                  <a:lnTo>
                    <a:pt x="77" y="261"/>
                  </a:lnTo>
                  <a:lnTo>
                    <a:pt x="58" y="301"/>
                  </a:lnTo>
                  <a:lnTo>
                    <a:pt x="40" y="337"/>
                  </a:lnTo>
                  <a:lnTo>
                    <a:pt x="22" y="366"/>
                  </a:lnTo>
                  <a:lnTo>
                    <a:pt x="6" y="385"/>
                  </a:lnTo>
                  <a:lnTo>
                    <a:pt x="0" y="393"/>
                  </a:lnTo>
                  <a:lnTo>
                    <a:pt x="4" y="400"/>
                  </a:lnTo>
                  <a:lnTo>
                    <a:pt x="12" y="407"/>
                  </a:lnTo>
                  <a:lnTo>
                    <a:pt x="24" y="413"/>
                  </a:lnTo>
                  <a:lnTo>
                    <a:pt x="37" y="419"/>
                  </a:lnTo>
                  <a:lnTo>
                    <a:pt x="50" y="423"/>
                  </a:lnTo>
                  <a:lnTo>
                    <a:pt x="59" y="426"/>
                  </a:lnTo>
                  <a:lnTo>
                    <a:pt x="63" y="427"/>
                  </a:lnTo>
                  <a:lnTo>
                    <a:pt x="65" y="436"/>
                  </a:lnTo>
                  <a:lnTo>
                    <a:pt x="65" y="455"/>
                  </a:lnTo>
                  <a:lnTo>
                    <a:pt x="62" y="480"/>
                  </a:lnTo>
                  <a:lnTo>
                    <a:pt x="57" y="510"/>
                  </a:lnTo>
                  <a:lnTo>
                    <a:pt x="51" y="540"/>
                  </a:lnTo>
                  <a:lnTo>
                    <a:pt x="47" y="566"/>
                  </a:lnTo>
                  <a:lnTo>
                    <a:pt x="43" y="584"/>
                  </a:lnTo>
                  <a:lnTo>
                    <a:pt x="42" y="593"/>
                  </a:lnTo>
                  <a:lnTo>
                    <a:pt x="45" y="587"/>
                  </a:lnTo>
                  <a:lnTo>
                    <a:pt x="52" y="571"/>
                  </a:lnTo>
                  <a:lnTo>
                    <a:pt x="63" y="547"/>
                  </a:lnTo>
                  <a:lnTo>
                    <a:pt x="76" y="519"/>
                  </a:lnTo>
                  <a:lnTo>
                    <a:pt x="89" y="491"/>
                  </a:lnTo>
                  <a:lnTo>
                    <a:pt x="101" y="465"/>
                  </a:lnTo>
                  <a:lnTo>
                    <a:pt x="111" y="447"/>
                  </a:lnTo>
                  <a:lnTo>
                    <a:pt x="117" y="437"/>
                  </a:lnTo>
                  <a:lnTo>
                    <a:pt x="122" y="442"/>
                  </a:lnTo>
                  <a:lnTo>
                    <a:pt x="127" y="457"/>
                  </a:lnTo>
                  <a:lnTo>
                    <a:pt x="133" y="479"/>
                  </a:lnTo>
                  <a:lnTo>
                    <a:pt x="141" y="505"/>
                  </a:lnTo>
                  <a:lnTo>
                    <a:pt x="148" y="532"/>
                  </a:lnTo>
                  <a:lnTo>
                    <a:pt x="153" y="556"/>
                  </a:lnTo>
                  <a:lnTo>
                    <a:pt x="157" y="573"/>
                  </a:lnTo>
                  <a:lnTo>
                    <a:pt x="160" y="581"/>
                  </a:lnTo>
                  <a:lnTo>
                    <a:pt x="166" y="564"/>
                  </a:lnTo>
                  <a:lnTo>
                    <a:pt x="169" y="520"/>
                  </a:lnTo>
                  <a:lnTo>
                    <a:pt x="173" y="476"/>
                  </a:lnTo>
                  <a:lnTo>
                    <a:pt x="184" y="456"/>
                  </a:lnTo>
                  <a:lnTo>
                    <a:pt x="189" y="455"/>
                  </a:lnTo>
                  <a:lnTo>
                    <a:pt x="195" y="455"/>
                  </a:lnTo>
                  <a:lnTo>
                    <a:pt x="202" y="453"/>
                  </a:lnTo>
                  <a:lnTo>
                    <a:pt x="208" y="453"/>
                  </a:lnTo>
                  <a:lnTo>
                    <a:pt x="215" y="453"/>
                  </a:lnTo>
                  <a:lnTo>
                    <a:pt x="220" y="453"/>
                  </a:lnTo>
                  <a:lnTo>
                    <a:pt x="223" y="453"/>
                  </a:lnTo>
                  <a:lnTo>
                    <a:pt x="224" y="453"/>
                  </a:lnTo>
                  <a:lnTo>
                    <a:pt x="213" y="423"/>
                  </a:lnTo>
                  <a:lnTo>
                    <a:pt x="205" y="393"/>
                  </a:lnTo>
                  <a:lnTo>
                    <a:pt x="198" y="364"/>
                  </a:lnTo>
                  <a:lnTo>
                    <a:pt x="193" y="335"/>
                  </a:lnTo>
                  <a:lnTo>
                    <a:pt x="189" y="305"/>
                  </a:lnTo>
                  <a:lnTo>
                    <a:pt x="186" y="275"/>
                  </a:lnTo>
                  <a:lnTo>
                    <a:pt x="184" y="245"/>
                  </a:lnTo>
                  <a:lnTo>
                    <a:pt x="184" y="212"/>
                  </a:lnTo>
                  <a:lnTo>
                    <a:pt x="186" y="212"/>
                  </a:lnTo>
                  <a:lnTo>
                    <a:pt x="193" y="213"/>
                  </a:lnTo>
                  <a:lnTo>
                    <a:pt x="203" y="213"/>
                  </a:lnTo>
                  <a:lnTo>
                    <a:pt x="215" y="213"/>
                  </a:lnTo>
                  <a:lnTo>
                    <a:pt x="228" y="213"/>
                  </a:lnTo>
                  <a:lnTo>
                    <a:pt x="241" y="212"/>
                  </a:lnTo>
                  <a:lnTo>
                    <a:pt x="253" y="209"/>
                  </a:lnTo>
                  <a:lnTo>
                    <a:pt x="264" y="205"/>
                  </a:lnTo>
                  <a:lnTo>
                    <a:pt x="275" y="199"/>
                  </a:lnTo>
                  <a:lnTo>
                    <a:pt x="285" y="191"/>
                  </a:lnTo>
                  <a:lnTo>
                    <a:pt x="294" y="182"/>
                  </a:lnTo>
                  <a:lnTo>
                    <a:pt x="302" y="172"/>
                  </a:lnTo>
                  <a:lnTo>
                    <a:pt x="310" y="164"/>
                  </a:lnTo>
                  <a:lnTo>
                    <a:pt x="315" y="156"/>
                  </a:lnTo>
                  <a:lnTo>
                    <a:pt x="319" y="152"/>
                  </a:lnTo>
                  <a:lnTo>
                    <a:pt x="322" y="150"/>
                  </a:lnTo>
                  <a:lnTo>
                    <a:pt x="321" y="151"/>
                  </a:lnTo>
                  <a:lnTo>
                    <a:pt x="316" y="153"/>
                  </a:lnTo>
                  <a:lnTo>
                    <a:pt x="311" y="156"/>
                  </a:lnTo>
                  <a:lnTo>
                    <a:pt x="303" y="160"/>
                  </a:lnTo>
                  <a:lnTo>
                    <a:pt x="295" y="165"/>
                  </a:lnTo>
                  <a:lnTo>
                    <a:pt x="285" y="168"/>
                  </a:lnTo>
                  <a:lnTo>
                    <a:pt x="276" y="172"/>
                  </a:lnTo>
                  <a:lnTo>
                    <a:pt x="266" y="174"/>
                  </a:lnTo>
                  <a:lnTo>
                    <a:pt x="255" y="176"/>
                  </a:lnTo>
                  <a:lnTo>
                    <a:pt x="244" y="176"/>
                  </a:lnTo>
                  <a:lnTo>
                    <a:pt x="234" y="174"/>
                  </a:lnTo>
                  <a:lnTo>
                    <a:pt x="225" y="172"/>
                  </a:lnTo>
                  <a:lnTo>
                    <a:pt x="218" y="170"/>
                  </a:lnTo>
                  <a:lnTo>
                    <a:pt x="211" y="168"/>
                  </a:lnTo>
                  <a:lnTo>
                    <a:pt x="206" y="166"/>
                  </a:lnTo>
                  <a:lnTo>
                    <a:pt x="203" y="164"/>
                  </a:lnTo>
                  <a:lnTo>
                    <a:pt x="194" y="153"/>
                  </a:lnTo>
                  <a:lnTo>
                    <a:pt x="191" y="138"/>
                  </a:lnTo>
                  <a:lnTo>
                    <a:pt x="191" y="125"/>
                  </a:lnTo>
                  <a:lnTo>
                    <a:pt x="191" y="119"/>
                  </a:lnTo>
                  <a:lnTo>
                    <a:pt x="197" y="111"/>
                  </a:lnTo>
                  <a:lnTo>
                    <a:pt x="204" y="98"/>
                  </a:lnTo>
                  <a:lnTo>
                    <a:pt x="211" y="82"/>
                  </a:lnTo>
                  <a:lnTo>
                    <a:pt x="217" y="64"/>
                  </a:lnTo>
                  <a:lnTo>
                    <a:pt x="221" y="46"/>
                  </a:lnTo>
                  <a:lnTo>
                    <a:pt x="224" y="31"/>
                  </a:lnTo>
                  <a:lnTo>
                    <a:pt x="223" y="18"/>
                  </a:lnTo>
                  <a:lnTo>
                    <a:pt x="219" y="10"/>
                  </a:lnTo>
                  <a:lnTo>
                    <a:pt x="208" y="3"/>
                  </a:lnTo>
                  <a:lnTo>
                    <a:pt x="197" y="0"/>
                  </a:lnTo>
                  <a:lnTo>
                    <a:pt x="186" y="2"/>
                  </a:lnTo>
                  <a:lnTo>
                    <a:pt x="178" y="6"/>
                  </a:lnTo>
                  <a:lnTo>
                    <a:pt x="169" y="13"/>
                  </a:lnTo>
                  <a:lnTo>
                    <a:pt x="164" y="22"/>
                  </a:lnTo>
                  <a:lnTo>
                    <a:pt x="160" y="34"/>
                  </a:lnTo>
                  <a:lnTo>
                    <a:pt x="160" y="46"/>
                  </a:lnTo>
                  <a:close/>
                </a:path>
              </a:pathLst>
            </a:custGeom>
            <a:solidFill>
              <a:srgbClr val="000000"/>
            </a:solidFill>
            <a:ln w="9525">
              <a:noFill/>
              <a:round/>
              <a:headEnd/>
              <a:tailEnd/>
            </a:ln>
          </p:spPr>
          <p:txBody>
            <a:bodyPr/>
            <a:lstStyle/>
            <a:p>
              <a:endParaRPr lang="en-US"/>
            </a:p>
          </p:txBody>
        </p:sp>
      </p:grpSp>
      <p:sp>
        <p:nvSpPr>
          <p:cNvPr id="31752" name="Text Box 198"/>
          <p:cNvSpPr txBox="1">
            <a:spLocks noChangeArrowheads="1"/>
          </p:cNvSpPr>
          <p:nvPr/>
        </p:nvSpPr>
        <p:spPr bwMode="auto">
          <a:xfrm>
            <a:off x="8458200" y="6172200"/>
            <a:ext cx="438150" cy="366713"/>
          </a:xfrm>
          <a:prstGeom prst="rect">
            <a:avLst/>
          </a:prstGeom>
          <a:noFill/>
          <a:ln w="9525">
            <a:noFill/>
            <a:miter lim="800000"/>
            <a:headEnd/>
            <a:tailEnd/>
          </a:ln>
        </p:spPr>
        <p:txBody>
          <a:bodyPr wrap="none">
            <a:spAutoFit/>
          </a:bodyPr>
          <a:lstStyle/>
          <a:p>
            <a:fld id="{BCC380B9-A5BC-4053-920C-EC81AF59C288}" type="slidenum">
              <a:rPr lang="en-US"/>
              <a:pPr/>
              <a:t>28</a:t>
            </a:fld>
            <a:endParaRPr lang="en-US"/>
          </a:p>
        </p:txBody>
      </p:sp>
      <p:sp>
        <p:nvSpPr>
          <p:cNvPr id="31753" name="Text Box 199"/>
          <p:cNvSpPr txBox="1">
            <a:spLocks noChangeArrowheads="1"/>
          </p:cNvSpPr>
          <p:nvPr/>
        </p:nvSpPr>
        <p:spPr bwMode="auto">
          <a:xfrm>
            <a:off x="0" y="6019800"/>
            <a:ext cx="4419600" cy="366713"/>
          </a:xfrm>
          <a:prstGeom prst="rect">
            <a:avLst/>
          </a:prstGeom>
          <a:noFill/>
          <a:ln w="9525">
            <a:noFill/>
            <a:miter lim="800000"/>
            <a:headEnd/>
            <a:tailEnd/>
          </a:ln>
        </p:spPr>
        <p:txBody>
          <a:bodyPr>
            <a:spAutoFit/>
          </a:bodyPr>
          <a:lstStyle/>
          <a:p>
            <a:pPr>
              <a:spcBef>
                <a:spcPct val="50000"/>
              </a:spcBef>
            </a:pPr>
            <a:endParaRPr lang="en-US"/>
          </a:p>
        </p:txBody>
      </p:sp>
      <p:sp>
        <p:nvSpPr>
          <p:cNvPr id="31754" name="Text Box 200"/>
          <p:cNvSpPr txBox="1">
            <a:spLocks noChangeArrowheads="1"/>
          </p:cNvSpPr>
          <p:nvPr/>
        </p:nvSpPr>
        <p:spPr bwMode="auto">
          <a:xfrm>
            <a:off x="381000" y="5816600"/>
            <a:ext cx="8534400" cy="830263"/>
          </a:xfrm>
          <a:prstGeom prst="rect">
            <a:avLst/>
          </a:prstGeom>
          <a:solidFill>
            <a:srgbClr val="FF99CC"/>
          </a:solidFill>
          <a:ln w="9525">
            <a:noFill/>
            <a:miter lim="800000"/>
            <a:headEnd/>
            <a:tailEnd/>
          </a:ln>
        </p:spPr>
        <p:txBody>
          <a:bodyPr>
            <a:spAutoFit/>
          </a:bodyPr>
          <a:lstStyle/>
          <a:p>
            <a:pPr algn="ctr">
              <a:spcBef>
                <a:spcPct val="50000"/>
              </a:spcBef>
            </a:pPr>
            <a:r>
              <a:rPr lang="en-US" sz="2400">
                <a:solidFill>
                  <a:srgbClr val="C00000"/>
                </a:solidFill>
              </a:rPr>
              <a:t>When adults are ___________with children, what does this look like? What do you see? What is happening?</a:t>
            </a:r>
            <a:r>
              <a:rPr lang="en-US">
                <a:solidFill>
                  <a:srgbClr val="C00000"/>
                </a:solidFill>
              </a:rPr>
              <a:t> </a:t>
            </a:r>
          </a:p>
        </p:txBody>
      </p:sp>
      <p:sp>
        <p:nvSpPr>
          <p:cNvPr id="31755" name="Slide Number Placeholder 99"/>
          <p:cNvSpPr>
            <a:spLocks noGrp="1"/>
          </p:cNvSpPr>
          <p:nvPr>
            <p:ph type="sldNum" sz="quarter" idx="12"/>
          </p:nvPr>
        </p:nvSpPr>
        <p:spPr bwMode="auto">
          <a:xfrm>
            <a:off x="6821488" y="6477000"/>
            <a:ext cx="2133600" cy="365125"/>
          </a:xfrm>
          <a:noFill/>
          <a:ln>
            <a:miter lim="800000"/>
            <a:headEnd/>
            <a:tailEnd/>
          </a:ln>
        </p:spPr>
        <p:txBody>
          <a:bodyPr/>
          <a:lstStyle/>
          <a:p>
            <a:fld id="{CB51CD70-BAF3-4551-BCB0-AE803A1499C3}" type="slidenum">
              <a:rPr lang="en-US" smtClean="0"/>
              <a:pPr/>
              <a:t>28</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1"/>
          <p:cNvSpPr txBox="1">
            <a:spLocks noChangeArrowheads="1"/>
          </p:cNvSpPr>
          <p:nvPr/>
        </p:nvSpPr>
        <p:spPr bwMode="auto">
          <a:xfrm>
            <a:off x="0" y="-44450"/>
            <a:ext cx="9144000" cy="6765925"/>
          </a:xfrm>
          <a:prstGeom prst="rect">
            <a:avLst/>
          </a:prstGeom>
          <a:solidFill>
            <a:schemeClr val="bg1"/>
          </a:solidFill>
          <a:ln w="9525">
            <a:noFill/>
            <a:miter lim="800000"/>
            <a:headEnd/>
            <a:tailEnd/>
          </a:ln>
        </p:spPr>
        <p:txBody>
          <a:bodyPr>
            <a:spAutoFit/>
          </a:bodyPr>
          <a:lstStyle/>
          <a:p>
            <a:endParaRPr lang="en-US"/>
          </a:p>
        </p:txBody>
      </p:sp>
      <p:sp>
        <p:nvSpPr>
          <p:cNvPr id="32771" name="Rectangle 17"/>
          <p:cNvSpPr>
            <a:spLocks noChangeArrowheads="1"/>
          </p:cNvSpPr>
          <p:nvPr/>
        </p:nvSpPr>
        <p:spPr bwMode="auto">
          <a:xfrm>
            <a:off x="0" y="0"/>
            <a:ext cx="8686800" cy="1143000"/>
          </a:xfrm>
          <a:prstGeom prst="rect">
            <a:avLst/>
          </a:prstGeom>
          <a:noFill/>
          <a:ln w="9525">
            <a:noFill/>
            <a:miter lim="800000"/>
            <a:headEnd/>
            <a:tailEnd/>
          </a:ln>
        </p:spPr>
        <p:txBody>
          <a:bodyPr anchor="ctr"/>
          <a:lstStyle/>
          <a:p>
            <a:endParaRPr lang="en-US" sz="3500" b="1">
              <a:solidFill>
                <a:schemeClr val="accent2"/>
              </a:solidFill>
            </a:endParaRPr>
          </a:p>
        </p:txBody>
      </p:sp>
      <p:sp>
        <p:nvSpPr>
          <p:cNvPr id="32772" name="Text Box 20"/>
          <p:cNvSpPr txBox="1">
            <a:spLocks noChangeArrowheads="1"/>
          </p:cNvSpPr>
          <p:nvPr/>
        </p:nvSpPr>
        <p:spPr bwMode="auto">
          <a:xfrm>
            <a:off x="1295400" y="1447800"/>
            <a:ext cx="2116138" cy="457200"/>
          </a:xfrm>
          <a:prstGeom prst="rect">
            <a:avLst/>
          </a:prstGeom>
          <a:noFill/>
          <a:ln w="9525">
            <a:noFill/>
            <a:miter lim="800000"/>
            <a:headEnd/>
            <a:tailEnd/>
          </a:ln>
        </p:spPr>
        <p:txBody>
          <a:bodyPr wrap="none">
            <a:spAutoFit/>
          </a:bodyPr>
          <a:lstStyle/>
          <a:p>
            <a:r>
              <a:rPr lang="en-US" sz="2400"/>
              <a:t>CONNECTED</a:t>
            </a:r>
          </a:p>
        </p:txBody>
      </p:sp>
      <p:sp>
        <p:nvSpPr>
          <p:cNvPr id="32773" name="Text Box 21"/>
          <p:cNvSpPr txBox="1">
            <a:spLocks noChangeArrowheads="1"/>
          </p:cNvSpPr>
          <p:nvPr/>
        </p:nvSpPr>
        <p:spPr bwMode="auto">
          <a:xfrm>
            <a:off x="5867400" y="1447800"/>
            <a:ext cx="2624138" cy="457200"/>
          </a:xfrm>
          <a:prstGeom prst="rect">
            <a:avLst/>
          </a:prstGeom>
          <a:noFill/>
          <a:ln w="9525">
            <a:noFill/>
            <a:miter lim="800000"/>
            <a:headEnd/>
            <a:tailEnd/>
          </a:ln>
        </p:spPr>
        <p:txBody>
          <a:bodyPr wrap="none">
            <a:spAutoFit/>
          </a:bodyPr>
          <a:lstStyle/>
          <a:p>
            <a:r>
              <a:rPr lang="en-US" sz="2400"/>
              <a:t>DISCONNECTED</a:t>
            </a:r>
          </a:p>
        </p:txBody>
      </p:sp>
      <p:sp>
        <p:nvSpPr>
          <p:cNvPr id="9" name="Title 8"/>
          <p:cNvSpPr>
            <a:spLocks noGrp="1"/>
          </p:cNvSpPr>
          <p:nvPr>
            <p:ph type="title"/>
          </p:nvPr>
        </p:nvSpPr>
        <p:spPr>
          <a:xfrm>
            <a:off x="381000" y="457200"/>
            <a:ext cx="8229600" cy="1143000"/>
          </a:xfrm>
        </p:spPr>
        <p:txBody>
          <a:bodyPr>
            <a:normAutofit fontScale="90000"/>
          </a:bodyPr>
          <a:lstStyle/>
          <a:p>
            <a:pPr>
              <a:defRPr/>
            </a:pPr>
            <a:r>
              <a:rPr lang="en-US" b="1" dirty="0" smtClean="0">
                <a:ea typeface="ＭＳ Ｐゴシック" charset="0"/>
              </a:rPr>
              <a:t>Activity:  </a:t>
            </a:r>
            <a:br>
              <a:rPr lang="en-US" b="1" dirty="0" smtClean="0">
                <a:ea typeface="ＭＳ Ｐゴシック" charset="0"/>
              </a:rPr>
            </a:br>
            <a:r>
              <a:rPr lang="en-US" b="1" dirty="0" smtClean="0">
                <a:ea typeface="ＭＳ Ｐゴシック" charset="0"/>
              </a:rPr>
              <a:t>Connections with Adults</a:t>
            </a:r>
            <a:r>
              <a:rPr lang="en-US" b="1" dirty="0" smtClean="0">
                <a:solidFill>
                  <a:schemeClr val="accent2"/>
                </a:solidFill>
                <a:ea typeface="ＭＳ Ｐゴシック" charset="0"/>
              </a:rPr>
              <a:t/>
            </a:r>
            <a:br>
              <a:rPr lang="en-US" b="1" dirty="0" smtClean="0">
                <a:solidFill>
                  <a:schemeClr val="accent2"/>
                </a:solidFill>
                <a:ea typeface="ＭＳ Ｐゴシック" charset="0"/>
              </a:rPr>
            </a:br>
            <a:endParaRPr lang="en-US" dirty="0">
              <a:ea typeface="ＭＳ Ｐゴシック" charset="0"/>
            </a:endParaRPr>
          </a:p>
        </p:txBody>
      </p:sp>
      <p:pic>
        <p:nvPicPr>
          <p:cNvPr id="32775" name="Picture 33" descr="Puzzle pieces"/>
          <p:cNvPicPr>
            <a:picLocks noGrp="1" noChangeAspect="1" noChangeArrowheads="1"/>
          </p:cNvPicPr>
          <p:nvPr>
            <p:ph sz="half" idx="1"/>
          </p:nvPr>
        </p:nvPicPr>
        <p:blipFill>
          <a:blip r:embed="rId3" cstate="print"/>
          <a:srcRect/>
          <a:stretch>
            <a:fillRect/>
          </a:stretch>
        </p:blipFill>
        <p:spPr>
          <a:xfrm>
            <a:off x="609600" y="2024063"/>
            <a:ext cx="3733800" cy="3676650"/>
          </a:xfrm>
        </p:spPr>
      </p:pic>
      <p:pic>
        <p:nvPicPr>
          <p:cNvPr id="32776" name="Picture 34" descr="Tug of War"/>
          <p:cNvPicPr>
            <a:picLocks noGrp="1" noChangeAspect="1" noChangeArrowheads="1"/>
          </p:cNvPicPr>
          <p:nvPr>
            <p:ph sz="half" idx="2"/>
          </p:nvPr>
        </p:nvPicPr>
        <p:blipFill>
          <a:blip r:embed="rId4" cstate="print"/>
          <a:srcRect/>
          <a:stretch>
            <a:fillRect/>
          </a:stretch>
        </p:blipFill>
        <p:spPr>
          <a:xfrm>
            <a:off x="4648200" y="3117850"/>
            <a:ext cx="4038600" cy="1490663"/>
          </a:xfrm>
        </p:spPr>
      </p:pic>
      <p:sp>
        <p:nvSpPr>
          <p:cNvPr id="32777" name="Text Box 35"/>
          <p:cNvSpPr txBox="1">
            <a:spLocks noChangeArrowheads="1"/>
          </p:cNvSpPr>
          <p:nvPr/>
        </p:nvSpPr>
        <p:spPr bwMode="auto">
          <a:xfrm>
            <a:off x="8458200" y="6172200"/>
            <a:ext cx="438150" cy="366713"/>
          </a:xfrm>
          <a:prstGeom prst="rect">
            <a:avLst/>
          </a:prstGeom>
          <a:noFill/>
          <a:ln w="9525">
            <a:noFill/>
            <a:miter lim="800000"/>
            <a:headEnd/>
            <a:tailEnd/>
          </a:ln>
        </p:spPr>
        <p:txBody>
          <a:bodyPr wrap="none">
            <a:spAutoFit/>
          </a:bodyPr>
          <a:lstStyle/>
          <a:p>
            <a:fld id="{ECB77EDD-56C6-452A-9D83-F6A7CC3C335C}" type="slidenum">
              <a:rPr lang="en-US"/>
              <a:pPr/>
              <a:t>29</a:t>
            </a:fld>
            <a:endParaRPr lang="en-US"/>
          </a:p>
        </p:txBody>
      </p:sp>
      <p:sp>
        <p:nvSpPr>
          <p:cNvPr id="32778" name="Text Box 200"/>
          <p:cNvSpPr txBox="1">
            <a:spLocks noChangeArrowheads="1"/>
          </p:cNvSpPr>
          <p:nvPr/>
        </p:nvSpPr>
        <p:spPr bwMode="auto">
          <a:xfrm>
            <a:off x="381000" y="5816600"/>
            <a:ext cx="8534400" cy="830263"/>
          </a:xfrm>
          <a:prstGeom prst="rect">
            <a:avLst/>
          </a:prstGeom>
          <a:solidFill>
            <a:srgbClr val="FF99CC"/>
          </a:solidFill>
          <a:ln w="9525">
            <a:noFill/>
            <a:miter lim="800000"/>
            <a:headEnd/>
            <a:tailEnd/>
          </a:ln>
        </p:spPr>
        <p:txBody>
          <a:bodyPr>
            <a:spAutoFit/>
          </a:bodyPr>
          <a:lstStyle/>
          <a:p>
            <a:pPr algn="ctr">
              <a:spcBef>
                <a:spcPct val="50000"/>
              </a:spcBef>
            </a:pPr>
            <a:r>
              <a:rPr lang="en-US" sz="2400">
                <a:solidFill>
                  <a:srgbClr val="C00000"/>
                </a:solidFill>
              </a:rPr>
              <a:t>When adults are ___________with each other, what does this look like? What do you see? What is happening?</a:t>
            </a:r>
            <a:r>
              <a:rPr lang="en-US">
                <a:solidFill>
                  <a:srgbClr val="C00000"/>
                </a:solidFill>
              </a:rPr>
              <a:t> </a:t>
            </a:r>
          </a:p>
        </p:txBody>
      </p:sp>
      <p:sp>
        <p:nvSpPr>
          <p:cNvPr id="32779" name="Slide Number Placeholder 10"/>
          <p:cNvSpPr>
            <a:spLocks noGrp="1"/>
          </p:cNvSpPr>
          <p:nvPr>
            <p:ph type="sldNum" sz="quarter" idx="12"/>
          </p:nvPr>
        </p:nvSpPr>
        <p:spPr bwMode="auto">
          <a:xfrm>
            <a:off x="7064375" y="6503988"/>
            <a:ext cx="2133600" cy="365125"/>
          </a:xfrm>
          <a:noFill/>
          <a:ln>
            <a:miter lim="800000"/>
            <a:headEnd/>
            <a:tailEnd/>
          </a:ln>
        </p:spPr>
        <p:txBody>
          <a:bodyPr/>
          <a:lstStyle/>
          <a:p>
            <a:fld id="{2FB79402-6432-4599-804D-379455FE68B7}" type="slidenum">
              <a:rPr lang="en-US" smtClean="0"/>
              <a:pPr/>
              <a:t>29</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9600" y="427038"/>
            <a:ext cx="8229600" cy="1825625"/>
          </a:xfrm>
          <a:prstGeom prst="rect">
            <a:avLst/>
          </a:prstGeom>
        </p:spPr>
        <p:txBody>
          <a:bodyPr anchor="ctr">
            <a:normAutofit/>
          </a:bodyPr>
          <a:lstStyle/>
          <a:p>
            <a:pPr algn="ctr" fontAlgn="auto">
              <a:spcAft>
                <a:spcPts val="0"/>
              </a:spcAft>
              <a:defRPr/>
            </a:pPr>
            <a:r>
              <a:rPr lang="en-US" sz="4400" dirty="0">
                <a:latin typeface="+mj-lt"/>
                <a:ea typeface="+mj-ea"/>
                <a:cs typeface="+mj-cs"/>
              </a:rPr>
              <a:t> </a:t>
            </a:r>
          </a:p>
        </p:txBody>
      </p:sp>
      <p:sp>
        <p:nvSpPr>
          <p:cNvPr id="6148" name="Content Placeholder 2"/>
          <p:cNvSpPr>
            <a:spLocks noGrp="1"/>
          </p:cNvSpPr>
          <p:nvPr>
            <p:ph idx="1"/>
          </p:nvPr>
        </p:nvSpPr>
        <p:spPr>
          <a:xfrm>
            <a:off x="457200" y="1417638"/>
            <a:ext cx="8229600" cy="3556000"/>
          </a:xfrm>
        </p:spPr>
        <p:txBody>
          <a:bodyPr/>
          <a:lstStyle/>
          <a:p>
            <a:pPr algn="ctr" eaLnBrk="1" hangingPunct="1">
              <a:buFont typeface="Arial" pitchFamily="34" charset="0"/>
              <a:buNone/>
            </a:pPr>
            <a:endParaRPr lang="en-US" smtClean="0"/>
          </a:p>
          <a:p>
            <a:pPr algn="ctr" eaLnBrk="1" hangingPunct="1">
              <a:buFont typeface="Arial" pitchFamily="34" charset="0"/>
              <a:buNone/>
            </a:pPr>
            <a:endParaRPr lang="en-US" smtClean="0"/>
          </a:p>
          <a:p>
            <a:pPr algn="ctr" eaLnBrk="1" hangingPunct="1">
              <a:buFont typeface="Arial" pitchFamily="34" charset="0"/>
              <a:buNone/>
            </a:pPr>
            <a:endParaRPr lang="en-US" smtClean="0"/>
          </a:p>
        </p:txBody>
      </p:sp>
      <p:sp>
        <p:nvSpPr>
          <p:cNvPr id="6149" name="Rectangle 8"/>
          <p:cNvSpPr>
            <a:spLocks noChangeArrowheads="1"/>
          </p:cNvSpPr>
          <p:nvPr/>
        </p:nvSpPr>
        <p:spPr bwMode="auto">
          <a:xfrm>
            <a:off x="3657600" y="4876800"/>
            <a:ext cx="1371600" cy="230188"/>
          </a:xfrm>
          <a:prstGeom prst="rect">
            <a:avLst/>
          </a:prstGeom>
          <a:noFill/>
          <a:ln w="9525">
            <a:noFill/>
            <a:miter lim="800000"/>
            <a:headEnd/>
            <a:tailEnd/>
          </a:ln>
        </p:spPr>
        <p:txBody>
          <a:bodyPr wrap="none">
            <a:spAutoFit/>
          </a:bodyPr>
          <a:lstStyle/>
          <a:p>
            <a:pPr algn="ctr"/>
            <a:r>
              <a:rPr lang="en-US" altLang="zh-CN" sz="900">
                <a:solidFill>
                  <a:srgbClr val="341C65"/>
                </a:solidFill>
              </a:rPr>
              <a:t>Allison Silberber, 2007 </a:t>
            </a:r>
            <a:endParaRPr lang="en-US" sz="900">
              <a:solidFill>
                <a:srgbClr val="341C65"/>
              </a:solidFill>
            </a:endParaRPr>
          </a:p>
        </p:txBody>
      </p:sp>
      <p:pic>
        <p:nvPicPr>
          <p:cNvPr id="6150" name="Picture 6"/>
          <p:cNvPicPr>
            <a:picLocks noChangeAspect="1" noChangeArrowheads="1"/>
          </p:cNvPicPr>
          <p:nvPr/>
        </p:nvPicPr>
        <p:blipFill>
          <a:blip r:embed="rId5" cstate="print"/>
          <a:srcRect t="5354"/>
          <a:stretch>
            <a:fillRect/>
          </a:stretch>
        </p:blipFill>
        <p:spPr bwMode="auto">
          <a:xfrm>
            <a:off x="3048000" y="1828800"/>
            <a:ext cx="3048000" cy="3665538"/>
          </a:xfrm>
          <a:prstGeom prst="rect">
            <a:avLst/>
          </a:prstGeom>
          <a:noFill/>
          <a:ln w="9525">
            <a:noFill/>
            <a:miter lim="800000"/>
            <a:headEnd/>
            <a:tailEnd/>
          </a:ln>
        </p:spPr>
      </p:pic>
      <p:sp>
        <p:nvSpPr>
          <p:cNvPr id="6151" name="Title 8"/>
          <p:cNvSpPr>
            <a:spLocks noGrp="1"/>
          </p:cNvSpPr>
          <p:nvPr>
            <p:ph type="title"/>
          </p:nvPr>
        </p:nvSpPr>
        <p:spPr/>
        <p:txBody>
          <a:bodyPr/>
          <a:lstStyle/>
          <a:p>
            <a:pPr eaLnBrk="1" hangingPunct="1"/>
            <a:r>
              <a:rPr lang="en-US" sz="4800" smtClean="0">
                <a:solidFill>
                  <a:schemeClr val="bg2"/>
                </a:solidFill>
              </a:rPr>
              <a:t>CYTTAP</a:t>
            </a:r>
          </a:p>
        </p:txBody>
      </p:sp>
      <p:pic>
        <p:nvPicPr>
          <p:cNvPr id="2" name="Mil Ext Partnership-Orig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 y="0"/>
            <a:ext cx="9482666" cy="5334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spect="1" noChangeArrowheads="1"/>
          </p:cNvSpPr>
          <p:nvPr/>
        </p:nvSpPr>
        <p:spPr bwMode="auto">
          <a:xfrm>
            <a:off x="80963" y="6135688"/>
            <a:ext cx="1728787" cy="366712"/>
          </a:xfrm>
          <a:prstGeom prst="rect">
            <a:avLst/>
          </a:prstGeom>
          <a:noFill/>
          <a:ln w="9525">
            <a:noFill/>
            <a:miter lim="800000"/>
            <a:headEnd/>
            <a:tailEnd/>
          </a:ln>
        </p:spPr>
        <p:txBody>
          <a:bodyPr>
            <a:spAutoFit/>
          </a:bodyPr>
          <a:lstStyle/>
          <a:p>
            <a:pPr algn="ctr">
              <a:spcBef>
                <a:spcPct val="50000"/>
              </a:spcBef>
            </a:pPr>
            <a:r>
              <a:rPr lang="en-US" b="1">
                <a:solidFill>
                  <a:srgbClr val="CCCC00"/>
                </a:solidFill>
              </a:rPr>
              <a:t> </a:t>
            </a:r>
          </a:p>
        </p:txBody>
      </p:sp>
      <p:sp>
        <p:nvSpPr>
          <p:cNvPr id="33795" name="Text Box 3"/>
          <p:cNvSpPr txBox="1">
            <a:spLocks noChangeArrowheads="1"/>
          </p:cNvSpPr>
          <p:nvPr/>
        </p:nvSpPr>
        <p:spPr bwMode="auto">
          <a:xfrm>
            <a:off x="330200" y="4975225"/>
            <a:ext cx="1228725" cy="1311275"/>
          </a:xfrm>
          <a:prstGeom prst="rect">
            <a:avLst/>
          </a:prstGeom>
          <a:noFill/>
          <a:ln w="9525">
            <a:noFill/>
            <a:miter lim="800000"/>
            <a:headEnd/>
            <a:tailEnd/>
          </a:ln>
        </p:spPr>
        <p:txBody>
          <a:bodyPr>
            <a:spAutoFit/>
          </a:bodyPr>
          <a:lstStyle/>
          <a:p>
            <a:pPr algn="ctr">
              <a:spcBef>
                <a:spcPct val="50000"/>
              </a:spcBef>
            </a:pPr>
            <a:r>
              <a:rPr lang="en-US" sz="8000" b="1">
                <a:solidFill>
                  <a:srgbClr val="CCCC00"/>
                </a:solidFill>
              </a:rPr>
              <a:t> </a:t>
            </a:r>
          </a:p>
        </p:txBody>
      </p:sp>
      <p:sp>
        <p:nvSpPr>
          <p:cNvPr id="33796" name="Rectangle 4"/>
          <p:cNvSpPr>
            <a:spLocks noChangeArrowheads="1"/>
          </p:cNvSpPr>
          <p:nvPr/>
        </p:nvSpPr>
        <p:spPr bwMode="auto">
          <a:xfrm>
            <a:off x="0" y="0"/>
            <a:ext cx="9144000" cy="990600"/>
          </a:xfrm>
          <a:prstGeom prst="rect">
            <a:avLst/>
          </a:prstGeom>
          <a:solidFill>
            <a:srgbClr val="F9DC01">
              <a:alpha val="34901"/>
            </a:srgbClr>
          </a:solidFill>
          <a:ln w="9525">
            <a:noFill/>
            <a:miter lim="800000"/>
            <a:headEnd/>
            <a:tailEnd/>
          </a:ln>
        </p:spPr>
        <p:txBody>
          <a:bodyPr anchor="ctr"/>
          <a:lstStyle/>
          <a:p>
            <a:pPr algn="ctr"/>
            <a:r>
              <a:rPr lang="en-US" sz="3400">
                <a:solidFill>
                  <a:srgbClr val="322C00"/>
                </a:solidFill>
              </a:rPr>
              <a:t>Building Positive Relationships with Children</a:t>
            </a:r>
            <a:endParaRPr lang="en-US" sz="3400" b="1">
              <a:solidFill>
                <a:srgbClr val="322C00"/>
              </a:solidFill>
            </a:endParaRPr>
          </a:p>
        </p:txBody>
      </p:sp>
      <p:sp>
        <p:nvSpPr>
          <p:cNvPr id="33797" name="Oval 15"/>
          <p:cNvSpPr>
            <a:spLocks noChangeArrowheads="1"/>
          </p:cNvSpPr>
          <p:nvPr/>
        </p:nvSpPr>
        <p:spPr bwMode="auto">
          <a:xfrm rot="-1137412">
            <a:off x="2876550" y="112395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a:t>Play</a:t>
            </a:r>
          </a:p>
        </p:txBody>
      </p:sp>
      <p:sp>
        <p:nvSpPr>
          <p:cNvPr id="33798" name="Oval 16"/>
          <p:cNvSpPr>
            <a:spLocks noChangeArrowheads="1"/>
          </p:cNvSpPr>
          <p:nvPr/>
        </p:nvSpPr>
        <p:spPr bwMode="auto">
          <a:xfrm rot="1244922">
            <a:off x="6772275" y="2581275"/>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b="1"/>
              <a:t>Time &amp;</a:t>
            </a:r>
          </a:p>
          <a:p>
            <a:pPr algn="ctr"/>
            <a:r>
              <a:rPr lang="en-US" b="1"/>
              <a:t>Attention</a:t>
            </a:r>
            <a:endParaRPr lang="en-US"/>
          </a:p>
        </p:txBody>
      </p:sp>
      <p:sp>
        <p:nvSpPr>
          <p:cNvPr id="33799" name="Oval 17"/>
          <p:cNvSpPr>
            <a:spLocks noChangeArrowheads="1"/>
          </p:cNvSpPr>
          <p:nvPr/>
        </p:nvSpPr>
        <p:spPr bwMode="auto">
          <a:xfrm rot="-987721">
            <a:off x="7239000" y="129540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a:t>Home </a:t>
            </a:r>
          </a:p>
          <a:p>
            <a:pPr algn="ctr"/>
            <a:r>
              <a:rPr lang="en-US"/>
              <a:t>visits</a:t>
            </a:r>
          </a:p>
        </p:txBody>
      </p:sp>
      <p:sp>
        <p:nvSpPr>
          <p:cNvPr id="33800" name="Oval 19"/>
          <p:cNvSpPr>
            <a:spLocks noChangeArrowheads="1"/>
          </p:cNvSpPr>
          <p:nvPr/>
        </p:nvSpPr>
        <p:spPr bwMode="auto">
          <a:xfrm rot="868906">
            <a:off x="1174750" y="208915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b="1"/>
              <a:t>Empathy</a:t>
            </a:r>
            <a:endParaRPr lang="en-US"/>
          </a:p>
        </p:txBody>
      </p:sp>
      <p:sp>
        <p:nvSpPr>
          <p:cNvPr id="33801" name="Oval 21"/>
          <p:cNvSpPr>
            <a:spLocks noChangeArrowheads="1"/>
          </p:cNvSpPr>
          <p:nvPr/>
        </p:nvSpPr>
        <p:spPr bwMode="auto">
          <a:xfrm rot="-1137412">
            <a:off x="5619750" y="142875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sz="2000" b="1"/>
              <a:t>Happy </a:t>
            </a:r>
          </a:p>
          <a:p>
            <a:pPr algn="ctr"/>
            <a:r>
              <a:rPr lang="en-US" sz="2000" b="1"/>
              <a:t>Grams</a:t>
            </a:r>
            <a:endParaRPr lang="en-US"/>
          </a:p>
        </p:txBody>
      </p:sp>
      <p:pic>
        <p:nvPicPr>
          <p:cNvPr id="33802" name="Picture 25" descr="piggy"/>
          <p:cNvPicPr>
            <a:picLocks noChangeAspect="1" noChangeArrowheads="1"/>
          </p:cNvPicPr>
          <p:nvPr/>
        </p:nvPicPr>
        <p:blipFill>
          <a:blip r:embed="rId3" cstate="print"/>
          <a:srcRect/>
          <a:stretch>
            <a:fillRect/>
          </a:stretch>
        </p:blipFill>
        <p:spPr bwMode="auto">
          <a:xfrm>
            <a:off x="2819400" y="2286000"/>
            <a:ext cx="3509963" cy="2884488"/>
          </a:xfrm>
          <a:prstGeom prst="rect">
            <a:avLst/>
          </a:prstGeom>
          <a:noFill/>
          <a:ln w="9525">
            <a:noFill/>
            <a:miter lim="800000"/>
            <a:headEnd/>
            <a:tailEnd/>
          </a:ln>
        </p:spPr>
      </p:pic>
      <p:sp>
        <p:nvSpPr>
          <p:cNvPr id="33803" name="Text Box 27"/>
          <p:cNvSpPr txBox="1">
            <a:spLocks noChangeArrowheads="1"/>
          </p:cNvSpPr>
          <p:nvPr/>
        </p:nvSpPr>
        <p:spPr bwMode="auto">
          <a:xfrm>
            <a:off x="6400800" y="4279900"/>
            <a:ext cx="2743200" cy="947738"/>
          </a:xfrm>
          <a:prstGeom prst="rect">
            <a:avLst/>
          </a:prstGeom>
          <a:noFill/>
          <a:ln w="9525">
            <a:noFill/>
            <a:miter lim="800000"/>
            <a:headEnd/>
            <a:tailEnd/>
          </a:ln>
        </p:spPr>
        <p:txBody>
          <a:bodyPr>
            <a:spAutoFit/>
          </a:bodyPr>
          <a:lstStyle/>
          <a:p>
            <a:pPr>
              <a:spcBef>
                <a:spcPct val="50000"/>
              </a:spcBef>
            </a:pPr>
            <a:r>
              <a:rPr lang="en-US" sz="1600"/>
              <a:t>Carolyn Webster-Stratton</a:t>
            </a:r>
          </a:p>
          <a:p>
            <a:pPr>
              <a:spcBef>
                <a:spcPct val="50000"/>
              </a:spcBef>
            </a:pPr>
            <a:r>
              <a:rPr lang="en-US" sz="1600"/>
              <a:t>Making deposits into children</a:t>
            </a:r>
            <a:r>
              <a:rPr lang="en-US" altLang="en-US" sz="1600"/>
              <a:t>’</a:t>
            </a:r>
            <a:r>
              <a:rPr lang="en-US" sz="1600"/>
              <a:t>s emotional banks. </a:t>
            </a:r>
          </a:p>
        </p:txBody>
      </p:sp>
      <p:sp>
        <p:nvSpPr>
          <p:cNvPr id="33804" name="Oval 20"/>
          <p:cNvSpPr>
            <a:spLocks noChangeArrowheads="1"/>
          </p:cNvSpPr>
          <p:nvPr/>
        </p:nvSpPr>
        <p:spPr bwMode="auto">
          <a:xfrm rot="-1137412">
            <a:off x="3829050" y="211455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sz="2000" b="1"/>
              <a:t>Notes </a:t>
            </a:r>
          </a:p>
          <a:p>
            <a:pPr algn="ctr"/>
            <a:r>
              <a:rPr lang="en-US" sz="2000" b="1"/>
              <a:t>home</a:t>
            </a:r>
            <a:endParaRPr lang="en-US"/>
          </a:p>
        </p:txBody>
      </p:sp>
      <p:sp>
        <p:nvSpPr>
          <p:cNvPr id="33805" name="Slide Number Placeholder 14"/>
          <p:cNvSpPr>
            <a:spLocks noGrp="1"/>
          </p:cNvSpPr>
          <p:nvPr>
            <p:ph type="sldNum" sz="quarter" idx="12"/>
          </p:nvPr>
        </p:nvSpPr>
        <p:spPr bwMode="auto">
          <a:xfrm>
            <a:off x="6997700" y="6410325"/>
            <a:ext cx="1905000" cy="457200"/>
          </a:xfrm>
          <a:noFill/>
          <a:ln>
            <a:miter lim="800000"/>
            <a:headEnd/>
            <a:tailEnd/>
          </a:ln>
        </p:spPr>
        <p:txBody>
          <a:bodyPr/>
          <a:lstStyle/>
          <a:p>
            <a:fld id="{403EC9C4-CA77-48D1-85BF-E1DC608D77D9}" type="slidenum">
              <a:rPr lang="en-US" smtClean="0"/>
              <a:pPr/>
              <a:t>30</a:t>
            </a:fld>
            <a:endParaRPr lang="en-US" smtClean="0"/>
          </a:p>
        </p:txBody>
      </p:sp>
      <p:sp>
        <p:nvSpPr>
          <p:cNvPr id="33806" name="Oval 18"/>
          <p:cNvSpPr>
            <a:spLocks noChangeArrowheads="1"/>
          </p:cNvSpPr>
          <p:nvPr/>
        </p:nvSpPr>
        <p:spPr bwMode="auto">
          <a:xfrm rot="-1873837">
            <a:off x="1022350" y="3613150"/>
            <a:ext cx="990600" cy="990600"/>
          </a:xfrm>
          <a:prstGeom prst="ellipse">
            <a:avLst/>
          </a:prstGeom>
          <a:solidFill>
            <a:srgbClr val="FFFF00"/>
          </a:solidFill>
          <a:ln w="57150" cmpd="thinThick">
            <a:solidFill>
              <a:schemeClr val="tx1"/>
            </a:solidFill>
            <a:round/>
            <a:headEnd/>
            <a:tailEnd/>
          </a:ln>
        </p:spPr>
        <p:txBody>
          <a:bodyPr wrap="none" anchor="ctr"/>
          <a:lstStyle/>
          <a:p>
            <a:pPr algn="ctr"/>
            <a:r>
              <a:rPr lang="en-US"/>
              <a:t>Share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spect="1" noChangeArrowheads="1"/>
          </p:cNvSpPr>
          <p:nvPr/>
        </p:nvSpPr>
        <p:spPr bwMode="auto">
          <a:xfrm>
            <a:off x="80963" y="6135688"/>
            <a:ext cx="1728787" cy="366712"/>
          </a:xfrm>
          <a:prstGeom prst="rect">
            <a:avLst/>
          </a:prstGeom>
          <a:noFill/>
          <a:ln w="9525">
            <a:noFill/>
            <a:miter lim="800000"/>
            <a:headEnd/>
            <a:tailEnd/>
          </a:ln>
        </p:spPr>
        <p:txBody>
          <a:bodyPr>
            <a:spAutoFit/>
          </a:bodyPr>
          <a:lstStyle/>
          <a:p>
            <a:pPr algn="ctr">
              <a:spcBef>
                <a:spcPct val="50000"/>
              </a:spcBef>
            </a:pPr>
            <a:r>
              <a:rPr lang="en-US" b="1">
                <a:solidFill>
                  <a:srgbClr val="CCCC00"/>
                </a:solidFill>
              </a:rPr>
              <a:t> </a:t>
            </a:r>
          </a:p>
        </p:txBody>
      </p:sp>
      <p:sp>
        <p:nvSpPr>
          <p:cNvPr id="34819" name="Text Box 3"/>
          <p:cNvSpPr txBox="1">
            <a:spLocks noChangeArrowheads="1"/>
          </p:cNvSpPr>
          <p:nvPr/>
        </p:nvSpPr>
        <p:spPr bwMode="auto">
          <a:xfrm>
            <a:off x="330200" y="4975225"/>
            <a:ext cx="1228725" cy="1311275"/>
          </a:xfrm>
          <a:prstGeom prst="rect">
            <a:avLst/>
          </a:prstGeom>
          <a:noFill/>
          <a:ln w="9525">
            <a:noFill/>
            <a:miter lim="800000"/>
            <a:headEnd/>
            <a:tailEnd/>
          </a:ln>
        </p:spPr>
        <p:txBody>
          <a:bodyPr>
            <a:spAutoFit/>
          </a:bodyPr>
          <a:lstStyle/>
          <a:p>
            <a:pPr algn="ctr">
              <a:spcBef>
                <a:spcPct val="50000"/>
              </a:spcBef>
            </a:pPr>
            <a:r>
              <a:rPr lang="en-US" sz="8000" b="1">
                <a:solidFill>
                  <a:srgbClr val="CCCC00"/>
                </a:solidFill>
              </a:rPr>
              <a:t> </a:t>
            </a:r>
          </a:p>
        </p:txBody>
      </p:sp>
      <p:sp>
        <p:nvSpPr>
          <p:cNvPr id="34820" name="Slide Number Placeholder 14"/>
          <p:cNvSpPr>
            <a:spLocks noGrp="1"/>
          </p:cNvSpPr>
          <p:nvPr>
            <p:ph type="sldNum" sz="quarter" idx="12"/>
          </p:nvPr>
        </p:nvSpPr>
        <p:spPr bwMode="auto">
          <a:noFill/>
          <a:ln>
            <a:miter lim="800000"/>
            <a:headEnd/>
            <a:tailEnd/>
          </a:ln>
        </p:spPr>
        <p:txBody>
          <a:bodyPr/>
          <a:lstStyle/>
          <a:p>
            <a:fld id="{37C81631-6E80-4944-BFAE-6E1C8AC1B04A}" type="slidenum">
              <a:rPr lang="en-US" smtClean="0"/>
              <a:pPr/>
              <a:t>31</a:t>
            </a:fld>
            <a:endParaRPr lang="en-US" smtClean="0"/>
          </a:p>
        </p:txBody>
      </p:sp>
      <p:pic>
        <p:nvPicPr>
          <p:cNvPr id="34821" name="Picture 4" descr="Annette's 029.jpg"/>
          <p:cNvPicPr>
            <a:picLocks noChangeAspect="1"/>
          </p:cNvPicPr>
          <p:nvPr/>
        </p:nvPicPr>
        <p:blipFill>
          <a:blip r:embed="rId3" cstate="print"/>
          <a:srcRect/>
          <a:stretch>
            <a:fillRect/>
          </a:stretch>
        </p:blipFill>
        <p:spPr bwMode="auto">
          <a:xfrm>
            <a:off x="5540375" y="93663"/>
            <a:ext cx="3454400" cy="2590800"/>
          </a:xfrm>
          <a:prstGeom prst="rect">
            <a:avLst/>
          </a:prstGeom>
          <a:noFill/>
          <a:ln w="9525">
            <a:noFill/>
            <a:miter lim="800000"/>
            <a:headEnd/>
            <a:tailEnd/>
          </a:ln>
        </p:spPr>
      </p:pic>
      <p:sp>
        <p:nvSpPr>
          <p:cNvPr id="34822" name="Rectangle 2"/>
          <p:cNvSpPr>
            <a:spLocks noChangeArrowheads="1"/>
          </p:cNvSpPr>
          <p:nvPr/>
        </p:nvSpPr>
        <p:spPr bwMode="auto">
          <a:xfrm>
            <a:off x="407988" y="2292350"/>
            <a:ext cx="8613775" cy="3167063"/>
          </a:xfrm>
          <a:prstGeom prst="rect">
            <a:avLst/>
          </a:prstGeom>
          <a:noFill/>
          <a:ln w="9525">
            <a:noFill/>
            <a:miter lim="800000"/>
            <a:headEnd/>
            <a:tailEnd/>
          </a:ln>
        </p:spPr>
        <p:txBody>
          <a:bodyPr>
            <a:spAutoFit/>
          </a:bodyPr>
          <a:lstStyle/>
          <a:p>
            <a:pPr marL="177800" indent="-177800" eaLnBrk="0" hangingPunct="0">
              <a:lnSpc>
                <a:spcPct val="110000"/>
              </a:lnSpc>
              <a:buFontTx/>
              <a:buChar char="•"/>
            </a:pPr>
            <a:endParaRPr lang="en-US" sz="2800">
              <a:ea typeface="ヒラギノ角ゴ Pro W3" charset="-128"/>
            </a:endParaRPr>
          </a:p>
          <a:p>
            <a:pPr marL="177800" indent="-177800" eaLnBrk="0" hangingPunct="0">
              <a:buFont typeface="Arial" pitchFamily="34" charset="0"/>
              <a:buChar char="•"/>
            </a:pPr>
            <a:r>
              <a:rPr lang="en-US" sz="3200">
                <a:ea typeface="ヒラギノ角ゴ Pro W3" charset="-128"/>
              </a:rPr>
              <a:t>Greet every child at the door by name</a:t>
            </a:r>
          </a:p>
          <a:p>
            <a:pPr marL="177800" indent="-177800" eaLnBrk="0" hangingPunct="0">
              <a:buFont typeface="Times" charset="0"/>
              <a:buChar char="•"/>
            </a:pPr>
            <a:r>
              <a:rPr lang="en-US" sz="3200">
                <a:ea typeface="ヒラギノ角ゴ Pro W3" charset="-128"/>
              </a:rPr>
              <a:t>Post children</a:t>
            </a:r>
            <a:r>
              <a:rPr lang="en-US" altLang="en-US" sz="3200">
                <a:ea typeface="ヒラギノ角ゴ Pro W3" charset="-128"/>
              </a:rPr>
              <a:t>’</a:t>
            </a:r>
            <a:r>
              <a:rPr lang="en-US" sz="3200">
                <a:ea typeface="ヒラギノ角ゴ Pro W3" charset="-128"/>
              </a:rPr>
              <a:t>s work around the room</a:t>
            </a:r>
          </a:p>
          <a:p>
            <a:pPr marL="177800" indent="-177800" eaLnBrk="0" hangingPunct="0">
              <a:buFont typeface="Times" charset="0"/>
              <a:buChar char="•"/>
            </a:pPr>
            <a:r>
              <a:rPr lang="en-US" sz="3200">
                <a:ea typeface="ヒラギノ角ゴ Pro W3" charset="-128"/>
              </a:rPr>
              <a:t>Have a </a:t>
            </a:r>
            <a:r>
              <a:rPr lang="en-US" altLang="en-US" sz="3200">
                <a:ea typeface="ヒラギノ角ゴ Pro W3" charset="-128"/>
              </a:rPr>
              <a:t>“</a:t>
            </a:r>
            <a:r>
              <a:rPr lang="en-US" sz="3200">
                <a:ea typeface="ヒラギノ角ゴ Pro W3" charset="-128"/>
              </a:rPr>
              <a:t>star</a:t>
            </a:r>
            <a:r>
              <a:rPr lang="en-US" altLang="en-US" sz="3200">
                <a:ea typeface="ヒラギノ角ゴ Pro W3" charset="-128"/>
              </a:rPr>
              <a:t>”</a:t>
            </a:r>
            <a:r>
              <a:rPr lang="en-US" sz="3200">
                <a:ea typeface="ヒラギノ角ゴ Pro W3" charset="-128"/>
              </a:rPr>
              <a:t> of the week who brings in special things from home and gets to share them during circle time</a:t>
            </a:r>
          </a:p>
          <a:p>
            <a:pPr marL="177800" indent="-177800" eaLnBrk="0" hangingPunct="0">
              <a:buFont typeface="Times" charset="0"/>
              <a:buChar char="•"/>
            </a:pPr>
            <a:endParaRPr lang="en-US" sz="900">
              <a:ea typeface="ヒラギノ角ゴ Pro W3" charset="-128"/>
            </a:endParaRPr>
          </a:p>
        </p:txBody>
      </p:sp>
      <p:sp>
        <p:nvSpPr>
          <p:cNvPr id="34823" name="Rectangle 18"/>
          <p:cNvSpPr>
            <a:spLocks noChangeArrowheads="1"/>
          </p:cNvSpPr>
          <p:nvPr/>
        </p:nvSpPr>
        <p:spPr bwMode="auto">
          <a:xfrm>
            <a:off x="381000" y="685800"/>
            <a:ext cx="4572000" cy="1446213"/>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Ideas for Building Relationships</a:t>
            </a:r>
            <a:endParaRPr lang="en-US" sz="4400" b="1">
              <a:solidFill>
                <a:schemeClr val="accent2"/>
              </a:solidFill>
              <a:latin typeface="Comic Sans MS" pitchFamily="66" charset="0"/>
              <a:ea typeface="ヒラギノ角ゴ Pro W3" charset="-128"/>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spect="1" noChangeArrowheads="1"/>
          </p:cNvSpPr>
          <p:nvPr/>
        </p:nvSpPr>
        <p:spPr bwMode="auto">
          <a:xfrm>
            <a:off x="80963" y="6135688"/>
            <a:ext cx="1728787" cy="366712"/>
          </a:xfrm>
          <a:prstGeom prst="rect">
            <a:avLst/>
          </a:prstGeom>
          <a:noFill/>
          <a:ln w="9525">
            <a:noFill/>
            <a:miter lim="800000"/>
            <a:headEnd/>
            <a:tailEnd/>
          </a:ln>
        </p:spPr>
        <p:txBody>
          <a:bodyPr>
            <a:spAutoFit/>
          </a:bodyPr>
          <a:lstStyle/>
          <a:p>
            <a:pPr algn="ctr">
              <a:spcBef>
                <a:spcPct val="50000"/>
              </a:spcBef>
            </a:pPr>
            <a:r>
              <a:rPr lang="en-US" b="1">
                <a:solidFill>
                  <a:srgbClr val="CCCC00"/>
                </a:solidFill>
              </a:rPr>
              <a:t> </a:t>
            </a:r>
          </a:p>
        </p:txBody>
      </p:sp>
      <p:sp>
        <p:nvSpPr>
          <p:cNvPr id="35843" name="Text Box 3"/>
          <p:cNvSpPr txBox="1">
            <a:spLocks noChangeArrowheads="1"/>
          </p:cNvSpPr>
          <p:nvPr/>
        </p:nvSpPr>
        <p:spPr bwMode="auto">
          <a:xfrm>
            <a:off x="330200" y="4975225"/>
            <a:ext cx="1228725" cy="1311275"/>
          </a:xfrm>
          <a:prstGeom prst="rect">
            <a:avLst/>
          </a:prstGeom>
          <a:noFill/>
          <a:ln w="9525">
            <a:noFill/>
            <a:miter lim="800000"/>
            <a:headEnd/>
            <a:tailEnd/>
          </a:ln>
        </p:spPr>
        <p:txBody>
          <a:bodyPr>
            <a:spAutoFit/>
          </a:bodyPr>
          <a:lstStyle/>
          <a:p>
            <a:pPr algn="ctr">
              <a:spcBef>
                <a:spcPct val="50000"/>
              </a:spcBef>
            </a:pPr>
            <a:r>
              <a:rPr lang="en-US" sz="8000" b="1">
                <a:solidFill>
                  <a:srgbClr val="CCCC00"/>
                </a:solidFill>
              </a:rPr>
              <a:t> </a:t>
            </a:r>
          </a:p>
        </p:txBody>
      </p:sp>
      <p:sp>
        <p:nvSpPr>
          <p:cNvPr id="35844" name="Slide Number Placeholder 14"/>
          <p:cNvSpPr>
            <a:spLocks noGrp="1"/>
          </p:cNvSpPr>
          <p:nvPr>
            <p:ph type="sldNum" sz="quarter" idx="12"/>
          </p:nvPr>
        </p:nvSpPr>
        <p:spPr bwMode="auto">
          <a:noFill/>
          <a:ln>
            <a:miter lim="800000"/>
            <a:headEnd/>
            <a:tailEnd/>
          </a:ln>
        </p:spPr>
        <p:txBody>
          <a:bodyPr/>
          <a:lstStyle/>
          <a:p>
            <a:fld id="{9422CAEB-AE6C-4908-9955-0125C5CBB655}" type="slidenum">
              <a:rPr lang="en-US" smtClean="0"/>
              <a:pPr/>
              <a:t>32</a:t>
            </a:fld>
            <a:endParaRPr lang="en-US" smtClean="0"/>
          </a:p>
        </p:txBody>
      </p:sp>
      <p:sp>
        <p:nvSpPr>
          <p:cNvPr id="35845" name="Rectangle 18"/>
          <p:cNvSpPr>
            <a:spLocks noChangeArrowheads="1"/>
          </p:cNvSpPr>
          <p:nvPr/>
        </p:nvSpPr>
        <p:spPr bwMode="auto">
          <a:xfrm>
            <a:off x="381000" y="314325"/>
            <a:ext cx="8382000" cy="768350"/>
          </a:xfrm>
          <a:prstGeom prst="rect">
            <a:avLst/>
          </a:prstGeom>
          <a:noFill/>
          <a:ln w="9525">
            <a:noFill/>
            <a:miter lim="800000"/>
            <a:headEnd/>
            <a:tailEnd/>
          </a:ln>
        </p:spPr>
        <p:txBody>
          <a:bodyPr>
            <a:spAutoFit/>
          </a:bodyPr>
          <a:lstStyle/>
          <a:p>
            <a:pPr algn="ctr">
              <a:spcBef>
                <a:spcPct val="50000"/>
              </a:spcBef>
            </a:pPr>
            <a:r>
              <a:rPr lang="en-US" sz="4400" b="1">
                <a:solidFill>
                  <a:schemeClr val="accent2"/>
                </a:solidFill>
              </a:rPr>
              <a:t>Ideas for Building Relationships</a:t>
            </a:r>
            <a:endParaRPr lang="en-US" sz="4400" b="1">
              <a:solidFill>
                <a:schemeClr val="accent2"/>
              </a:solidFill>
              <a:latin typeface="Comic Sans MS" pitchFamily="66" charset="0"/>
              <a:ea typeface="ヒラギノ角ゴ Pro W3" charset="-128"/>
            </a:endParaRPr>
          </a:p>
        </p:txBody>
      </p:sp>
      <p:sp>
        <p:nvSpPr>
          <p:cNvPr id="35846" name="Rectangle 7"/>
          <p:cNvSpPr>
            <a:spLocks noChangeArrowheads="1"/>
          </p:cNvSpPr>
          <p:nvPr/>
        </p:nvSpPr>
        <p:spPr bwMode="auto">
          <a:xfrm>
            <a:off x="228600" y="1233488"/>
            <a:ext cx="8915400" cy="3908425"/>
          </a:xfrm>
          <a:prstGeom prst="rect">
            <a:avLst/>
          </a:prstGeom>
          <a:noFill/>
          <a:ln w="9525">
            <a:noFill/>
            <a:miter lim="800000"/>
            <a:headEnd/>
            <a:tailEnd/>
          </a:ln>
        </p:spPr>
        <p:txBody>
          <a:bodyPr>
            <a:spAutoFit/>
          </a:bodyPr>
          <a:lstStyle/>
          <a:p>
            <a:pPr marL="177800" indent="-177800">
              <a:buFont typeface="Times" charset="0"/>
              <a:buChar char="•"/>
            </a:pPr>
            <a:r>
              <a:rPr lang="en-US" sz="2800">
                <a:ea typeface="ヒラギノ角ゴ Pro W3" charset="-128"/>
              </a:rPr>
              <a:t>Call a child</a:t>
            </a:r>
            <a:r>
              <a:rPr lang="en-US" altLang="en-US" sz="2800">
                <a:ea typeface="ヒラギノ角ゴ Pro W3" charset="-128"/>
              </a:rPr>
              <a:t>’</a:t>
            </a:r>
            <a:r>
              <a:rPr lang="en-US" sz="2800">
                <a:ea typeface="ヒラギノ角ゴ Pro W3" charset="-128"/>
              </a:rPr>
              <a:t>s parent in front of them to say what a great day she is having or send home positive notes </a:t>
            </a:r>
          </a:p>
          <a:p>
            <a:pPr marL="177800" indent="-177800">
              <a:buFont typeface="Times" charset="0"/>
              <a:buChar char="•"/>
            </a:pPr>
            <a:r>
              <a:rPr lang="en-US" sz="2800">
                <a:ea typeface="ヒラギノ角ゴ Pro W3" charset="-128"/>
              </a:rPr>
              <a:t>Call a child after a difficult day and say, </a:t>
            </a:r>
          </a:p>
          <a:p>
            <a:pPr marL="177800" indent="-177800"/>
            <a:r>
              <a:rPr lang="en-US" sz="2800">
                <a:ea typeface="ヒラギノ角ゴ Pro W3" charset="-128"/>
              </a:rPr>
              <a:t>  </a:t>
            </a:r>
            <a:r>
              <a:rPr lang="en-US" altLang="en-US" sz="2800">
                <a:ea typeface="ヒラギノ角ゴ Pro W3" charset="-128"/>
              </a:rPr>
              <a:t>“</a:t>
            </a:r>
            <a:r>
              <a:rPr lang="en-US" sz="2800">
                <a:ea typeface="ヒラギノ角ゴ Pro W3" charset="-128"/>
              </a:rPr>
              <a:t>I</a:t>
            </a:r>
            <a:r>
              <a:rPr lang="en-US" altLang="en-US" sz="2800">
                <a:ea typeface="ヒラギノ角ゴ Pro W3" charset="-128"/>
              </a:rPr>
              <a:t>’</a:t>
            </a:r>
            <a:r>
              <a:rPr lang="en-US" sz="2800">
                <a:ea typeface="ヒラギノ角ゴ Pro W3" charset="-128"/>
              </a:rPr>
              <a:t>m sorry we had a tough day today </a:t>
            </a:r>
          </a:p>
          <a:p>
            <a:pPr marL="177800" indent="-177800"/>
            <a:r>
              <a:rPr lang="en-US" sz="2800">
                <a:ea typeface="ヒラギノ角ゴ Pro W3" charset="-128"/>
              </a:rPr>
              <a:t>  I know tomorrow is going to be                                         better!</a:t>
            </a:r>
            <a:r>
              <a:rPr lang="en-US" altLang="en-US" sz="2800">
                <a:ea typeface="ヒラギノ角ゴ Pro W3" charset="-128"/>
              </a:rPr>
              <a:t>”</a:t>
            </a:r>
            <a:endParaRPr lang="en-US" sz="2800">
              <a:ea typeface="ヒラギノ角ゴ Pro W3" charset="-128"/>
            </a:endParaRPr>
          </a:p>
          <a:p>
            <a:pPr marL="177800" indent="-177800">
              <a:buFont typeface="Times" charset="0"/>
              <a:buChar char="•"/>
            </a:pPr>
            <a:r>
              <a:rPr lang="en-US" sz="2800">
                <a:ea typeface="ヒラギノ角ゴ Pro W3" charset="-128"/>
              </a:rPr>
              <a:t>Give hugs, high fives and thumbs                                          up upon accomplishing tasks</a:t>
            </a:r>
          </a:p>
          <a:p>
            <a:pPr marL="177800" indent="-177800"/>
            <a:endParaRPr lang="en-US"/>
          </a:p>
        </p:txBody>
      </p:sp>
      <p:pic>
        <p:nvPicPr>
          <p:cNvPr id="35847" name="Picture 8" descr="MP900409048.JPG"/>
          <p:cNvPicPr>
            <a:picLocks noChangeAspect="1"/>
          </p:cNvPicPr>
          <p:nvPr/>
        </p:nvPicPr>
        <p:blipFill>
          <a:blip r:embed="rId3" cstate="print"/>
          <a:srcRect/>
          <a:stretch>
            <a:fillRect/>
          </a:stretch>
        </p:blipFill>
        <p:spPr bwMode="auto">
          <a:xfrm>
            <a:off x="5862638" y="2743200"/>
            <a:ext cx="2976562" cy="220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spect="1" noChangeArrowheads="1"/>
          </p:cNvSpPr>
          <p:nvPr/>
        </p:nvSpPr>
        <p:spPr bwMode="auto">
          <a:xfrm>
            <a:off x="80963" y="6135688"/>
            <a:ext cx="1728787" cy="366712"/>
          </a:xfrm>
          <a:prstGeom prst="rect">
            <a:avLst/>
          </a:prstGeom>
          <a:noFill/>
          <a:ln w="9525">
            <a:noFill/>
            <a:miter lim="800000"/>
            <a:headEnd/>
            <a:tailEnd/>
          </a:ln>
        </p:spPr>
        <p:txBody>
          <a:bodyPr>
            <a:spAutoFit/>
          </a:bodyPr>
          <a:lstStyle/>
          <a:p>
            <a:pPr algn="ctr">
              <a:spcBef>
                <a:spcPct val="50000"/>
              </a:spcBef>
            </a:pPr>
            <a:r>
              <a:rPr lang="en-US" b="1">
                <a:solidFill>
                  <a:srgbClr val="CCCC00"/>
                </a:solidFill>
              </a:rPr>
              <a:t> </a:t>
            </a:r>
          </a:p>
        </p:txBody>
      </p:sp>
      <p:sp>
        <p:nvSpPr>
          <p:cNvPr id="36867" name="Text Box 3"/>
          <p:cNvSpPr txBox="1">
            <a:spLocks noChangeArrowheads="1"/>
          </p:cNvSpPr>
          <p:nvPr/>
        </p:nvSpPr>
        <p:spPr bwMode="auto">
          <a:xfrm>
            <a:off x="330200" y="4975225"/>
            <a:ext cx="1228725" cy="1311275"/>
          </a:xfrm>
          <a:prstGeom prst="rect">
            <a:avLst/>
          </a:prstGeom>
          <a:noFill/>
          <a:ln w="9525">
            <a:noFill/>
            <a:miter lim="800000"/>
            <a:headEnd/>
            <a:tailEnd/>
          </a:ln>
        </p:spPr>
        <p:txBody>
          <a:bodyPr>
            <a:spAutoFit/>
          </a:bodyPr>
          <a:lstStyle/>
          <a:p>
            <a:pPr algn="ctr">
              <a:spcBef>
                <a:spcPct val="50000"/>
              </a:spcBef>
            </a:pPr>
            <a:r>
              <a:rPr lang="en-US" sz="8000" b="1">
                <a:solidFill>
                  <a:srgbClr val="CCCC00"/>
                </a:solidFill>
              </a:rPr>
              <a:t> </a:t>
            </a:r>
          </a:p>
        </p:txBody>
      </p:sp>
      <p:sp>
        <p:nvSpPr>
          <p:cNvPr id="36868" name="Slide Number Placeholder 14"/>
          <p:cNvSpPr>
            <a:spLocks noGrp="1"/>
          </p:cNvSpPr>
          <p:nvPr>
            <p:ph type="sldNum" sz="quarter" idx="12"/>
          </p:nvPr>
        </p:nvSpPr>
        <p:spPr bwMode="auto">
          <a:noFill/>
          <a:ln>
            <a:miter lim="800000"/>
            <a:headEnd/>
            <a:tailEnd/>
          </a:ln>
        </p:spPr>
        <p:txBody>
          <a:bodyPr/>
          <a:lstStyle/>
          <a:p>
            <a:fld id="{BDDE3DE4-D1AA-4CB0-B630-8CCFD596EF97}" type="slidenum">
              <a:rPr lang="en-US" smtClean="0"/>
              <a:pPr/>
              <a:t>33</a:t>
            </a:fld>
            <a:endParaRPr lang="en-US" smtClean="0"/>
          </a:p>
        </p:txBody>
      </p:sp>
      <p:sp>
        <p:nvSpPr>
          <p:cNvPr id="36869" name="Rectangle 2"/>
          <p:cNvSpPr>
            <a:spLocks noChangeArrowheads="1"/>
          </p:cNvSpPr>
          <p:nvPr/>
        </p:nvSpPr>
        <p:spPr bwMode="auto">
          <a:xfrm>
            <a:off x="914400" y="2286000"/>
            <a:ext cx="7924800" cy="1135063"/>
          </a:xfrm>
          <a:prstGeom prst="rect">
            <a:avLst/>
          </a:prstGeom>
          <a:noFill/>
          <a:ln w="9525">
            <a:noFill/>
            <a:miter lim="800000"/>
            <a:headEnd/>
            <a:tailEnd/>
          </a:ln>
        </p:spPr>
        <p:txBody>
          <a:bodyPr>
            <a:spAutoFit/>
          </a:bodyPr>
          <a:lstStyle/>
          <a:p>
            <a:pPr marL="177800" indent="-177800" eaLnBrk="0" hangingPunct="0">
              <a:lnSpc>
                <a:spcPct val="110000"/>
              </a:lnSpc>
              <a:buFontTx/>
              <a:buChar char="•"/>
            </a:pPr>
            <a:endParaRPr lang="en-US" sz="2800">
              <a:ea typeface="ヒラギノ角ゴ Pro W3" charset="-128"/>
            </a:endParaRPr>
          </a:p>
          <a:p>
            <a:pPr marL="177800" indent="-177800" eaLnBrk="0" hangingPunct="0">
              <a:buFont typeface="Times" charset="0"/>
              <a:buChar char="•"/>
            </a:pPr>
            <a:endParaRPr lang="en-US" sz="900">
              <a:ea typeface="ヒラギノ角ゴ Pro W3" charset="-128"/>
            </a:endParaRPr>
          </a:p>
          <a:p>
            <a:pPr marL="177800" indent="-177800" eaLnBrk="0" hangingPunct="0">
              <a:buFont typeface="Times" charset="0"/>
              <a:buChar char="•"/>
            </a:pPr>
            <a:endParaRPr lang="en-US" sz="2800">
              <a:ea typeface="ヒラギノ角ゴ Pro W3" charset="-128"/>
            </a:endParaRPr>
          </a:p>
        </p:txBody>
      </p:sp>
      <p:sp>
        <p:nvSpPr>
          <p:cNvPr id="36870" name="Rectangle 18"/>
          <p:cNvSpPr>
            <a:spLocks noChangeArrowheads="1"/>
          </p:cNvSpPr>
          <p:nvPr/>
        </p:nvSpPr>
        <p:spPr bwMode="auto">
          <a:xfrm>
            <a:off x="381000" y="685800"/>
            <a:ext cx="8305800" cy="830263"/>
          </a:xfrm>
          <a:prstGeom prst="rect">
            <a:avLst/>
          </a:prstGeom>
          <a:noFill/>
          <a:ln w="9525">
            <a:noFill/>
            <a:miter lim="800000"/>
            <a:headEnd/>
            <a:tailEnd/>
          </a:ln>
        </p:spPr>
        <p:txBody>
          <a:bodyPr>
            <a:spAutoFit/>
          </a:bodyPr>
          <a:lstStyle/>
          <a:p>
            <a:pPr algn="ctr">
              <a:spcBef>
                <a:spcPct val="50000"/>
              </a:spcBef>
            </a:pPr>
            <a:r>
              <a:rPr lang="en-US" sz="4800" b="1">
                <a:solidFill>
                  <a:schemeClr val="accent2"/>
                </a:solidFill>
              </a:rPr>
              <a:t>Ideas for Making Deposits</a:t>
            </a:r>
          </a:p>
        </p:txBody>
      </p:sp>
      <p:pic>
        <p:nvPicPr>
          <p:cNvPr id="36871" name="Picture 5" descr="kids"/>
          <p:cNvPicPr>
            <a:picLocks noChangeAspect="1" noChangeArrowheads="1"/>
          </p:cNvPicPr>
          <p:nvPr/>
        </p:nvPicPr>
        <p:blipFill>
          <a:blip r:embed="rId3" cstate="print"/>
          <a:srcRect/>
          <a:stretch>
            <a:fillRect/>
          </a:stretch>
        </p:blipFill>
        <p:spPr bwMode="auto">
          <a:xfrm>
            <a:off x="5791200" y="1976438"/>
            <a:ext cx="2895600" cy="2514600"/>
          </a:xfrm>
          <a:prstGeom prst="rect">
            <a:avLst/>
          </a:prstGeom>
          <a:noFill/>
          <a:ln w="9525">
            <a:noFill/>
            <a:miter lim="800000"/>
            <a:headEnd/>
            <a:tailEnd/>
          </a:ln>
        </p:spPr>
      </p:pic>
      <p:sp>
        <p:nvSpPr>
          <p:cNvPr id="36872" name="Rectangle 9"/>
          <p:cNvSpPr>
            <a:spLocks noChangeArrowheads="1"/>
          </p:cNvSpPr>
          <p:nvPr/>
        </p:nvSpPr>
        <p:spPr bwMode="auto">
          <a:xfrm>
            <a:off x="452438" y="1624013"/>
            <a:ext cx="5257800" cy="3109912"/>
          </a:xfrm>
          <a:prstGeom prst="rect">
            <a:avLst/>
          </a:prstGeom>
          <a:noFill/>
          <a:ln w="9525">
            <a:noFill/>
            <a:miter lim="800000"/>
            <a:headEnd/>
            <a:tailEnd/>
          </a:ln>
        </p:spPr>
        <p:txBody>
          <a:bodyPr>
            <a:spAutoFit/>
          </a:bodyPr>
          <a:lstStyle/>
          <a:p>
            <a:pPr marL="114300" indent="-114300">
              <a:buFontTx/>
              <a:buChar char="•"/>
            </a:pPr>
            <a:r>
              <a:rPr lang="en-US" sz="2800"/>
              <a:t>When a child misses school tell him how much he was missed</a:t>
            </a:r>
          </a:p>
          <a:p>
            <a:pPr marL="114300" indent="-114300">
              <a:buFontTx/>
              <a:buChar char="•"/>
            </a:pPr>
            <a:r>
              <a:rPr lang="en-US" sz="2800"/>
              <a:t>Write on a t-shirt all the special things about a given child</a:t>
            </a:r>
          </a:p>
          <a:p>
            <a:pPr marL="114300" indent="-114300">
              <a:buFontTx/>
              <a:buChar char="•"/>
            </a:pPr>
            <a:r>
              <a:rPr lang="en-US" sz="2800"/>
              <a:t>Find time to read to individual children or a few children at a time</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429000" y="1371600"/>
            <a:ext cx="5791200" cy="5059363"/>
          </a:xfrm>
        </p:spPr>
        <p:txBody>
          <a:bodyPr/>
          <a:lstStyle/>
          <a:p>
            <a:pPr marL="114300" indent="-114300">
              <a:buFontTx/>
              <a:buChar char="•"/>
            </a:pPr>
            <a:r>
              <a:rPr lang="en-US" sz="2600" smtClean="0"/>
              <a:t>Acknowledge children</a:t>
            </a:r>
            <a:r>
              <a:rPr lang="en-US" altLang="en-US" sz="2600" smtClean="0"/>
              <a:t>’</a:t>
            </a:r>
            <a:r>
              <a:rPr lang="en-US" sz="2600" smtClean="0"/>
              <a:t>s efforts</a:t>
            </a:r>
          </a:p>
          <a:p>
            <a:pPr marL="114300" indent="-114300">
              <a:buFontTx/>
              <a:buChar char="•"/>
            </a:pPr>
            <a:r>
              <a:rPr lang="en-US" sz="2600" smtClean="0"/>
              <a:t>Find out what a child</a:t>
            </a:r>
            <a:r>
              <a:rPr lang="en-US" altLang="en-US" sz="2600" smtClean="0"/>
              <a:t>’</a:t>
            </a:r>
            <a:r>
              <a:rPr lang="en-US" sz="2600" smtClean="0"/>
              <a:t>s favorite book is and read it to the whole group</a:t>
            </a:r>
          </a:p>
          <a:p>
            <a:pPr marL="114300" indent="-114300">
              <a:buFontTx/>
              <a:buChar char="•"/>
            </a:pPr>
            <a:r>
              <a:rPr lang="en-US" sz="2600" smtClean="0"/>
              <a:t>Use descriptive, encouraging comments</a:t>
            </a:r>
          </a:p>
          <a:p>
            <a:pPr marL="114300" indent="-114300">
              <a:buFontTx/>
              <a:buChar char="•"/>
            </a:pPr>
            <a:r>
              <a:rPr lang="en-US" sz="2600" smtClean="0"/>
              <a:t>Play with children, follow their lead</a:t>
            </a:r>
          </a:p>
          <a:p>
            <a:pPr marL="114300" indent="-114300">
              <a:buFontTx/>
              <a:buChar char="•"/>
            </a:pPr>
            <a:r>
              <a:rPr lang="en-US" sz="2600" smtClean="0"/>
              <a:t>Let children make </a:t>
            </a:r>
            <a:r>
              <a:rPr lang="en-US" altLang="en-US" sz="2600" smtClean="0"/>
              <a:t>“</a:t>
            </a:r>
            <a:r>
              <a:rPr lang="en-US" sz="2600" smtClean="0"/>
              <a:t>All About Me</a:t>
            </a:r>
            <a:r>
              <a:rPr lang="en-US" altLang="en-US" sz="2600" smtClean="0"/>
              <a:t>”</a:t>
            </a:r>
            <a:r>
              <a:rPr lang="en-US" sz="2600" smtClean="0"/>
              <a:t> books and share them at circle time</a:t>
            </a:r>
            <a:endParaRPr lang="en-US" sz="2600" smtClean="0">
              <a:latin typeface="Comic Sans MS" pitchFamily="66" charset="0"/>
              <a:ea typeface="ヒラギノ角ゴ Pro W3" charset="-128"/>
            </a:endParaRPr>
          </a:p>
          <a:p>
            <a:pPr marL="114300" indent="-114300"/>
            <a:endParaRPr lang="en-US" smtClean="0"/>
          </a:p>
        </p:txBody>
      </p:sp>
      <p:sp>
        <p:nvSpPr>
          <p:cNvPr id="37891" name="Text Box 7"/>
          <p:cNvSpPr>
            <a:spLocks noGrp="1" noChangeArrowheads="1"/>
          </p:cNvSpPr>
          <p:nvPr>
            <p:ph type="title"/>
          </p:nvPr>
        </p:nvSpPr>
        <p:spPr>
          <a:xfrm>
            <a:off x="457200" y="304800"/>
            <a:ext cx="8229600" cy="1846263"/>
          </a:xfrm>
        </p:spPr>
        <p:txBody>
          <a:bodyPr>
            <a:spAutoFit/>
          </a:bodyPr>
          <a:lstStyle/>
          <a:p>
            <a:pPr>
              <a:spcBef>
                <a:spcPct val="50000"/>
              </a:spcBef>
            </a:pPr>
            <a:r>
              <a:rPr lang="en-US" sz="4800" b="1" smtClean="0">
                <a:solidFill>
                  <a:schemeClr val="accent2"/>
                </a:solidFill>
              </a:rPr>
              <a:t>Ideas for Making Deposits</a:t>
            </a:r>
            <a:br>
              <a:rPr lang="en-US" sz="4800" b="1" smtClean="0">
                <a:solidFill>
                  <a:schemeClr val="accent2"/>
                </a:solidFill>
              </a:rPr>
            </a:br>
            <a:endParaRPr lang="en-US" smtClean="0"/>
          </a:p>
        </p:txBody>
      </p:sp>
      <p:pic>
        <p:nvPicPr>
          <p:cNvPr id="37892" name="Picture 4" descr="MP900446470.JPG"/>
          <p:cNvPicPr>
            <a:picLocks noChangeAspect="1"/>
          </p:cNvPicPr>
          <p:nvPr/>
        </p:nvPicPr>
        <p:blipFill>
          <a:blip r:embed="rId3" cstate="print"/>
          <a:srcRect t="17496"/>
          <a:stretch>
            <a:fillRect/>
          </a:stretch>
        </p:blipFill>
        <p:spPr bwMode="auto">
          <a:xfrm>
            <a:off x="304800" y="1371600"/>
            <a:ext cx="2971800" cy="3678238"/>
          </a:xfrm>
          <a:prstGeom prst="rect">
            <a:avLst/>
          </a:prstGeom>
          <a:noFill/>
          <a:ln w="9525">
            <a:noFill/>
            <a:miter lim="800000"/>
            <a:headEnd/>
            <a:tailEnd/>
          </a:ln>
        </p:spPr>
      </p:pic>
      <p:sp>
        <p:nvSpPr>
          <p:cNvPr id="37893" name="Slide Number Placeholder 5"/>
          <p:cNvSpPr>
            <a:spLocks noGrp="1"/>
          </p:cNvSpPr>
          <p:nvPr>
            <p:ph type="sldNum" sz="quarter" idx="12"/>
          </p:nvPr>
        </p:nvSpPr>
        <p:spPr bwMode="auto">
          <a:noFill/>
          <a:ln>
            <a:miter lim="800000"/>
            <a:headEnd/>
            <a:tailEnd/>
          </a:ln>
        </p:spPr>
        <p:txBody>
          <a:bodyPr/>
          <a:lstStyle/>
          <a:p>
            <a:fld id="{2A4C3A2D-9CF5-4A7A-81C1-22EED0E6C315}" type="slidenum">
              <a:rPr lang="en-US" smtClean="0"/>
              <a:pPr/>
              <a:t>34</a:t>
            </a:fld>
            <a:endParaRPr lang="en-US"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spect="1" noChangeArrowheads="1"/>
          </p:cNvSpPr>
          <p:nvPr/>
        </p:nvSpPr>
        <p:spPr bwMode="auto">
          <a:xfrm>
            <a:off x="80963" y="6135688"/>
            <a:ext cx="1728787" cy="366712"/>
          </a:xfrm>
          <a:prstGeom prst="rect">
            <a:avLst/>
          </a:prstGeom>
          <a:noFill/>
          <a:ln w="9525">
            <a:noFill/>
            <a:miter lim="800000"/>
            <a:headEnd/>
            <a:tailEnd/>
          </a:ln>
        </p:spPr>
        <p:txBody>
          <a:bodyPr>
            <a:spAutoFit/>
          </a:bodyPr>
          <a:lstStyle/>
          <a:p>
            <a:pPr algn="ctr">
              <a:spcBef>
                <a:spcPct val="50000"/>
              </a:spcBef>
            </a:pPr>
            <a:r>
              <a:rPr lang="en-US" b="1">
                <a:solidFill>
                  <a:srgbClr val="CCCC00"/>
                </a:solidFill>
              </a:rPr>
              <a:t> </a:t>
            </a:r>
          </a:p>
        </p:txBody>
      </p:sp>
      <p:sp>
        <p:nvSpPr>
          <p:cNvPr id="38915" name="Text Box 3"/>
          <p:cNvSpPr txBox="1">
            <a:spLocks noChangeArrowheads="1"/>
          </p:cNvSpPr>
          <p:nvPr/>
        </p:nvSpPr>
        <p:spPr bwMode="auto">
          <a:xfrm>
            <a:off x="330200" y="4975225"/>
            <a:ext cx="1228725" cy="1311275"/>
          </a:xfrm>
          <a:prstGeom prst="rect">
            <a:avLst/>
          </a:prstGeom>
          <a:noFill/>
          <a:ln w="9525">
            <a:noFill/>
            <a:miter lim="800000"/>
            <a:headEnd/>
            <a:tailEnd/>
          </a:ln>
        </p:spPr>
        <p:txBody>
          <a:bodyPr>
            <a:spAutoFit/>
          </a:bodyPr>
          <a:lstStyle/>
          <a:p>
            <a:pPr algn="ctr">
              <a:spcBef>
                <a:spcPct val="50000"/>
              </a:spcBef>
            </a:pPr>
            <a:r>
              <a:rPr lang="en-US" sz="8000" b="1">
                <a:solidFill>
                  <a:srgbClr val="CCCC00"/>
                </a:solidFill>
              </a:rPr>
              <a:t> </a:t>
            </a:r>
          </a:p>
        </p:txBody>
      </p:sp>
      <p:sp>
        <p:nvSpPr>
          <p:cNvPr id="38916" name="Slide Number Placeholder 14"/>
          <p:cNvSpPr>
            <a:spLocks noGrp="1"/>
          </p:cNvSpPr>
          <p:nvPr>
            <p:ph type="sldNum" sz="quarter" idx="12"/>
          </p:nvPr>
        </p:nvSpPr>
        <p:spPr bwMode="auto">
          <a:noFill/>
          <a:ln>
            <a:miter lim="800000"/>
            <a:headEnd/>
            <a:tailEnd/>
          </a:ln>
        </p:spPr>
        <p:txBody>
          <a:bodyPr/>
          <a:lstStyle/>
          <a:p>
            <a:fld id="{43772A92-25D0-42BD-B2A0-B194EFEF3835}" type="slidenum">
              <a:rPr lang="en-US" smtClean="0"/>
              <a:pPr/>
              <a:t>35</a:t>
            </a:fld>
            <a:endParaRPr lang="en-US" smtClean="0"/>
          </a:p>
        </p:txBody>
      </p:sp>
      <p:sp>
        <p:nvSpPr>
          <p:cNvPr id="38917" name="Rectangle 2"/>
          <p:cNvSpPr>
            <a:spLocks noChangeArrowheads="1"/>
          </p:cNvSpPr>
          <p:nvPr/>
        </p:nvSpPr>
        <p:spPr bwMode="auto">
          <a:xfrm>
            <a:off x="914400" y="2286000"/>
            <a:ext cx="7924800" cy="1135063"/>
          </a:xfrm>
          <a:prstGeom prst="rect">
            <a:avLst/>
          </a:prstGeom>
          <a:noFill/>
          <a:ln w="9525">
            <a:noFill/>
            <a:miter lim="800000"/>
            <a:headEnd/>
            <a:tailEnd/>
          </a:ln>
        </p:spPr>
        <p:txBody>
          <a:bodyPr>
            <a:spAutoFit/>
          </a:bodyPr>
          <a:lstStyle/>
          <a:p>
            <a:pPr marL="177800" indent="-177800" eaLnBrk="0" hangingPunct="0">
              <a:lnSpc>
                <a:spcPct val="110000"/>
              </a:lnSpc>
              <a:buFontTx/>
              <a:buChar char="•"/>
            </a:pPr>
            <a:endParaRPr lang="en-US" sz="2800">
              <a:ea typeface="ヒラギノ角ゴ Pro W3" charset="-128"/>
            </a:endParaRPr>
          </a:p>
          <a:p>
            <a:pPr marL="177800" indent="-177800" eaLnBrk="0" hangingPunct="0">
              <a:buFont typeface="Times" charset="0"/>
              <a:buChar char="•"/>
            </a:pPr>
            <a:endParaRPr lang="en-US" sz="900">
              <a:ea typeface="ヒラギノ角ゴ Pro W3" charset="-128"/>
            </a:endParaRPr>
          </a:p>
          <a:p>
            <a:pPr marL="177800" indent="-177800" eaLnBrk="0" hangingPunct="0">
              <a:buFont typeface="Times" charset="0"/>
              <a:buChar char="•"/>
            </a:pPr>
            <a:endParaRPr lang="en-US" sz="2800">
              <a:ea typeface="ヒラギノ角ゴ Pro W3" charset="-128"/>
            </a:endParaRPr>
          </a:p>
        </p:txBody>
      </p:sp>
      <p:pic>
        <p:nvPicPr>
          <p:cNvPr id="38918" name="Picture 9" descr="April 08 Classrooms 046.jpg"/>
          <p:cNvPicPr>
            <a:picLocks noChangeAspect="1"/>
          </p:cNvPicPr>
          <p:nvPr/>
        </p:nvPicPr>
        <p:blipFill>
          <a:blip r:embed="rId3" cstate="print"/>
          <a:srcRect l="9412" t="8824" r="7425"/>
          <a:stretch>
            <a:fillRect/>
          </a:stretch>
        </p:blipFill>
        <p:spPr bwMode="auto">
          <a:xfrm>
            <a:off x="4495800" y="228600"/>
            <a:ext cx="4267200" cy="4724400"/>
          </a:xfrm>
          <a:prstGeom prst="rect">
            <a:avLst/>
          </a:prstGeom>
          <a:noFill/>
          <a:ln w="57150">
            <a:solidFill>
              <a:schemeClr val="tx1"/>
            </a:solidFill>
            <a:miter lim="800000"/>
            <a:headEnd/>
            <a:tailEnd/>
          </a:ln>
        </p:spPr>
      </p:pic>
      <p:sp>
        <p:nvSpPr>
          <p:cNvPr id="38919" name="Rectangle 10"/>
          <p:cNvSpPr>
            <a:spLocks noChangeArrowheads="1"/>
          </p:cNvSpPr>
          <p:nvPr/>
        </p:nvSpPr>
        <p:spPr bwMode="auto">
          <a:xfrm>
            <a:off x="76200" y="1371600"/>
            <a:ext cx="4572000" cy="1446213"/>
          </a:xfrm>
          <a:prstGeom prst="rect">
            <a:avLst/>
          </a:prstGeom>
          <a:noFill/>
          <a:ln w="9525">
            <a:noFill/>
            <a:miter lim="800000"/>
            <a:headEnd/>
            <a:tailEnd/>
          </a:ln>
        </p:spPr>
        <p:txBody>
          <a:bodyPr>
            <a:spAutoFit/>
          </a:bodyPr>
          <a:lstStyle/>
          <a:p>
            <a:pPr algn="ctr"/>
            <a:r>
              <a:rPr lang="en-US" sz="4400" b="1"/>
              <a:t>Our Family </a:t>
            </a:r>
          </a:p>
          <a:p>
            <a:pPr algn="ctr"/>
            <a:r>
              <a:rPr lang="en-US" sz="4400" b="1"/>
              <a:t>Tree</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N0043"/>
          <p:cNvPicPr>
            <a:picLocks noChangeAspect="1" noChangeArrowheads="1"/>
          </p:cNvPicPr>
          <p:nvPr/>
        </p:nvPicPr>
        <p:blipFill>
          <a:blip r:embed="rId3" cstate="print"/>
          <a:srcRect/>
          <a:stretch>
            <a:fillRect/>
          </a:stretch>
        </p:blipFill>
        <p:spPr bwMode="auto">
          <a:xfrm>
            <a:off x="1263650" y="1098550"/>
            <a:ext cx="6707188" cy="4065588"/>
          </a:xfrm>
          <a:prstGeom prst="rect">
            <a:avLst/>
          </a:prstGeom>
          <a:noFill/>
          <a:ln w="9525">
            <a:noFill/>
            <a:miter lim="800000"/>
            <a:headEnd/>
            <a:tailEnd/>
          </a:ln>
        </p:spPr>
      </p:pic>
      <p:sp>
        <p:nvSpPr>
          <p:cNvPr id="39939" name="Rectangle 3"/>
          <p:cNvSpPr>
            <a:spLocks noChangeArrowheads="1"/>
          </p:cNvSpPr>
          <p:nvPr/>
        </p:nvSpPr>
        <p:spPr bwMode="auto">
          <a:xfrm>
            <a:off x="0" y="112713"/>
            <a:ext cx="9144000" cy="990600"/>
          </a:xfrm>
          <a:prstGeom prst="rect">
            <a:avLst/>
          </a:prstGeom>
          <a:solidFill>
            <a:schemeClr val="bg1"/>
          </a:solidFill>
          <a:ln w="9525">
            <a:noFill/>
            <a:miter lim="800000"/>
            <a:headEnd/>
            <a:tailEnd/>
          </a:ln>
        </p:spPr>
        <p:txBody>
          <a:bodyPr anchor="ctr"/>
          <a:lstStyle/>
          <a:p>
            <a:pPr algn="ctr"/>
            <a:r>
              <a:rPr lang="en-US" sz="3600" b="1">
                <a:solidFill>
                  <a:schemeClr val="accent2"/>
                </a:solidFill>
              </a:rPr>
              <a:t>Building Relationships</a:t>
            </a:r>
          </a:p>
        </p:txBody>
      </p:sp>
      <p:sp>
        <p:nvSpPr>
          <p:cNvPr id="39940" name="Slide Number Placeholder 4"/>
          <p:cNvSpPr>
            <a:spLocks noGrp="1"/>
          </p:cNvSpPr>
          <p:nvPr>
            <p:ph type="sldNum" sz="quarter" idx="12"/>
          </p:nvPr>
        </p:nvSpPr>
        <p:spPr bwMode="auto">
          <a:noFill/>
          <a:ln>
            <a:miter lim="800000"/>
            <a:headEnd/>
            <a:tailEnd/>
          </a:ln>
        </p:spPr>
        <p:txBody>
          <a:bodyPr/>
          <a:lstStyle/>
          <a:p>
            <a:fld id="{40311725-B874-4D16-9AA9-7933830C793C}" type="slidenum">
              <a:rPr lang="en-US" smtClean="0"/>
              <a:pPr/>
              <a:t>36</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6988" y="125413"/>
            <a:ext cx="8972550" cy="685800"/>
          </a:xfrm>
          <a:prstGeom prst="rect">
            <a:avLst/>
          </a:prstGeom>
          <a:solidFill>
            <a:schemeClr val="bg1"/>
          </a:solidFill>
          <a:ln w="9525">
            <a:noFill/>
            <a:miter lim="800000"/>
            <a:headEnd/>
            <a:tailEnd/>
          </a:ln>
        </p:spPr>
        <p:txBody>
          <a:bodyPr anchor="ctr"/>
          <a:lstStyle/>
          <a:p>
            <a:pPr algn="ctr"/>
            <a:endParaRPr lang="en-US" sz="3400" b="1">
              <a:solidFill>
                <a:schemeClr val="accent2"/>
              </a:solidFill>
            </a:endParaRPr>
          </a:p>
          <a:p>
            <a:pPr algn="ctr"/>
            <a:r>
              <a:rPr lang="en-US" sz="3400" b="1">
                <a:solidFill>
                  <a:schemeClr val="accent2"/>
                </a:solidFill>
              </a:rPr>
              <a:t>Activity Building Relationships</a:t>
            </a:r>
            <a:br>
              <a:rPr lang="en-US" sz="3400" b="1">
                <a:solidFill>
                  <a:schemeClr val="accent2"/>
                </a:solidFill>
              </a:rPr>
            </a:br>
            <a:endParaRPr lang="en-US" sz="3400" b="1">
              <a:solidFill>
                <a:schemeClr val="accent2"/>
              </a:solidFill>
            </a:endParaRPr>
          </a:p>
        </p:txBody>
      </p:sp>
      <p:sp>
        <p:nvSpPr>
          <p:cNvPr id="40963" name="Rectangle 3"/>
          <p:cNvSpPr>
            <a:spLocks noChangeArrowheads="1"/>
          </p:cNvSpPr>
          <p:nvPr/>
        </p:nvSpPr>
        <p:spPr bwMode="auto">
          <a:xfrm>
            <a:off x="228600" y="931863"/>
            <a:ext cx="8686800" cy="4638675"/>
          </a:xfrm>
          <a:prstGeom prst="rect">
            <a:avLst/>
          </a:prstGeom>
          <a:solidFill>
            <a:schemeClr val="bg1">
              <a:alpha val="34901"/>
            </a:schemeClr>
          </a:solidFill>
          <a:ln w="9525">
            <a:noFill/>
            <a:miter lim="800000"/>
            <a:headEnd/>
            <a:tailEnd/>
          </a:ln>
        </p:spPr>
        <p:txBody>
          <a:bodyPr/>
          <a:lstStyle/>
          <a:p>
            <a:pPr marL="342900" indent="-342900">
              <a:spcBef>
                <a:spcPct val="5000"/>
              </a:spcBef>
              <a:buFontTx/>
              <a:buChar char="•"/>
            </a:pPr>
            <a:r>
              <a:rPr lang="en-US" sz="2800"/>
              <a:t>How do you build positive relationships with</a:t>
            </a:r>
            <a:r>
              <a:rPr lang="en-US" sz="2400"/>
              <a:t>:</a:t>
            </a:r>
          </a:p>
          <a:p>
            <a:pPr marL="342900" indent="-342900">
              <a:spcBef>
                <a:spcPct val="5000"/>
              </a:spcBef>
            </a:pPr>
            <a:r>
              <a:rPr lang="en-US" sz="2400"/>
              <a:t>		</a:t>
            </a:r>
          </a:p>
          <a:p>
            <a:pPr marL="342900" indent="-342900">
              <a:spcBef>
                <a:spcPct val="5000"/>
              </a:spcBef>
              <a:buFontTx/>
              <a:buChar char="•"/>
            </a:pPr>
            <a:endParaRPr lang="en-US" sz="2400"/>
          </a:p>
          <a:p>
            <a:pPr marL="342900" indent="-342900">
              <a:spcBef>
                <a:spcPct val="5000"/>
              </a:spcBef>
              <a:buFontTx/>
              <a:buChar char="•"/>
            </a:pPr>
            <a:endParaRPr lang="en-US" sz="2400"/>
          </a:p>
          <a:p>
            <a:pPr marL="342900" indent="-342900">
              <a:spcBef>
                <a:spcPct val="5000"/>
              </a:spcBef>
              <a:buFontTx/>
              <a:buChar char="•"/>
            </a:pPr>
            <a:r>
              <a:rPr lang="en-US" sz="2800"/>
              <a:t>Brainstorm things you could do to build or strengthen relationships with children, families, or other colleagues</a:t>
            </a:r>
          </a:p>
          <a:p>
            <a:pPr marL="342900" indent="-342900">
              <a:buFontTx/>
              <a:buChar char="•"/>
            </a:pPr>
            <a:r>
              <a:rPr lang="en-US" sz="2800"/>
              <a:t>Share with the large group</a:t>
            </a:r>
          </a:p>
          <a:p>
            <a:pPr marL="342900" indent="-342900">
              <a:buFontTx/>
              <a:buChar char="•"/>
            </a:pPr>
            <a:r>
              <a:rPr lang="en-US" sz="2800"/>
              <a:t>Identify 2-3 things you are going to do to build stronger relationships with children, families, and colleagues</a:t>
            </a:r>
            <a:endParaRPr lang="en-US" sz="2800" b="1">
              <a:solidFill>
                <a:srgbClr val="333399"/>
              </a:solidFill>
            </a:endParaRPr>
          </a:p>
          <a:p>
            <a:pPr marL="342900" indent="-342900">
              <a:spcBef>
                <a:spcPct val="5000"/>
              </a:spcBef>
            </a:pPr>
            <a:endParaRPr lang="en-US" sz="2400">
              <a:solidFill>
                <a:srgbClr val="333399"/>
              </a:solidFill>
            </a:endParaRPr>
          </a:p>
        </p:txBody>
      </p:sp>
      <p:sp>
        <p:nvSpPr>
          <p:cNvPr id="40964" name="Slide Number Placeholder 5"/>
          <p:cNvSpPr>
            <a:spLocks noGrp="1"/>
          </p:cNvSpPr>
          <p:nvPr>
            <p:ph type="sldNum" sz="quarter" idx="12"/>
          </p:nvPr>
        </p:nvSpPr>
        <p:spPr bwMode="auto">
          <a:noFill/>
          <a:ln>
            <a:miter lim="800000"/>
            <a:headEnd/>
            <a:tailEnd/>
          </a:ln>
        </p:spPr>
        <p:txBody>
          <a:bodyPr/>
          <a:lstStyle/>
          <a:p>
            <a:fld id="{2DBB5FE9-CB7C-407F-B93C-D45CC0C3DEA0}" type="slidenum">
              <a:rPr lang="en-US" smtClean="0"/>
              <a:pPr/>
              <a:t>37</a:t>
            </a:fld>
            <a:endParaRPr lang="en-US" smtClean="0"/>
          </a:p>
        </p:txBody>
      </p:sp>
      <p:graphicFrame>
        <p:nvGraphicFramePr>
          <p:cNvPr id="296987" name="Group 27"/>
          <p:cNvGraphicFramePr>
            <a:graphicFrameLocks noGrp="1"/>
          </p:cNvGraphicFramePr>
          <p:nvPr/>
        </p:nvGraphicFramePr>
        <p:xfrm>
          <a:off x="1735138" y="1462088"/>
          <a:ext cx="5530850" cy="975000"/>
        </p:xfrm>
        <a:graphic>
          <a:graphicData uri="http://schemas.openxmlformats.org/drawingml/2006/table">
            <a:tbl>
              <a:tblPr/>
              <a:tblGrid>
                <a:gridCol w="1866662"/>
                <a:gridCol w="1820572"/>
                <a:gridCol w="1843616"/>
              </a:tblGrid>
              <a:tr h="48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charset="0"/>
                        </a:rPr>
                        <a:t>Children</a:t>
                      </a:r>
                    </a:p>
                  </a:txBody>
                  <a:tcPr marL="91434" marR="91434" marT="45630" marB="456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Arial" charset="0"/>
                        </a:rPr>
                        <a:t>Families</a:t>
                      </a:r>
                    </a:p>
                  </a:txBody>
                  <a:tcPr marL="91434" marR="91434" marT="45630" marB="456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chemeClr val="tx1"/>
                          </a:solidFill>
                          <a:effectLst/>
                          <a:latin typeface="Arial" charset="0"/>
                        </a:rPr>
                        <a:t>Colleagues</a:t>
                      </a:r>
                    </a:p>
                  </a:txBody>
                  <a:tcPr marL="91434" marR="91434" marT="45630" marB="456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chemeClr val="tx1"/>
                        </a:solidFill>
                        <a:effectLst/>
                        <a:latin typeface="Arial" charset="0"/>
                      </a:endParaRPr>
                    </a:p>
                  </a:txBody>
                  <a:tcPr marL="91434" marR="91434" marT="45630" marB="456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Arial" charset="0"/>
                      </a:endParaRPr>
                    </a:p>
                  </a:txBody>
                  <a:tcPr marL="91434" marR="91434" marT="45630" marB="456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Arial" charset="0"/>
                      </a:endParaRPr>
                    </a:p>
                  </a:txBody>
                  <a:tcPr marL="91434" marR="91434" marT="45630" marB="456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609600" y="-228600"/>
            <a:ext cx="8229600" cy="4525963"/>
          </a:xfrm>
          <a:extLst/>
        </p:spPr>
        <p:txBody>
          <a:bodyPr>
            <a:normAutofit/>
          </a:bodyPr>
          <a:lstStyle/>
          <a:p>
            <a:pPr eaLnBrk="1" hangingPunct="1">
              <a:lnSpc>
                <a:spcPct val="90000"/>
              </a:lnSpc>
              <a:buFontTx/>
              <a:buNone/>
              <a:defRPr/>
            </a:pPr>
            <a:endParaRPr lang="en-US" i="1" dirty="0" smtClean="0">
              <a:ea typeface="ＭＳ Ｐゴシック" charset="0"/>
            </a:endParaRPr>
          </a:p>
          <a:p>
            <a:pPr algn="ctr" eaLnBrk="1" hangingPunct="1">
              <a:lnSpc>
                <a:spcPct val="90000"/>
              </a:lnSpc>
              <a:buFontTx/>
              <a:buNone/>
              <a:defRPr/>
            </a:pPr>
            <a:r>
              <a:rPr lang="en-US" sz="3600" b="1" dirty="0" smtClean="0">
                <a:ea typeface="ＭＳ Ｐゴシック" charset="0"/>
              </a:rPr>
              <a:t>Building Positive Relationships </a:t>
            </a:r>
          </a:p>
          <a:p>
            <a:pPr algn="ctr" eaLnBrk="1" hangingPunct="1">
              <a:lnSpc>
                <a:spcPct val="90000"/>
              </a:lnSpc>
              <a:buFontTx/>
              <a:buNone/>
              <a:defRPr/>
            </a:pPr>
            <a:r>
              <a:rPr lang="en-US" sz="3600" b="1" dirty="0" smtClean="0">
                <a:ea typeface="ＭＳ Ｐゴシック" charset="0"/>
              </a:rPr>
              <a:t>With Young Children</a:t>
            </a:r>
            <a:endParaRPr lang="en-US" i="1" dirty="0" smtClean="0">
              <a:ea typeface="ＭＳ Ｐゴシック" charset="0"/>
            </a:endParaRPr>
          </a:p>
          <a:p>
            <a:pPr algn="ctr" eaLnBrk="1" hangingPunct="1">
              <a:lnSpc>
                <a:spcPct val="90000"/>
              </a:lnSpc>
              <a:buFontTx/>
              <a:buNone/>
              <a:defRPr/>
            </a:pPr>
            <a:r>
              <a:rPr lang="en-US" sz="2400" i="1" dirty="0" smtClean="0">
                <a:ea typeface="ＭＳ Ｐゴシック" charset="0"/>
              </a:rPr>
              <a:t>Gail E. Joseph, Ph.D., &amp; Phillip S. Strain, Ph.D.</a:t>
            </a:r>
          </a:p>
          <a:p>
            <a:pPr algn="ctr" eaLnBrk="1" hangingPunct="1">
              <a:lnSpc>
                <a:spcPct val="90000"/>
              </a:lnSpc>
              <a:buFontTx/>
              <a:buNone/>
              <a:defRPr/>
            </a:pPr>
            <a:r>
              <a:rPr lang="en-US" sz="2400" i="1" dirty="0" smtClean="0">
                <a:ea typeface="ＭＳ Ｐゴシック" charset="0"/>
              </a:rPr>
              <a:t>University of Colorado at Denver</a:t>
            </a:r>
            <a:endParaRPr lang="en-US" i="1" dirty="0" smtClean="0">
              <a:ea typeface="ＭＳ Ｐゴシック" charset="0"/>
            </a:endParaRPr>
          </a:p>
          <a:p>
            <a:pPr lvl="8">
              <a:lnSpc>
                <a:spcPct val="90000"/>
              </a:lnSpc>
              <a:buFont typeface="Arial" pitchFamily="34" charset="0"/>
              <a:buNone/>
              <a:defRPr/>
            </a:pPr>
            <a:endParaRPr lang="en-US" i="1" dirty="0"/>
          </a:p>
          <a:p>
            <a:pPr lvl="8">
              <a:lnSpc>
                <a:spcPct val="90000"/>
              </a:lnSpc>
              <a:buFont typeface="Arial" pitchFamily="34" charset="0"/>
              <a:buNone/>
              <a:defRPr/>
            </a:pPr>
            <a:r>
              <a:rPr lang="en-US" dirty="0" smtClean="0"/>
              <a:t>		</a:t>
            </a:r>
          </a:p>
          <a:p>
            <a:pPr lvl="8">
              <a:lnSpc>
                <a:spcPct val="90000"/>
              </a:lnSpc>
              <a:buFont typeface="Arial" pitchFamily="34" charset="0"/>
              <a:buNone/>
              <a:defRPr/>
            </a:pPr>
            <a:r>
              <a:rPr lang="en-US" sz="2800" dirty="0"/>
              <a:t>	</a:t>
            </a:r>
            <a:r>
              <a:rPr lang="en-US" sz="2800" dirty="0" smtClean="0"/>
              <a:t>	</a:t>
            </a:r>
            <a:r>
              <a:rPr lang="en-US" dirty="0" smtClean="0"/>
              <a:t>	</a:t>
            </a:r>
          </a:p>
          <a:p>
            <a:pPr lvl="8">
              <a:lnSpc>
                <a:spcPct val="90000"/>
              </a:lnSpc>
              <a:defRPr/>
            </a:pPr>
            <a:endParaRPr lang="en-US" dirty="0" smtClean="0"/>
          </a:p>
        </p:txBody>
      </p:sp>
      <p:sp>
        <p:nvSpPr>
          <p:cNvPr id="41987" name="Text Box 4"/>
          <p:cNvSpPr txBox="1">
            <a:spLocks noChangeArrowheads="1"/>
          </p:cNvSpPr>
          <p:nvPr/>
        </p:nvSpPr>
        <p:spPr bwMode="auto">
          <a:xfrm>
            <a:off x="6651625" y="4881563"/>
            <a:ext cx="2514600" cy="369887"/>
          </a:xfrm>
          <a:prstGeom prst="rect">
            <a:avLst/>
          </a:prstGeom>
          <a:noFill/>
          <a:ln w="9525">
            <a:noFill/>
            <a:miter lim="800000"/>
            <a:headEnd/>
            <a:tailEnd/>
          </a:ln>
        </p:spPr>
        <p:txBody>
          <a:bodyPr>
            <a:spAutoFit/>
          </a:bodyPr>
          <a:lstStyle/>
          <a:p>
            <a:pPr algn="ctr"/>
            <a:r>
              <a:rPr lang="en-US" b="1" i="1"/>
              <a:t>Handout PS 1.5</a:t>
            </a:r>
          </a:p>
        </p:txBody>
      </p:sp>
      <p:pic>
        <p:nvPicPr>
          <p:cNvPr id="41988" name="Picture 5" descr="100_0154.JPG"/>
          <p:cNvPicPr>
            <a:picLocks noChangeAspect="1"/>
          </p:cNvPicPr>
          <p:nvPr/>
        </p:nvPicPr>
        <p:blipFill>
          <a:blip r:embed="rId3" cstate="print"/>
          <a:srcRect t="13635"/>
          <a:stretch>
            <a:fillRect/>
          </a:stretch>
        </p:blipFill>
        <p:spPr bwMode="auto">
          <a:xfrm>
            <a:off x="2455863" y="2312988"/>
            <a:ext cx="4470400" cy="2895600"/>
          </a:xfrm>
          <a:prstGeom prst="rect">
            <a:avLst/>
          </a:prstGeom>
          <a:noFill/>
          <a:ln w="9525">
            <a:noFill/>
            <a:miter lim="800000"/>
            <a:headEnd/>
            <a:tailEnd/>
          </a:ln>
        </p:spPr>
      </p:pic>
      <p:sp>
        <p:nvSpPr>
          <p:cNvPr id="41989" name="Slide Number Placeholder 6"/>
          <p:cNvSpPr>
            <a:spLocks noGrp="1"/>
          </p:cNvSpPr>
          <p:nvPr>
            <p:ph type="sldNum" sz="quarter" idx="12"/>
          </p:nvPr>
        </p:nvSpPr>
        <p:spPr bwMode="auto">
          <a:noFill/>
          <a:ln>
            <a:miter lim="800000"/>
            <a:headEnd/>
            <a:tailEnd/>
          </a:ln>
        </p:spPr>
        <p:txBody>
          <a:bodyPr/>
          <a:lstStyle/>
          <a:p>
            <a:fld id="{6DF75C97-C4A4-403C-980C-3CA4BE0A032F}" type="slidenum">
              <a:rPr lang="en-US" smtClean="0"/>
              <a:pPr/>
              <a:t>38</a:t>
            </a:fld>
            <a:endParaRPr lang="en-US"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a:xfrm>
            <a:off x="685800" y="685800"/>
            <a:ext cx="7772400" cy="685800"/>
          </a:xfrm>
        </p:spPr>
        <p:txBody>
          <a:bodyPr>
            <a:normAutofit fontScale="90000"/>
          </a:bodyPr>
          <a:lstStyle/>
          <a:p>
            <a:pPr eaLnBrk="1" hangingPunct="1">
              <a:defRPr/>
            </a:pPr>
            <a:r>
              <a:rPr lang="en-US" sz="3600" b="1" dirty="0" smtClean="0">
                <a:ea typeface="ＭＳ Ｐゴシック" charset="0"/>
              </a:rPr>
              <a:t>Temperament in Infants/Toddlers</a:t>
            </a:r>
            <a:r>
              <a:rPr lang="en-US" sz="4200" b="1" dirty="0" smtClean="0">
                <a:ea typeface="ＭＳ Ｐゴシック" charset="0"/>
              </a:rPr>
              <a:t>:</a:t>
            </a:r>
            <a:r>
              <a:rPr lang="en-US" b="1" dirty="0" smtClean="0">
                <a:ea typeface="ＭＳ Ｐゴシック" charset="0"/>
              </a:rPr>
              <a:t/>
            </a:r>
            <a:br>
              <a:rPr lang="en-US" b="1" dirty="0" smtClean="0">
                <a:ea typeface="ＭＳ Ｐゴシック" charset="0"/>
              </a:rPr>
            </a:br>
            <a:r>
              <a:rPr lang="en-US" sz="3200" b="1" dirty="0" smtClean="0">
                <a:ea typeface="ＭＳ Ｐゴシック" charset="0"/>
              </a:rPr>
              <a:t>How it Impacts on Attachment &amp; Self Regulations</a:t>
            </a:r>
          </a:p>
        </p:txBody>
      </p:sp>
      <p:sp>
        <p:nvSpPr>
          <p:cNvPr id="43011" name="Rectangle 4"/>
          <p:cNvSpPr>
            <a:spLocks noGrp="1" noChangeArrowheads="1"/>
          </p:cNvSpPr>
          <p:nvPr>
            <p:ph idx="1"/>
          </p:nvPr>
        </p:nvSpPr>
        <p:spPr>
          <a:xfrm>
            <a:off x="914400" y="1874838"/>
            <a:ext cx="7772400" cy="3154362"/>
          </a:xfrm>
        </p:spPr>
        <p:txBody>
          <a:bodyPr/>
          <a:lstStyle/>
          <a:p>
            <a:pPr eaLnBrk="1" hangingPunct="1">
              <a:lnSpc>
                <a:spcPct val="90000"/>
              </a:lnSpc>
            </a:pPr>
            <a:r>
              <a:rPr lang="en-US" smtClean="0"/>
              <a:t>Appears to be biologically based</a:t>
            </a:r>
          </a:p>
          <a:p>
            <a:pPr eaLnBrk="1" hangingPunct="1">
              <a:lnSpc>
                <a:spcPct val="90000"/>
              </a:lnSpc>
            </a:pPr>
            <a:r>
              <a:rPr lang="en-US" smtClean="0"/>
              <a:t>Fairly constant over time</a:t>
            </a:r>
          </a:p>
          <a:p>
            <a:pPr eaLnBrk="1" hangingPunct="1">
              <a:lnSpc>
                <a:spcPct val="90000"/>
              </a:lnSpc>
            </a:pPr>
            <a:r>
              <a:rPr lang="en-US" smtClean="0"/>
              <a:t>Affects a child</a:t>
            </a:r>
            <a:r>
              <a:rPr lang="en-US" altLang="en-US" smtClean="0"/>
              <a:t>’</a:t>
            </a:r>
            <a:r>
              <a:rPr lang="en-US" smtClean="0"/>
              <a:t>s reactions to other people   and the environment</a:t>
            </a:r>
          </a:p>
          <a:p>
            <a:pPr eaLnBrk="1" hangingPunct="1">
              <a:lnSpc>
                <a:spcPct val="90000"/>
              </a:lnSpc>
            </a:pPr>
            <a:r>
              <a:rPr lang="en-US" smtClean="0"/>
              <a:t>Goodness of fit  </a:t>
            </a:r>
            <a:r>
              <a:rPr lang="en-US" sz="1100" smtClean="0"/>
              <a:t>					</a:t>
            </a:r>
          </a:p>
          <a:p>
            <a:pPr eaLnBrk="1" hangingPunct="1">
              <a:lnSpc>
                <a:spcPct val="90000"/>
              </a:lnSpc>
              <a:buFontTx/>
              <a:buNone/>
            </a:pPr>
            <a:r>
              <a:rPr lang="en-US" sz="1100" smtClean="0"/>
              <a:t> </a:t>
            </a:r>
          </a:p>
          <a:p>
            <a:pPr eaLnBrk="1" hangingPunct="1">
              <a:lnSpc>
                <a:spcPct val="90000"/>
              </a:lnSpc>
              <a:buFontTx/>
              <a:buNone/>
            </a:pPr>
            <a:r>
              <a:rPr lang="en-US" sz="1600" smtClean="0"/>
              <a:t>(Wittmer &amp; Petersen, 2006 based on Thomas, Chess, Birch, Hertzig &amp; Korn, 1963)</a:t>
            </a:r>
          </a:p>
        </p:txBody>
      </p:sp>
      <p:sp>
        <p:nvSpPr>
          <p:cNvPr id="43012" name="Slide Number Placeholder 4"/>
          <p:cNvSpPr>
            <a:spLocks noGrp="1"/>
          </p:cNvSpPr>
          <p:nvPr>
            <p:ph type="sldNum" sz="quarter" idx="12"/>
          </p:nvPr>
        </p:nvSpPr>
        <p:spPr bwMode="auto">
          <a:noFill/>
          <a:ln>
            <a:miter lim="800000"/>
            <a:headEnd/>
            <a:tailEnd/>
          </a:ln>
        </p:spPr>
        <p:txBody>
          <a:bodyPr/>
          <a:lstStyle/>
          <a:p>
            <a:fld id="{2148F350-08B1-40FD-B412-9E7822C0EE12}" type="slidenum">
              <a:rPr lang="en-US" smtClean="0"/>
              <a:pPr/>
              <a:t>39</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685800" y="606425"/>
            <a:ext cx="7772400" cy="536575"/>
          </a:xfrm>
        </p:spPr>
        <p:txBody>
          <a:bodyPr/>
          <a:lstStyle/>
          <a:p>
            <a:pPr eaLnBrk="1" hangingPunct="1"/>
            <a:r>
              <a:rPr lang="en-US" altLang="zh-CN" b="1" smtClean="0"/>
              <a:t>Promote Children’s Success</a:t>
            </a:r>
            <a:r>
              <a:rPr lang="en-US" altLang="zh-CN" b="1" smtClean="0">
                <a:solidFill>
                  <a:srgbClr val="000000"/>
                </a:solidFill>
              </a:rPr>
              <a:t/>
            </a:r>
            <a:br>
              <a:rPr lang="en-US" altLang="zh-CN" b="1" smtClean="0">
                <a:solidFill>
                  <a:srgbClr val="000000"/>
                </a:solidFill>
              </a:rPr>
            </a:br>
            <a:endParaRPr lang="en-US" smtClean="0"/>
          </a:p>
        </p:txBody>
      </p:sp>
      <p:sp>
        <p:nvSpPr>
          <p:cNvPr id="7171" name="Slide Number Placeholder 3"/>
          <p:cNvSpPr>
            <a:spLocks noGrp="1"/>
          </p:cNvSpPr>
          <p:nvPr>
            <p:ph type="sldNum" sz="quarter" idx="12"/>
          </p:nvPr>
        </p:nvSpPr>
        <p:spPr bwMode="auto">
          <a:noFill/>
          <a:ln>
            <a:miter lim="800000"/>
            <a:headEnd/>
            <a:tailEnd/>
          </a:ln>
        </p:spPr>
        <p:txBody>
          <a:bodyPr/>
          <a:lstStyle/>
          <a:p>
            <a:fld id="{684B1A94-B460-477C-8AC4-03D1235D38AB}" type="slidenum">
              <a:rPr lang="en-US" smtClean="0"/>
              <a:pPr/>
              <a:t>4</a:t>
            </a:fld>
            <a:endParaRPr lang="en-US" smtClean="0"/>
          </a:p>
        </p:txBody>
      </p:sp>
      <p:sp>
        <p:nvSpPr>
          <p:cNvPr id="7172" name="Rectangle 3"/>
          <p:cNvSpPr>
            <a:spLocks noChangeArrowheads="1"/>
          </p:cNvSpPr>
          <p:nvPr/>
        </p:nvSpPr>
        <p:spPr bwMode="auto">
          <a:xfrm>
            <a:off x="609600" y="1066800"/>
            <a:ext cx="8191500" cy="4191000"/>
          </a:xfrm>
          <a:prstGeom prst="rect">
            <a:avLst/>
          </a:prstGeom>
          <a:noFill/>
          <a:ln w="9525">
            <a:noFill/>
            <a:miter lim="800000"/>
            <a:headEnd/>
            <a:tailEnd/>
          </a:ln>
        </p:spPr>
        <p:txBody>
          <a:bodyPr/>
          <a:lstStyle/>
          <a:p>
            <a:pPr marL="342900" indent="-342900">
              <a:lnSpc>
                <a:spcPct val="90000"/>
              </a:lnSpc>
              <a:spcBef>
                <a:spcPct val="5000"/>
              </a:spcBef>
              <a:buFontTx/>
              <a:buChar char="•"/>
            </a:pPr>
            <a:r>
              <a:rPr lang="en-US" altLang="zh-CN" sz="2800">
                <a:solidFill>
                  <a:srgbClr val="341C65"/>
                </a:solidFill>
              </a:rPr>
              <a:t>Create an environment where EVERY child feels good about coming to school</a:t>
            </a:r>
          </a:p>
          <a:p>
            <a:pPr marL="342900" indent="-342900">
              <a:lnSpc>
                <a:spcPct val="90000"/>
              </a:lnSpc>
              <a:spcBef>
                <a:spcPct val="5000"/>
              </a:spcBef>
            </a:pPr>
            <a:endParaRPr lang="en-US" altLang="zh-CN" sz="2800">
              <a:solidFill>
                <a:srgbClr val="341C65"/>
              </a:solidFill>
            </a:endParaRPr>
          </a:p>
          <a:p>
            <a:pPr marL="342900" indent="-342900">
              <a:lnSpc>
                <a:spcPct val="90000"/>
              </a:lnSpc>
              <a:spcBef>
                <a:spcPct val="5000"/>
              </a:spcBef>
              <a:buFontTx/>
              <a:buChar char="•"/>
            </a:pPr>
            <a:r>
              <a:rPr lang="en-US" altLang="zh-CN" sz="2800">
                <a:solidFill>
                  <a:srgbClr val="341C65"/>
                </a:solidFill>
              </a:rPr>
              <a:t>Design an environment that promotes child engagement</a:t>
            </a:r>
          </a:p>
          <a:p>
            <a:pPr marL="342900" indent="-342900">
              <a:lnSpc>
                <a:spcPct val="90000"/>
              </a:lnSpc>
              <a:spcBef>
                <a:spcPct val="5000"/>
              </a:spcBef>
            </a:pPr>
            <a:endParaRPr lang="en-US" altLang="zh-CN" sz="2800">
              <a:solidFill>
                <a:srgbClr val="341C65"/>
              </a:solidFill>
            </a:endParaRPr>
          </a:p>
          <a:p>
            <a:pPr marL="342900" indent="-342900">
              <a:lnSpc>
                <a:spcPct val="90000"/>
              </a:lnSpc>
              <a:spcBef>
                <a:spcPct val="5000"/>
              </a:spcBef>
              <a:buFontTx/>
              <a:buChar char="•"/>
            </a:pPr>
            <a:r>
              <a:rPr lang="en-US" altLang="zh-CN" sz="2800">
                <a:solidFill>
                  <a:srgbClr val="341C65"/>
                </a:solidFill>
              </a:rPr>
              <a:t>Focus on teaching children what To Do! </a:t>
            </a:r>
          </a:p>
          <a:p>
            <a:pPr marL="571500" lvl="1" indent="-114300">
              <a:lnSpc>
                <a:spcPct val="90000"/>
              </a:lnSpc>
              <a:spcBef>
                <a:spcPct val="5000"/>
              </a:spcBef>
              <a:buFontTx/>
              <a:buChar char="•"/>
            </a:pPr>
            <a:r>
              <a:rPr lang="en-US" altLang="zh-CN" sz="2800">
                <a:solidFill>
                  <a:srgbClr val="341C65"/>
                </a:solidFill>
              </a:rPr>
              <a:t>Teach expectations and routines</a:t>
            </a:r>
          </a:p>
          <a:p>
            <a:pPr marL="571500" lvl="1" indent="-114300">
              <a:lnSpc>
                <a:spcPct val="90000"/>
              </a:lnSpc>
              <a:spcBef>
                <a:spcPct val="5000"/>
              </a:spcBef>
              <a:buFontTx/>
              <a:buChar char="•"/>
            </a:pPr>
            <a:r>
              <a:rPr lang="en-US" altLang="zh-CN" sz="2800">
                <a:solidFill>
                  <a:srgbClr val="341C65"/>
                </a:solidFill>
              </a:rPr>
              <a:t>Teach skills that children can use in place of challenging behaviors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p:cNvSpPr>
          <p:nvPr/>
        </p:nvSpPr>
        <p:spPr bwMode="auto">
          <a:xfrm>
            <a:off x="762000" y="228600"/>
            <a:ext cx="7772400" cy="457200"/>
          </a:xfrm>
          <a:prstGeom prst="rect">
            <a:avLst/>
          </a:prstGeom>
          <a:noFill/>
          <a:ln w="9525">
            <a:noFill/>
            <a:miter lim="800000"/>
            <a:headEnd/>
            <a:tailEnd/>
          </a:ln>
        </p:spPr>
        <p:txBody>
          <a:bodyPr anchor="ctr"/>
          <a:lstStyle/>
          <a:p>
            <a:pPr algn="ctr"/>
            <a:r>
              <a:rPr lang="en-US" sz="4000">
                <a:solidFill>
                  <a:schemeClr val="tx2"/>
                </a:solidFill>
              </a:rPr>
              <a:t>Temperament Types</a:t>
            </a:r>
          </a:p>
        </p:txBody>
      </p:sp>
      <p:graphicFrame>
        <p:nvGraphicFramePr>
          <p:cNvPr id="292870" name="Group 6"/>
          <p:cNvGraphicFramePr>
            <a:graphicFrameLocks noGrp="1"/>
          </p:cNvGraphicFramePr>
          <p:nvPr/>
        </p:nvGraphicFramePr>
        <p:xfrm>
          <a:off x="533400" y="838200"/>
          <a:ext cx="8077200" cy="4343399"/>
        </p:xfrm>
        <a:graphic>
          <a:graphicData uri="http://schemas.openxmlformats.org/drawingml/2006/table">
            <a:tbl>
              <a:tblPr/>
              <a:tblGrid>
                <a:gridCol w="2692400"/>
                <a:gridCol w="2692400"/>
                <a:gridCol w="2692400"/>
              </a:tblGrid>
              <a:tr h="15890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Flexible </a:t>
                      </a:r>
                      <a:endParaRPr kumimoji="0" lang="en-US" sz="1400" b="1" i="1"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Fearful </a:t>
                      </a:r>
                      <a:endParaRPr kumimoji="0" lang="en-US" sz="2000" b="1" i="1"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1"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Feisty</a:t>
                      </a:r>
                      <a:endParaRPr kumimoji="0" lang="en-US" sz="1400" b="1" i="1"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Regular rhythms</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Adapts slowly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Active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Positive mood</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Withdraws</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Intense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Adaptability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Distractible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Low intensity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Sensitive</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Low sensitivity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Irregular</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59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endParaRP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Moody</a:t>
                      </a:r>
                    </a:p>
                  </a:txBody>
                  <a:tcPr marL="86628" marR="866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4069" name="Slide Number Placeholder 4"/>
          <p:cNvSpPr>
            <a:spLocks noGrp="1"/>
          </p:cNvSpPr>
          <p:nvPr>
            <p:ph type="sldNum" sz="quarter" idx="12"/>
          </p:nvPr>
        </p:nvSpPr>
        <p:spPr bwMode="auto">
          <a:xfrm>
            <a:off x="6643688" y="6470650"/>
            <a:ext cx="2133600" cy="365125"/>
          </a:xfrm>
          <a:noFill/>
          <a:ln>
            <a:miter lim="800000"/>
            <a:headEnd/>
            <a:tailEnd/>
          </a:ln>
        </p:spPr>
        <p:txBody>
          <a:bodyPr/>
          <a:lstStyle/>
          <a:p>
            <a:fld id="{7547ED04-9EA2-43C1-AAD8-4A2F2F686279}" type="slidenum">
              <a:rPr lang="en-US" smtClean="0"/>
              <a:pPr/>
              <a:t>40</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p:cNvSpPr>
          <p:nvPr/>
        </p:nvSpPr>
        <p:spPr bwMode="auto">
          <a:xfrm>
            <a:off x="685800" y="228600"/>
            <a:ext cx="7772400" cy="1143000"/>
          </a:xfrm>
          <a:prstGeom prst="rect">
            <a:avLst/>
          </a:prstGeom>
          <a:noFill/>
          <a:ln w="9525">
            <a:noFill/>
            <a:miter lim="800000"/>
            <a:headEnd/>
            <a:tailEnd/>
          </a:ln>
        </p:spPr>
        <p:txBody>
          <a:bodyPr anchor="ctr"/>
          <a:lstStyle/>
          <a:p>
            <a:pPr algn="ctr"/>
            <a:r>
              <a:rPr lang="en-US" sz="4000">
                <a:solidFill>
                  <a:schemeClr val="tx2"/>
                </a:solidFill>
              </a:rPr>
              <a:t>Temperament Types </a:t>
            </a:r>
            <a:br>
              <a:rPr lang="en-US" sz="4000">
                <a:solidFill>
                  <a:schemeClr val="tx2"/>
                </a:solidFill>
              </a:rPr>
            </a:br>
            <a:r>
              <a:rPr lang="en-US" sz="4000">
                <a:solidFill>
                  <a:schemeClr val="tx2"/>
                </a:solidFill>
              </a:rPr>
              <a:t> Flexible, Fearful, and Feisty</a:t>
            </a:r>
          </a:p>
        </p:txBody>
      </p:sp>
      <p:pic>
        <p:nvPicPr>
          <p:cNvPr id="45059" name="Picture 6" descr="feisty"/>
          <p:cNvPicPr>
            <a:picLocks noChangeAspect="1" noChangeArrowheads="1"/>
          </p:cNvPicPr>
          <p:nvPr/>
        </p:nvPicPr>
        <p:blipFill>
          <a:blip r:embed="rId3" cstate="print"/>
          <a:srcRect t="8333" b="10417"/>
          <a:stretch>
            <a:fillRect/>
          </a:stretch>
        </p:blipFill>
        <p:spPr bwMode="auto">
          <a:xfrm>
            <a:off x="6400800" y="1676400"/>
            <a:ext cx="2432050" cy="2971800"/>
          </a:xfrm>
          <a:prstGeom prst="rect">
            <a:avLst/>
          </a:prstGeom>
          <a:noFill/>
          <a:ln w="9525">
            <a:noFill/>
            <a:miter lim="800000"/>
            <a:headEnd/>
            <a:tailEnd/>
          </a:ln>
        </p:spPr>
      </p:pic>
      <p:pic>
        <p:nvPicPr>
          <p:cNvPr id="45060" name="Picture 7" descr="flexible"/>
          <p:cNvPicPr>
            <a:picLocks noChangeAspect="1" noChangeArrowheads="1"/>
          </p:cNvPicPr>
          <p:nvPr/>
        </p:nvPicPr>
        <p:blipFill>
          <a:blip r:embed="rId4" cstate="print"/>
          <a:srcRect b="18750"/>
          <a:stretch>
            <a:fillRect/>
          </a:stretch>
        </p:blipFill>
        <p:spPr bwMode="auto">
          <a:xfrm>
            <a:off x="457200" y="1676400"/>
            <a:ext cx="2444750" cy="2971800"/>
          </a:xfrm>
          <a:prstGeom prst="rect">
            <a:avLst/>
          </a:prstGeom>
          <a:noFill/>
          <a:ln w="9525">
            <a:noFill/>
            <a:miter lim="800000"/>
            <a:headEnd/>
            <a:tailEnd/>
          </a:ln>
        </p:spPr>
      </p:pic>
      <p:pic>
        <p:nvPicPr>
          <p:cNvPr id="45061" name="Picture 8" descr="fearful"/>
          <p:cNvPicPr>
            <a:picLocks noChangeAspect="1" noChangeArrowheads="1"/>
          </p:cNvPicPr>
          <p:nvPr/>
        </p:nvPicPr>
        <p:blipFill>
          <a:blip r:embed="rId5" cstate="print"/>
          <a:srcRect r="25931"/>
          <a:stretch>
            <a:fillRect/>
          </a:stretch>
        </p:blipFill>
        <p:spPr bwMode="auto">
          <a:xfrm>
            <a:off x="3200400" y="1524000"/>
            <a:ext cx="2925763" cy="2779713"/>
          </a:xfrm>
          <a:prstGeom prst="rect">
            <a:avLst/>
          </a:prstGeom>
          <a:noFill/>
          <a:ln w="9525">
            <a:noFill/>
            <a:miter lim="800000"/>
            <a:headEnd/>
            <a:tailEnd/>
          </a:ln>
        </p:spPr>
      </p:pic>
      <p:sp>
        <p:nvSpPr>
          <p:cNvPr id="45062" name="Rectangle 9"/>
          <p:cNvSpPr>
            <a:spLocks noChangeArrowheads="1"/>
          </p:cNvSpPr>
          <p:nvPr/>
        </p:nvSpPr>
        <p:spPr bwMode="auto">
          <a:xfrm>
            <a:off x="3048000" y="4343400"/>
            <a:ext cx="3295650" cy="261938"/>
          </a:xfrm>
          <a:prstGeom prst="rect">
            <a:avLst/>
          </a:prstGeom>
          <a:noFill/>
          <a:ln w="9525">
            <a:noFill/>
            <a:miter lim="800000"/>
            <a:headEnd/>
            <a:tailEnd/>
          </a:ln>
        </p:spPr>
        <p:txBody>
          <a:bodyPr>
            <a:spAutoFit/>
          </a:bodyPr>
          <a:lstStyle/>
          <a:p>
            <a:pPr algn="ctr"/>
            <a:r>
              <a:rPr lang="en-US" sz="1100"/>
              <a:t>istockphoto.com/LisaSvara</a:t>
            </a:r>
          </a:p>
        </p:txBody>
      </p:sp>
      <p:sp>
        <p:nvSpPr>
          <p:cNvPr id="45063" name="Rectangle 10"/>
          <p:cNvSpPr>
            <a:spLocks noChangeArrowheads="1"/>
          </p:cNvSpPr>
          <p:nvPr/>
        </p:nvSpPr>
        <p:spPr bwMode="auto">
          <a:xfrm>
            <a:off x="5029200" y="5410200"/>
            <a:ext cx="184150" cy="457200"/>
          </a:xfrm>
          <a:prstGeom prst="rect">
            <a:avLst/>
          </a:prstGeom>
          <a:noFill/>
          <a:ln w="9525">
            <a:noFill/>
            <a:miter lim="800000"/>
            <a:headEnd/>
            <a:tailEnd/>
          </a:ln>
        </p:spPr>
        <p:txBody>
          <a:bodyPr wrap="none">
            <a:spAutoFit/>
          </a:bodyPr>
          <a:lstStyle/>
          <a:p>
            <a:endParaRPr lang="en-US"/>
          </a:p>
        </p:txBody>
      </p:sp>
      <p:sp>
        <p:nvSpPr>
          <p:cNvPr id="45064" name="Rectangle 11"/>
          <p:cNvSpPr>
            <a:spLocks noChangeArrowheads="1"/>
          </p:cNvSpPr>
          <p:nvPr/>
        </p:nvSpPr>
        <p:spPr bwMode="auto">
          <a:xfrm>
            <a:off x="76200" y="4614863"/>
            <a:ext cx="4267200" cy="261937"/>
          </a:xfrm>
          <a:prstGeom prst="rect">
            <a:avLst/>
          </a:prstGeom>
          <a:noFill/>
          <a:ln w="9525">
            <a:noFill/>
            <a:miter lim="800000"/>
            <a:headEnd/>
            <a:tailEnd/>
          </a:ln>
        </p:spPr>
        <p:txBody>
          <a:bodyPr>
            <a:spAutoFit/>
          </a:bodyPr>
          <a:lstStyle/>
          <a:p>
            <a:r>
              <a:rPr lang="en-US" sz="1100"/>
              <a:t>http://office.microsoft.com/en-au/default.aspx</a:t>
            </a:r>
          </a:p>
        </p:txBody>
      </p:sp>
      <p:sp>
        <p:nvSpPr>
          <p:cNvPr id="45065" name="Rectangle 12"/>
          <p:cNvSpPr>
            <a:spLocks noChangeArrowheads="1"/>
          </p:cNvSpPr>
          <p:nvPr/>
        </p:nvSpPr>
        <p:spPr bwMode="auto">
          <a:xfrm>
            <a:off x="6400800" y="5683250"/>
            <a:ext cx="436563" cy="457200"/>
          </a:xfrm>
          <a:prstGeom prst="rect">
            <a:avLst/>
          </a:prstGeom>
          <a:noFill/>
          <a:ln w="9525">
            <a:noFill/>
            <a:miter lim="800000"/>
            <a:headEnd/>
            <a:tailEnd/>
          </a:ln>
        </p:spPr>
        <p:txBody>
          <a:bodyPr>
            <a:spAutoFit/>
          </a:bodyPr>
          <a:lstStyle/>
          <a:p>
            <a:endParaRPr lang="en-US"/>
          </a:p>
        </p:txBody>
      </p:sp>
      <p:sp>
        <p:nvSpPr>
          <p:cNvPr id="45066" name="Rectangle 13"/>
          <p:cNvSpPr>
            <a:spLocks noChangeArrowheads="1"/>
          </p:cNvSpPr>
          <p:nvPr/>
        </p:nvSpPr>
        <p:spPr bwMode="auto">
          <a:xfrm>
            <a:off x="6172200" y="4627563"/>
            <a:ext cx="3733800" cy="477837"/>
          </a:xfrm>
          <a:prstGeom prst="rect">
            <a:avLst/>
          </a:prstGeom>
          <a:noFill/>
          <a:ln w="9525">
            <a:noFill/>
            <a:miter lim="800000"/>
            <a:headEnd/>
            <a:tailEnd/>
          </a:ln>
        </p:spPr>
        <p:txBody>
          <a:bodyPr>
            <a:spAutoFit/>
          </a:bodyPr>
          <a:lstStyle/>
          <a:p>
            <a:r>
              <a:rPr lang="en-US" sz="1100"/>
              <a:t>http://office.microsoft.com/enau/default.aspx</a:t>
            </a:r>
          </a:p>
          <a:p>
            <a:endParaRPr lang="en-US" sz="1400"/>
          </a:p>
        </p:txBody>
      </p:sp>
      <p:sp>
        <p:nvSpPr>
          <p:cNvPr id="45067" name="Slide Number Placeholder 11"/>
          <p:cNvSpPr>
            <a:spLocks noGrp="1"/>
          </p:cNvSpPr>
          <p:nvPr>
            <p:ph type="sldNum" sz="quarter" idx="12"/>
          </p:nvPr>
        </p:nvSpPr>
        <p:spPr bwMode="auto">
          <a:noFill/>
          <a:ln>
            <a:miter lim="800000"/>
            <a:headEnd/>
            <a:tailEnd/>
          </a:ln>
        </p:spPr>
        <p:txBody>
          <a:bodyPr/>
          <a:lstStyle/>
          <a:p>
            <a:fld id="{521DD076-5B31-4D37-89D1-18EC70689527}" type="slidenum">
              <a:rPr lang="en-US" smtClean="0"/>
              <a:pPr/>
              <a:t>41</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title"/>
          </p:nvPr>
        </p:nvSpPr>
        <p:spPr>
          <a:xfrm>
            <a:off x="685800" y="76200"/>
            <a:ext cx="7772400" cy="1143000"/>
          </a:xfrm>
        </p:spPr>
        <p:txBody>
          <a:bodyPr/>
          <a:lstStyle/>
          <a:p>
            <a:pPr eaLnBrk="1" hangingPunct="1"/>
            <a:r>
              <a:rPr lang="en-US" sz="4000" smtClean="0"/>
              <a:t>Temperament Traits</a:t>
            </a:r>
            <a:endParaRPr lang="en-US" sz="4800" smtClean="0"/>
          </a:p>
        </p:txBody>
      </p:sp>
      <p:sp>
        <p:nvSpPr>
          <p:cNvPr id="46083" name="Rectangle 4"/>
          <p:cNvSpPr>
            <a:spLocks noGrp="1" noChangeArrowheads="1"/>
          </p:cNvSpPr>
          <p:nvPr>
            <p:ph idx="1"/>
          </p:nvPr>
        </p:nvSpPr>
        <p:spPr>
          <a:xfrm>
            <a:off x="304800" y="1066800"/>
            <a:ext cx="8534400" cy="4256088"/>
          </a:xfrm>
        </p:spPr>
        <p:txBody>
          <a:bodyPr/>
          <a:lstStyle/>
          <a:p>
            <a:pPr eaLnBrk="1" hangingPunct="1"/>
            <a:r>
              <a:rPr lang="en-US" sz="2800" b="1" smtClean="0"/>
              <a:t>Activity level </a:t>
            </a:r>
            <a:r>
              <a:rPr lang="en-US" sz="2800" smtClean="0"/>
              <a:t>– always active or generally still</a:t>
            </a:r>
          </a:p>
          <a:p>
            <a:pPr eaLnBrk="1" hangingPunct="1"/>
            <a:r>
              <a:rPr lang="en-US" sz="2800" b="1" smtClean="0"/>
              <a:t>Biological rhythms </a:t>
            </a:r>
            <a:r>
              <a:rPr lang="en-US" sz="2800" smtClean="0"/>
              <a:t>– predictability of hunger, sleep, elimination</a:t>
            </a:r>
          </a:p>
          <a:p>
            <a:pPr eaLnBrk="1" hangingPunct="1"/>
            <a:r>
              <a:rPr lang="en-US" sz="2800" b="1" smtClean="0"/>
              <a:t>Approach/withdrawal</a:t>
            </a:r>
            <a:r>
              <a:rPr lang="en-US" sz="2800" smtClean="0"/>
              <a:t> – response to new situations</a:t>
            </a:r>
          </a:p>
          <a:p>
            <a:pPr eaLnBrk="1" hangingPunct="1"/>
            <a:r>
              <a:rPr lang="en-US" sz="2800" b="1" smtClean="0"/>
              <a:t>Mood</a:t>
            </a:r>
            <a:r>
              <a:rPr lang="en-US" sz="2800" smtClean="0"/>
              <a:t> – tendency to react with positive or negative mood, serious, fussy</a:t>
            </a:r>
          </a:p>
          <a:p>
            <a:pPr eaLnBrk="1" hangingPunct="1"/>
            <a:r>
              <a:rPr lang="en-US" sz="2800" b="1" smtClean="0"/>
              <a:t>Intensity of reaction</a:t>
            </a:r>
            <a:r>
              <a:rPr lang="en-US" sz="2800" smtClean="0"/>
              <a:t> – energy or strength of emotional reaction</a:t>
            </a:r>
          </a:p>
        </p:txBody>
      </p:sp>
      <p:sp>
        <p:nvSpPr>
          <p:cNvPr id="46084" name="Slide Number Placeholder 4"/>
          <p:cNvSpPr>
            <a:spLocks noGrp="1"/>
          </p:cNvSpPr>
          <p:nvPr>
            <p:ph type="sldNum" sz="quarter" idx="12"/>
          </p:nvPr>
        </p:nvSpPr>
        <p:spPr bwMode="auto">
          <a:xfrm>
            <a:off x="6705600" y="6492875"/>
            <a:ext cx="2133600" cy="365125"/>
          </a:xfrm>
          <a:noFill/>
          <a:ln>
            <a:miter lim="800000"/>
            <a:headEnd/>
            <a:tailEnd/>
          </a:ln>
        </p:spPr>
        <p:txBody>
          <a:bodyPr/>
          <a:lstStyle/>
          <a:p>
            <a:fld id="{EAE42EED-E511-468F-8194-2913DD50A306}" type="slidenum">
              <a:rPr lang="en-US" smtClean="0"/>
              <a:pPr/>
              <a:t>42</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338138" y="1452563"/>
            <a:ext cx="8915400" cy="3576637"/>
          </a:xfrm>
        </p:spPr>
        <p:txBody>
          <a:bodyPr/>
          <a:lstStyle/>
          <a:p>
            <a:r>
              <a:rPr lang="en-US" sz="2800" b="1" smtClean="0"/>
              <a:t>Sensitivity</a:t>
            </a:r>
            <a:r>
              <a:rPr lang="en-US" sz="2800" smtClean="0"/>
              <a:t> – comfort with levels of sensory information; sound, brightness of light, feel of clothing, new tastes</a:t>
            </a:r>
          </a:p>
          <a:p>
            <a:r>
              <a:rPr lang="en-US" sz="2800" b="1" smtClean="0"/>
              <a:t>Adaptability</a:t>
            </a:r>
            <a:r>
              <a:rPr lang="en-US" sz="2800" smtClean="0"/>
              <a:t> – ease of managing transitions or changes</a:t>
            </a:r>
          </a:p>
          <a:p>
            <a:r>
              <a:rPr lang="en-US" sz="2800" b="1" smtClean="0"/>
              <a:t>Distractibility </a:t>
            </a:r>
            <a:r>
              <a:rPr lang="en-US" sz="2800" smtClean="0"/>
              <a:t>– how easily a child</a:t>
            </a:r>
            <a:r>
              <a:rPr lang="en-US" altLang="en-US" sz="2800" smtClean="0"/>
              <a:t>’</a:t>
            </a:r>
            <a:r>
              <a:rPr lang="en-US" sz="2800" smtClean="0"/>
              <a:t>s attention is pulled from an activity </a:t>
            </a:r>
          </a:p>
          <a:p>
            <a:r>
              <a:rPr lang="en-US" sz="2800" b="1" smtClean="0"/>
              <a:t>Persistence</a:t>
            </a:r>
            <a:r>
              <a:rPr lang="en-US" sz="2800" smtClean="0"/>
              <a:t> – how long child continues with an activity he/she finds difficult</a:t>
            </a:r>
            <a:r>
              <a:rPr lang="en-US" sz="2400" smtClean="0"/>
              <a:t>           </a:t>
            </a:r>
            <a:r>
              <a:rPr lang="en-US" sz="1000" smtClean="0"/>
              <a:t>Adapted with permission from Wittmer and Petersen, 2006</a:t>
            </a:r>
          </a:p>
          <a:p>
            <a:pPr>
              <a:buFont typeface="Arial" pitchFamily="34" charset="0"/>
              <a:buNone/>
            </a:pPr>
            <a:endParaRPr lang="en-US" sz="900" smtClean="0"/>
          </a:p>
          <a:p>
            <a:pPr>
              <a:buFont typeface="Arial" pitchFamily="34" charset="0"/>
              <a:buNone/>
            </a:pPr>
            <a:endParaRPr lang="en-US" sz="900" smtClean="0"/>
          </a:p>
          <a:p>
            <a:endParaRPr lang="en-US" sz="400" smtClean="0"/>
          </a:p>
          <a:p>
            <a:endParaRPr lang="en-US" sz="800" smtClean="0"/>
          </a:p>
        </p:txBody>
      </p:sp>
      <p:sp>
        <p:nvSpPr>
          <p:cNvPr id="47107" name="Rectangle 3"/>
          <p:cNvSpPr>
            <a:spLocks noGrp="1" noChangeArrowheads="1"/>
          </p:cNvSpPr>
          <p:nvPr>
            <p:ph type="title"/>
          </p:nvPr>
        </p:nvSpPr>
        <p:spPr/>
        <p:txBody>
          <a:bodyPr/>
          <a:lstStyle/>
          <a:p>
            <a:pPr eaLnBrk="1" hangingPunct="1"/>
            <a:r>
              <a:rPr lang="en-US" sz="4000" smtClean="0"/>
              <a:t>Temperament Traits</a:t>
            </a:r>
            <a:endParaRPr lang="en-US" sz="4800" smtClean="0"/>
          </a:p>
        </p:txBody>
      </p:sp>
      <p:sp>
        <p:nvSpPr>
          <p:cNvPr id="47108" name="Slide Number Placeholder 4"/>
          <p:cNvSpPr>
            <a:spLocks noGrp="1"/>
          </p:cNvSpPr>
          <p:nvPr>
            <p:ph type="sldNum" sz="quarter" idx="12"/>
          </p:nvPr>
        </p:nvSpPr>
        <p:spPr bwMode="auto">
          <a:noFill/>
          <a:ln>
            <a:miter lim="800000"/>
            <a:headEnd/>
            <a:tailEnd/>
          </a:ln>
        </p:spPr>
        <p:txBody>
          <a:bodyPr/>
          <a:lstStyle/>
          <a:p>
            <a:fld id="{2C9EC69C-4516-4F69-85F4-6D9012C44F87}" type="slidenum">
              <a:rPr lang="en-US" smtClean="0"/>
              <a:pPr/>
              <a:t>43</a:t>
            </a:fld>
            <a:endParaRPr lang="en-US"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7"/>
          <p:cNvSpPr>
            <a:spLocks noGrp="1" noChangeArrowheads="1"/>
          </p:cNvSpPr>
          <p:nvPr>
            <p:ph type="title"/>
          </p:nvPr>
        </p:nvSpPr>
        <p:spPr>
          <a:xfrm>
            <a:off x="762000" y="0"/>
            <a:ext cx="7772400" cy="990600"/>
          </a:xfrm>
        </p:spPr>
        <p:txBody>
          <a:bodyPr/>
          <a:lstStyle/>
          <a:p>
            <a:pPr eaLnBrk="1" hangingPunct="1"/>
            <a:r>
              <a:rPr lang="en-US" smtClean="0"/>
              <a:t>Activity:</a:t>
            </a:r>
          </a:p>
        </p:txBody>
      </p:sp>
      <p:sp>
        <p:nvSpPr>
          <p:cNvPr id="48131" name="Rectangle 1028"/>
          <p:cNvSpPr>
            <a:spLocks noGrp="1" noChangeArrowheads="1"/>
          </p:cNvSpPr>
          <p:nvPr>
            <p:ph idx="1"/>
          </p:nvPr>
        </p:nvSpPr>
        <p:spPr>
          <a:xfrm>
            <a:off x="685800" y="685800"/>
            <a:ext cx="7772400" cy="685800"/>
          </a:xfrm>
        </p:spPr>
        <p:txBody>
          <a:bodyPr/>
          <a:lstStyle/>
          <a:p>
            <a:pPr eaLnBrk="1" hangingPunct="1">
              <a:lnSpc>
                <a:spcPct val="90000"/>
              </a:lnSpc>
              <a:buFontTx/>
              <a:buNone/>
            </a:pPr>
            <a:r>
              <a:rPr lang="en-US" sz="3600" i="1" smtClean="0"/>
              <a:t>        Considering Temperament Booklet</a:t>
            </a:r>
            <a:r>
              <a:rPr lang="en-US" sz="3600" smtClean="0"/>
              <a:t> </a:t>
            </a:r>
          </a:p>
        </p:txBody>
      </p:sp>
      <p:sp>
        <p:nvSpPr>
          <p:cNvPr id="48132" name="Slide Number Placeholder 7"/>
          <p:cNvSpPr>
            <a:spLocks noGrp="1"/>
          </p:cNvSpPr>
          <p:nvPr>
            <p:ph type="sldNum" sz="quarter" idx="12"/>
          </p:nvPr>
        </p:nvSpPr>
        <p:spPr bwMode="auto">
          <a:noFill/>
          <a:ln>
            <a:miter lim="800000"/>
            <a:headEnd/>
            <a:tailEnd/>
          </a:ln>
        </p:spPr>
        <p:txBody>
          <a:bodyPr/>
          <a:lstStyle/>
          <a:p>
            <a:fld id="{98242600-C1ED-410B-AAF0-2EA8046DEFC1}" type="slidenum">
              <a:rPr lang="en-US" smtClean="0"/>
              <a:pPr/>
              <a:t>44</a:t>
            </a:fld>
            <a:endParaRPr lang="en-US" smtClean="0"/>
          </a:p>
        </p:txBody>
      </p:sp>
      <p:pic>
        <p:nvPicPr>
          <p:cNvPr id="48133" name="Picture 6" descr="C:\Documents and Settings\aquesen\Local Settings\Temporary Internet Files\Content.IE5\5A729EIO\MP900411722[1].jpg"/>
          <p:cNvPicPr>
            <a:picLocks noChangeAspect="1" noChangeArrowheads="1"/>
          </p:cNvPicPr>
          <p:nvPr/>
        </p:nvPicPr>
        <p:blipFill>
          <a:blip r:embed="rId3" cstate="print"/>
          <a:srcRect t="12904" b="3226"/>
          <a:stretch>
            <a:fillRect/>
          </a:stretch>
        </p:blipFill>
        <p:spPr bwMode="auto">
          <a:xfrm>
            <a:off x="381000" y="1219200"/>
            <a:ext cx="3151188" cy="3962400"/>
          </a:xfrm>
          <a:prstGeom prst="rect">
            <a:avLst/>
          </a:prstGeom>
          <a:noFill/>
          <a:ln w="9525">
            <a:noFill/>
            <a:miter lim="800000"/>
            <a:headEnd/>
            <a:tailEnd/>
          </a:ln>
        </p:spPr>
      </p:pic>
      <p:pic>
        <p:nvPicPr>
          <p:cNvPr id="48134" name="Picture 9" descr="C:\Documents and Settings\aquesen\Local Settings\Temporary Internet Files\Content.IE5\DUJJJ35C\MP900409621[1].jpg"/>
          <p:cNvPicPr>
            <a:picLocks noChangeAspect="1" noChangeArrowheads="1"/>
          </p:cNvPicPr>
          <p:nvPr/>
        </p:nvPicPr>
        <p:blipFill>
          <a:blip r:embed="rId4" cstate="print"/>
          <a:srcRect l="35156" t="-9779" b="13762"/>
          <a:stretch>
            <a:fillRect/>
          </a:stretch>
        </p:blipFill>
        <p:spPr bwMode="auto">
          <a:xfrm>
            <a:off x="5715000" y="762000"/>
            <a:ext cx="3113088" cy="4419600"/>
          </a:xfrm>
          <a:prstGeom prst="rect">
            <a:avLst/>
          </a:prstGeom>
          <a:noFill/>
          <a:ln w="9525">
            <a:noFill/>
            <a:miter lim="800000"/>
            <a:headEnd/>
            <a:tailEnd/>
          </a:ln>
        </p:spPr>
      </p:pic>
      <p:sp>
        <p:nvSpPr>
          <p:cNvPr id="48135" name="TextBox 4"/>
          <p:cNvSpPr txBox="1">
            <a:spLocks noChangeArrowheads="1"/>
          </p:cNvSpPr>
          <p:nvPr/>
        </p:nvSpPr>
        <p:spPr bwMode="auto">
          <a:xfrm>
            <a:off x="3810000" y="4038600"/>
            <a:ext cx="1787525" cy="830263"/>
          </a:xfrm>
          <a:prstGeom prst="rect">
            <a:avLst/>
          </a:prstGeom>
          <a:noFill/>
          <a:ln w="9525">
            <a:solidFill>
              <a:schemeClr val="tx1"/>
            </a:solidFill>
            <a:miter lim="800000"/>
            <a:headEnd/>
            <a:tailEnd/>
          </a:ln>
        </p:spPr>
        <p:txBody>
          <a:bodyPr wrap="none">
            <a:spAutoFit/>
          </a:bodyPr>
          <a:lstStyle/>
          <a:p>
            <a:pPr algn="ctr"/>
            <a:r>
              <a:rPr lang="en-US"/>
              <a:t>HANDOUT </a:t>
            </a:r>
          </a:p>
          <a:p>
            <a:pPr algn="ctr"/>
            <a:r>
              <a:rPr lang="en-US"/>
              <a:t>I/T 1.5</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bwMode="auto">
          <a:noFill/>
          <a:ln>
            <a:miter lim="800000"/>
            <a:headEnd/>
            <a:tailEnd/>
          </a:ln>
        </p:spPr>
        <p:txBody>
          <a:bodyPr/>
          <a:lstStyle/>
          <a:p>
            <a:fld id="{6446E532-F725-4095-A029-AD7B9926CD7C}" type="slidenum">
              <a:rPr lang="en-US" smtClean="0"/>
              <a:pPr/>
              <a:t>45</a:t>
            </a:fld>
            <a:endParaRPr lang="en-US" smtClean="0"/>
          </a:p>
        </p:txBody>
      </p:sp>
      <p:sp>
        <p:nvSpPr>
          <p:cNvPr id="2" name="Title 1"/>
          <p:cNvSpPr>
            <a:spLocks noGrp="1"/>
          </p:cNvSpPr>
          <p:nvPr>
            <p:ph type="title" idx="4294967295"/>
          </p:nvPr>
        </p:nvSpPr>
        <p:spPr>
          <a:xfrm>
            <a:off x="0" y="163513"/>
            <a:ext cx="9144000" cy="990600"/>
          </a:xfrm>
        </p:spPr>
        <p:txBody>
          <a:bodyPr>
            <a:normAutofit fontScale="90000"/>
          </a:bodyPr>
          <a:lstStyle/>
          <a:p>
            <a:pPr eaLnBrk="1" hangingPunct="1">
              <a:defRPr/>
            </a:pPr>
            <a:r>
              <a:rPr lang="en-US" sz="4000" dirty="0" smtClean="0">
                <a:ea typeface="ＭＳ Ｐゴシック" charset="0"/>
              </a:rPr>
              <a:t>Regulation and Stress in </a:t>
            </a:r>
            <a:br>
              <a:rPr lang="en-US" sz="4000" dirty="0" smtClean="0">
                <a:ea typeface="ＭＳ Ｐゴシック" charset="0"/>
              </a:rPr>
            </a:br>
            <a:r>
              <a:rPr lang="en-US" sz="4000" dirty="0" smtClean="0">
                <a:ea typeface="ＭＳ Ｐゴシック" charset="0"/>
              </a:rPr>
              <a:t>Young Babies</a:t>
            </a:r>
          </a:p>
        </p:txBody>
      </p:sp>
      <p:graphicFrame>
        <p:nvGraphicFramePr>
          <p:cNvPr id="176131" name="Group 3"/>
          <p:cNvGraphicFramePr>
            <a:graphicFrameLocks noGrp="1"/>
          </p:cNvGraphicFramePr>
          <p:nvPr>
            <p:ph idx="4294967295"/>
          </p:nvPr>
        </p:nvGraphicFramePr>
        <p:xfrm>
          <a:off x="41275" y="1404938"/>
          <a:ext cx="9102726" cy="5399087"/>
        </p:xfrm>
        <a:graphic>
          <a:graphicData uri="http://schemas.openxmlformats.org/drawingml/2006/table">
            <a:tbl>
              <a:tblPr/>
              <a:tblGrid>
                <a:gridCol w="4551363"/>
                <a:gridCol w="4551363"/>
              </a:tblGrid>
              <a:tr h="457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Signs of Regulation</a:t>
                      </a:r>
                    </a:p>
                  </a:txBody>
                  <a:tcPr marL="91437" marR="91437"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ＭＳ Ｐゴシック" pitchFamily="1" charset="-128"/>
                          <a:cs typeface="Arial" pitchFamily="34" charset="0"/>
                        </a:rPr>
                        <a:t>Signs of Stress</a:t>
                      </a:r>
                    </a:p>
                  </a:txBody>
                  <a:tcPr marL="91437" marR="91437"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06005">
                <a:tc>
                  <a:txBody>
                    <a:bodyPr/>
                    <a:lstStyle/>
                    <a:p>
                      <a:pPr marL="342900" marR="0" lvl="0" indent="-3429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Regular, even breathing; warm body temperature; even skin color.</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 charset="-128"/>
                          <a:cs typeface="Arial" pitchFamily="34" charset="0"/>
                        </a:rPr>
                        <a:t>1.  Yawning, drooling, hiccupping; chilled or clammy; pale or blotchy skin.</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09247">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2.  Good muscle tone; can lift arms and legs against gravity.</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2.  Poor muscle tone; flails arms and legs loosely or cannot pull up against gravity; trembling.</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920555">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3.  Moves easily (with little comforting) between being awake and being asleep; when awake, is sometimes quiet and alert, sometimes active and alert; can become calm when crying.</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3.  Awakens screaming; cannot relax to fall asleep or falls asleep suddenly in the midst of noise and commotion; has trouble focusing when awake.</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0600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4.  Startles briefly at loud noises but recovers; tolerates handling even during diaper changes.</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mj-lt" charset="0"/>
                        <a:buNone/>
                        <a:tabLst/>
                      </a:pPr>
                      <a:r>
                        <a:rPr kumimoji="0" lang="en-US" sz="2000" b="0" i="0" u="none" strike="noStrike" cap="none" normalizeH="0" baseline="0" dirty="0" smtClean="0">
                          <a:ln>
                            <a:noFill/>
                          </a:ln>
                          <a:solidFill>
                            <a:srgbClr val="000000"/>
                          </a:solidFill>
                          <a:effectLst/>
                          <a:latin typeface="Arial" pitchFamily="34" charset="0"/>
                          <a:ea typeface="ＭＳ Ｐゴシック" pitchFamily="1" charset="-128"/>
                          <a:cs typeface="Arial" pitchFamily="34" charset="0"/>
                        </a:rPr>
                        <a:t>4.  Startles at noise, light, and touch, and cannot recover.</a:t>
                      </a:r>
                    </a:p>
                  </a:txBody>
                  <a:tcPr marL="91437" marR="91437"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1-2.mpg" descr="NO NAME:Combined I-t-pre:1-2.mpa">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0" y="0"/>
            <a:ext cx="9144000" cy="7315200"/>
          </a:xfrm>
        </p:spPr>
      </p:pic>
      <p:sp>
        <p:nvSpPr>
          <p:cNvPr id="50179" name="Slide Number Placeholder 2"/>
          <p:cNvSpPr>
            <a:spLocks noGrp="1"/>
          </p:cNvSpPr>
          <p:nvPr>
            <p:ph type="sldNum" sz="quarter" idx="4294967295"/>
          </p:nvPr>
        </p:nvSpPr>
        <p:spPr bwMode="auto">
          <a:xfrm>
            <a:off x="6553200" y="6737350"/>
            <a:ext cx="2133600" cy="365125"/>
          </a:xfrm>
          <a:noFill/>
          <a:ln>
            <a:miter lim="800000"/>
            <a:headEnd/>
            <a:tailEnd/>
          </a:ln>
        </p:spPr>
        <p:txBody>
          <a:bodyPr/>
          <a:lstStyle/>
          <a:p>
            <a:fld id="{70B83454-6FC5-4EFE-A434-3E47C1B9CABE}" type="slidenum">
              <a:rPr lang="en-US" smtClean="0"/>
              <a:pPr/>
              <a:t>46</a:t>
            </a:fld>
            <a:endParaRPr lang="en-US" smtClean="0"/>
          </a:p>
        </p:txBody>
      </p:sp>
      <p:pic>
        <p:nvPicPr>
          <p:cNvPr id="50180" name="Picture 5" descr="MCEN00922_0000[1]"/>
          <p:cNvPicPr>
            <a:picLocks noChangeAspect="1" noChangeArrowheads="1"/>
          </p:cNvPicPr>
          <p:nvPr/>
        </p:nvPicPr>
        <p:blipFill>
          <a:blip r:embed="rId6" cstate="print"/>
          <a:srcRect/>
          <a:stretch>
            <a:fillRect/>
          </a:stretch>
        </p:blipFill>
        <p:spPr bwMode="auto">
          <a:xfrm>
            <a:off x="8362950" y="190500"/>
            <a:ext cx="450850" cy="501650"/>
          </a:xfrm>
          <a:prstGeom prst="rect">
            <a:avLst/>
          </a:prstGeom>
          <a:noFill/>
          <a:ln w="9525">
            <a:noFill/>
            <a:miter lim="800000"/>
            <a:headEnd/>
            <a:tailEnd/>
          </a:ln>
        </p:spPr>
      </p:pic>
      <p:sp>
        <p:nvSpPr>
          <p:cNvPr id="50181" name="TextBox 4"/>
          <p:cNvSpPr txBox="1">
            <a:spLocks noChangeArrowheads="1"/>
          </p:cNvSpPr>
          <p:nvPr/>
        </p:nvSpPr>
        <p:spPr bwMode="auto">
          <a:xfrm>
            <a:off x="6248400" y="6324600"/>
            <a:ext cx="184150" cy="461963"/>
          </a:xfrm>
          <a:prstGeom prst="rect">
            <a:avLst/>
          </a:prstGeom>
          <a:noFill/>
          <a:ln w="9525">
            <a:noFill/>
            <a:miter lim="800000"/>
            <a:headEnd/>
            <a:tailEnd/>
          </a:ln>
        </p:spPr>
        <p:txBody>
          <a:bodyPr wrap="none">
            <a:spAutoFit/>
          </a:bodyPr>
          <a:lstStyle/>
          <a:p>
            <a:endParaRPr lang="en-US"/>
          </a:p>
        </p:txBody>
      </p:sp>
      <p:sp>
        <p:nvSpPr>
          <p:cNvPr id="50182" name="TextBox 5"/>
          <p:cNvSpPr txBox="1">
            <a:spLocks noChangeArrowheads="1"/>
          </p:cNvSpPr>
          <p:nvPr/>
        </p:nvSpPr>
        <p:spPr bwMode="auto">
          <a:xfrm>
            <a:off x="6019800" y="6096000"/>
            <a:ext cx="542925" cy="461963"/>
          </a:xfrm>
          <a:prstGeom prst="rect">
            <a:avLst/>
          </a:prstGeom>
          <a:noFill/>
          <a:ln w="9525">
            <a:noFill/>
            <a:miter lim="800000"/>
            <a:headEnd/>
            <a:tailEnd/>
          </a:ln>
        </p:spPr>
        <p:txBody>
          <a:bodyPr wrap="none">
            <a:spAutoFit/>
          </a:bodyPr>
          <a:lstStyle/>
          <a:p>
            <a:r>
              <a:rPr lang="en-US" b="1"/>
              <a:t>I/T</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107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1074"/>
                                        </p:tgtEl>
                                      </p:cBhvr>
                                    </p:cmd>
                                  </p:childTnLst>
                                </p:cTn>
                              </p:par>
                            </p:childTnLst>
                          </p:cTn>
                        </p:par>
                      </p:childTnLst>
                    </p:cTn>
                  </p:par>
                </p:childTnLst>
              </p:cTn>
              <p:nextCondLst>
                <p:cond evt="onClick" delay="0">
                  <p:tgtEl>
                    <p:spTgt spid="131074"/>
                  </p:tgtEl>
                </p:cond>
              </p:nextCondLst>
            </p:seq>
            <p:video>
              <p:cMediaNode>
                <p:cTn id="7" fill="hold" display="0">
                  <p:stCondLst>
                    <p:cond delay="indefinite"/>
                  </p:stCondLst>
                  <p:endCondLst>
                    <p:cond evt="onNext" delay="0">
                      <p:tgtEl>
                        <p:sldTgt/>
                      </p:tgtEl>
                    </p:cond>
                    <p:cond evt="onPrev" delay="0">
                      <p:tgtEl>
                        <p:sldTgt/>
                      </p:tgtEl>
                    </p:cond>
                  </p:endCondLst>
                </p:cTn>
                <p:tgtEl>
                  <p:spTgt spid="13107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685800" y="127000"/>
            <a:ext cx="7772400" cy="1143000"/>
          </a:xfrm>
        </p:spPr>
        <p:txBody>
          <a:bodyPr>
            <a:normAutofit fontScale="90000"/>
          </a:bodyPr>
          <a:lstStyle/>
          <a:p>
            <a:pPr eaLnBrk="1" hangingPunct="1">
              <a:defRPr/>
            </a:pPr>
            <a:r>
              <a:rPr lang="en-US" sz="4000" dirty="0" smtClean="0">
                <a:ea typeface="ＭＳ Ｐゴシック" charset="0"/>
              </a:rPr>
              <a:t>Strategies for Helping Babies </a:t>
            </a:r>
            <a:br>
              <a:rPr lang="en-US" sz="4000" dirty="0" smtClean="0">
                <a:ea typeface="ＭＳ Ｐゴシック" charset="0"/>
              </a:rPr>
            </a:br>
            <a:r>
              <a:rPr lang="en-US" sz="4000" dirty="0" smtClean="0">
                <a:ea typeface="ＭＳ Ｐゴシック" charset="0"/>
              </a:rPr>
              <a:t>Self-Regulate</a:t>
            </a:r>
          </a:p>
        </p:txBody>
      </p:sp>
      <p:sp>
        <p:nvSpPr>
          <p:cNvPr id="51203" name="Rectangle 4"/>
          <p:cNvSpPr>
            <a:spLocks noGrp="1" noChangeArrowheads="1"/>
          </p:cNvSpPr>
          <p:nvPr>
            <p:ph idx="1"/>
          </p:nvPr>
        </p:nvSpPr>
        <p:spPr>
          <a:xfrm>
            <a:off x="457200" y="1270000"/>
            <a:ext cx="8305800" cy="4292600"/>
          </a:xfrm>
        </p:spPr>
        <p:txBody>
          <a:bodyPr/>
          <a:lstStyle/>
          <a:p>
            <a:pPr eaLnBrk="1" hangingPunct="1">
              <a:lnSpc>
                <a:spcPct val="90000"/>
              </a:lnSpc>
              <a:spcBef>
                <a:spcPct val="0"/>
              </a:spcBef>
            </a:pPr>
            <a:r>
              <a:rPr lang="en-US" sz="2800" smtClean="0"/>
              <a:t>Containing their limbs with swaddling, cuddling, and bringing them close to your chest and heartbeat</a:t>
            </a:r>
          </a:p>
          <a:p>
            <a:pPr eaLnBrk="1" hangingPunct="1">
              <a:lnSpc>
                <a:spcPct val="90000"/>
              </a:lnSpc>
              <a:spcBef>
                <a:spcPct val="0"/>
              </a:spcBef>
            </a:pPr>
            <a:r>
              <a:rPr lang="en-US" sz="2800" smtClean="0"/>
              <a:t>Providing something to suck: a pacifier, their own hand, their fingers</a:t>
            </a:r>
          </a:p>
          <a:p>
            <a:pPr eaLnBrk="1" hangingPunct="1">
              <a:lnSpc>
                <a:spcPct val="80000"/>
              </a:lnSpc>
            </a:pPr>
            <a:r>
              <a:rPr lang="en-US" sz="2800" smtClean="0"/>
              <a:t>Limiting the stimulation in the environment</a:t>
            </a:r>
          </a:p>
          <a:p>
            <a:pPr eaLnBrk="1" hangingPunct="1">
              <a:lnSpc>
                <a:spcPct val="90000"/>
              </a:lnSpc>
              <a:spcBef>
                <a:spcPct val="0"/>
              </a:spcBef>
            </a:pPr>
            <a:r>
              <a:rPr lang="en-US" sz="2800" smtClean="0"/>
              <a:t>Helping baby to awaken or to fall asleep with rocking, cuddling, gentle patting, quiet voice, singing, or simple chant</a:t>
            </a:r>
          </a:p>
          <a:p>
            <a:pPr eaLnBrk="1" hangingPunct="1">
              <a:lnSpc>
                <a:spcPct val="80000"/>
              </a:lnSpc>
            </a:pPr>
            <a:r>
              <a:rPr lang="en-US" sz="2800" smtClean="0"/>
              <a:t>Using a firm, gentle touch</a:t>
            </a:r>
          </a:p>
        </p:txBody>
      </p:sp>
      <p:sp>
        <p:nvSpPr>
          <p:cNvPr id="51204" name="Slide Number Placeholder 4"/>
          <p:cNvSpPr>
            <a:spLocks noGrp="1"/>
          </p:cNvSpPr>
          <p:nvPr>
            <p:ph type="sldNum" sz="quarter" idx="12"/>
          </p:nvPr>
        </p:nvSpPr>
        <p:spPr bwMode="auto">
          <a:xfrm>
            <a:off x="6746875" y="6465888"/>
            <a:ext cx="2133600" cy="365125"/>
          </a:xfrm>
          <a:noFill/>
          <a:ln>
            <a:miter lim="800000"/>
            <a:headEnd/>
            <a:tailEnd/>
          </a:ln>
        </p:spPr>
        <p:txBody>
          <a:bodyPr/>
          <a:lstStyle/>
          <a:p>
            <a:fld id="{01A10CFB-D444-4AC3-B8B3-5F7F34B5E56B}" type="slidenum">
              <a:rPr lang="en-US" smtClean="0"/>
              <a:pPr/>
              <a:t>47</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1-3.mpg" descr="NO NAME:Combined I-t-pre:1-3.mpa">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0" y="57150"/>
            <a:ext cx="9169400" cy="6877050"/>
          </a:xfrm>
        </p:spPr>
      </p:pic>
      <p:sp>
        <p:nvSpPr>
          <p:cNvPr id="52227" name="Slide Number Placeholder 2"/>
          <p:cNvSpPr>
            <a:spLocks noGrp="1"/>
          </p:cNvSpPr>
          <p:nvPr>
            <p:ph type="sldNum" sz="quarter" idx="4294967295"/>
          </p:nvPr>
        </p:nvSpPr>
        <p:spPr bwMode="auto">
          <a:xfrm>
            <a:off x="7010400" y="6675438"/>
            <a:ext cx="2133600" cy="365125"/>
          </a:xfrm>
          <a:noFill/>
          <a:ln>
            <a:miter lim="800000"/>
            <a:headEnd/>
            <a:tailEnd/>
          </a:ln>
        </p:spPr>
        <p:txBody>
          <a:bodyPr/>
          <a:lstStyle/>
          <a:p>
            <a:fld id="{D4682467-368F-44CD-9165-B82588B1282F}" type="slidenum">
              <a:rPr lang="en-US" smtClean="0"/>
              <a:pPr/>
              <a:t>48</a:t>
            </a:fld>
            <a:endParaRPr lang="en-US" smtClean="0"/>
          </a:p>
        </p:txBody>
      </p:sp>
      <p:pic>
        <p:nvPicPr>
          <p:cNvPr id="52228" name="Picture 5" descr="MCEN00922_0000[1]"/>
          <p:cNvPicPr>
            <a:picLocks noChangeAspect="1" noChangeArrowheads="1"/>
          </p:cNvPicPr>
          <p:nvPr/>
        </p:nvPicPr>
        <p:blipFill>
          <a:blip r:embed="rId6" cstate="print"/>
          <a:srcRect/>
          <a:stretch>
            <a:fillRect/>
          </a:stretch>
        </p:blipFill>
        <p:spPr bwMode="auto">
          <a:xfrm>
            <a:off x="8362950" y="190500"/>
            <a:ext cx="450850" cy="501650"/>
          </a:xfrm>
          <a:prstGeom prst="rect">
            <a:avLst/>
          </a:prstGeom>
          <a:noFill/>
          <a:ln w="9525">
            <a:noFill/>
            <a:miter lim="800000"/>
            <a:headEnd/>
            <a:tailEnd/>
          </a:ln>
        </p:spPr>
      </p:pic>
      <p:sp>
        <p:nvSpPr>
          <p:cNvPr id="52229" name="TextBox 4"/>
          <p:cNvSpPr txBox="1">
            <a:spLocks noChangeArrowheads="1"/>
          </p:cNvSpPr>
          <p:nvPr/>
        </p:nvSpPr>
        <p:spPr bwMode="auto">
          <a:xfrm>
            <a:off x="6019800" y="5791200"/>
            <a:ext cx="609600" cy="461963"/>
          </a:xfrm>
          <a:prstGeom prst="rect">
            <a:avLst/>
          </a:prstGeom>
          <a:noFill/>
          <a:ln w="9525">
            <a:noFill/>
            <a:miter lim="800000"/>
            <a:headEnd/>
            <a:tailEnd/>
          </a:ln>
        </p:spPr>
        <p:txBody>
          <a:bodyPr>
            <a:spAutoFit/>
          </a:bodyPr>
          <a:lstStyle/>
          <a:p>
            <a:r>
              <a:rPr lang="en-US" b="1"/>
              <a:t>I/T</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72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7218"/>
                                        </p:tgtEl>
                                      </p:cBhvr>
                                    </p:cmd>
                                  </p:childTnLst>
                                </p:cTn>
                              </p:par>
                            </p:childTnLst>
                          </p:cTn>
                        </p:par>
                      </p:childTnLst>
                    </p:cTn>
                  </p:par>
                </p:childTnLst>
              </p:cTn>
              <p:nextCondLst>
                <p:cond evt="onClick" delay="0">
                  <p:tgtEl>
                    <p:spTgt spid="137218"/>
                  </p:tgtEl>
                </p:cond>
              </p:nextCondLst>
            </p:seq>
            <p:video>
              <p:cMediaNode>
                <p:cTn id="7" fill="hold" display="0">
                  <p:stCondLst>
                    <p:cond delay="indefinite"/>
                  </p:stCondLst>
                  <p:endCondLst>
                    <p:cond evt="onNext" delay="0">
                      <p:tgtEl>
                        <p:sldTgt/>
                      </p:tgtEl>
                    </p:cond>
                    <p:cond evt="onPrev" delay="0">
                      <p:tgtEl>
                        <p:sldTgt/>
                      </p:tgtEl>
                    </p:cond>
                  </p:endCondLst>
                </p:cTn>
                <p:tgtEl>
                  <p:spTgt spid="137218"/>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81000" y="228600"/>
            <a:ext cx="8458200" cy="1524000"/>
          </a:xfrm>
        </p:spPr>
        <p:txBody>
          <a:bodyPr/>
          <a:lstStyle/>
          <a:p>
            <a:r>
              <a:rPr lang="en-US" sz="3400" b="1" smtClean="0"/>
              <a:t>Children</a:t>
            </a:r>
            <a:r>
              <a:rPr lang="en-US" altLang="en-US" sz="3400" b="1" smtClean="0"/>
              <a:t>’</a:t>
            </a:r>
            <a:r>
              <a:rPr lang="en-US" sz="3400" b="1" smtClean="0"/>
              <a:t>s Social &amp; Emotional Development within the Context of Families</a:t>
            </a:r>
          </a:p>
        </p:txBody>
      </p:sp>
      <p:sp>
        <p:nvSpPr>
          <p:cNvPr id="53251" name="Content Placeholder 2"/>
          <p:cNvSpPr>
            <a:spLocks noGrp="1"/>
          </p:cNvSpPr>
          <p:nvPr>
            <p:ph idx="1"/>
          </p:nvPr>
        </p:nvSpPr>
        <p:spPr/>
        <p:txBody>
          <a:bodyPr/>
          <a:lstStyle/>
          <a:p>
            <a:pPr algn="ctr"/>
            <a:endParaRPr lang="en-US" smtClean="0"/>
          </a:p>
          <a:p>
            <a:pPr algn="ctr">
              <a:buFontTx/>
              <a:buNone/>
            </a:pPr>
            <a:endParaRPr lang="en-US" smtClean="0"/>
          </a:p>
        </p:txBody>
      </p:sp>
      <p:sp>
        <p:nvSpPr>
          <p:cNvPr id="53252" name="Slide Number Placeholder 5"/>
          <p:cNvSpPr>
            <a:spLocks noGrp="1"/>
          </p:cNvSpPr>
          <p:nvPr>
            <p:ph type="sldNum" sz="quarter" idx="12"/>
          </p:nvPr>
        </p:nvSpPr>
        <p:spPr bwMode="auto">
          <a:noFill/>
          <a:ln>
            <a:miter lim="800000"/>
            <a:headEnd/>
            <a:tailEnd/>
          </a:ln>
        </p:spPr>
        <p:txBody>
          <a:bodyPr/>
          <a:lstStyle/>
          <a:p>
            <a:fld id="{D54D1611-24AA-4601-A6C4-BC6F6576F0D3}" type="slidenum">
              <a:rPr lang="en-US" smtClean="0"/>
              <a:pPr/>
              <a:t>49</a:t>
            </a:fld>
            <a:endParaRPr lang="en-US" smtClean="0"/>
          </a:p>
        </p:txBody>
      </p:sp>
      <p:pic>
        <p:nvPicPr>
          <p:cNvPr id="53253" name="Picture 22" descr="C:\Documents and Settings\aquesen\Local Settings\Temporary Internet Files\Content.IE5\H0QLW03R\MPj04007360000[1].jpg"/>
          <p:cNvPicPr>
            <a:picLocks noChangeAspect="1" noChangeArrowheads="1"/>
          </p:cNvPicPr>
          <p:nvPr/>
        </p:nvPicPr>
        <p:blipFill>
          <a:blip r:embed="rId3" cstate="print"/>
          <a:srcRect b="4443"/>
          <a:stretch>
            <a:fillRect/>
          </a:stretch>
        </p:blipFill>
        <p:spPr bwMode="auto">
          <a:xfrm>
            <a:off x="1701800" y="1827213"/>
            <a:ext cx="5613400" cy="3429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yramid.jpg"/>
          <p:cNvPicPr>
            <a:picLocks noChangeAspect="1"/>
          </p:cNvPicPr>
          <p:nvPr/>
        </p:nvPicPr>
        <p:blipFill>
          <a:blip r:embed="rId3" cstate="print"/>
          <a:srcRect t="9894"/>
          <a:stretch>
            <a:fillRect/>
          </a:stretch>
        </p:blipFill>
        <p:spPr bwMode="auto">
          <a:xfrm>
            <a:off x="1371600" y="685800"/>
            <a:ext cx="6172200" cy="4583113"/>
          </a:xfrm>
          <a:prstGeom prst="rect">
            <a:avLst/>
          </a:prstGeom>
          <a:noFill/>
          <a:ln w="9525">
            <a:noFill/>
            <a:miter lim="800000"/>
            <a:headEnd/>
            <a:tailEnd/>
          </a:ln>
        </p:spPr>
      </p:pic>
      <p:sp>
        <p:nvSpPr>
          <p:cNvPr id="8195" name="Slide Number Placeholder 3"/>
          <p:cNvSpPr>
            <a:spLocks noGrp="1"/>
          </p:cNvSpPr>
          <p:nvPr>
            <p:ph type="sldNum" sz="quarter" idx="12"/>
          </p:nvPr>
        </p:nvSpPr>
        <p:spPr bwMode="auto">
          <a:noFill/>
          <a:ln>
            <a:miter lim="800000"/>
            <a:headEnd/>
            <a:tailEnd/>
          </a:ln>
        </p:spPr>
        <p:txBody>
          <a:bodyPr/>
          <a:lstStyle/>
          <a:p>
            <a:fld id="{25FE2D34-C3B9-444D-8A26-CFDC3D6FFA13}" type="slidenum">
              <a:rPr lang="en-US" smtClean="0"/>
              <a:pPr/>
              <a:t>5</a:t>
            </a:fld>
            <a:endParaRPr lang="en-US" smtClean="0"/>
          </a:p>
        </p:txBody>
      </p:sp>
      <p:sp>
        <p:nvSpPr>
          <p:cNvPr id="8196" name="Text Box 3"/>
          <p:cNvSpPr txBox="1">
            <a:spLocks noChangeArrowheads="1"/>
          </p:cNvSpPr>
          <p:nvPr/>
        </p:nvSpPr>
        <p:spPr bwMode="auto">
          <a:xfrm>
            <a:off x="1524000" y="381000"/>
            <a:ext cx="6172200" cy="579438"/>
          </a:xfrm>
          <a:prstGeom prst="rect">
            <a:avLst/>
          </a:prstGeom>
          <a:noFill/>
          <a:ln w="9525">
            <a:noFill/>
            <a:miter lim="800000"/>
            <a:headEnd/>
            <a:tailEnd/>
          </a:ln>
        </p:spPr>
        <p:txBody>
          <a:bodyPr>
            <a:spAutoFit/>
          </a:bodyPr>
          <a:lstStyle/>
          <a:p>
            <a:pPr eaLnBrk="0" hangingPunct="0">
              <a:spcBef>
                <a:spcPct val="50000"/>
              </a:spcBef>
            </a:pPr>
            <a:r>
              <a:rPr lang="en-US" altLang="zh-CN" sz="3200">
                <a:solidFill>
                  <a:srgbClr val="000000"/>
                </a:solidFill>
              </a:rPr>
              <a:t>      </a:t>
            </a:r>
            <a:r>
              <a:rPr lang="en-US" altLang="zh-CN" sz="3200" b="1">
                <a:solidFill>
                  <a:srgbClr val="341C65"/>
                </a:solidFill>
                <a:latin typeface="Myriad Pro" pitchFamily="34" charset="0"/>
              </a:rPr>
              <a:t>CSEFEL Pyramid Model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p:txBody>
          <a:bodyPr/>
          <a:lstStyle/>
          <a:p>
            <a:pPr eaLnBrk="1" hangingPunct="1"/>
            <a:r>
              <a:rPr lang="en-US" smtClean="0"/>
              <a:t> </a:t>
            </a:r>
          </a:p>
        </p:txBody>
      </p:sp>
      <p:sp>
        <p:nvSpPr>
          <p:cNvPr id="54275" name="Rectangle 4"/>
          <p:cNvSpPr>
            <a:spLocks noGrp="1" noChangeArrowheads="1"/>
          </p:cNvSpPr>
          <p:nvPr>
            <p:ph idx="1"/>
          </p:nvPr>
        </p:nvSpPr>
        <p:spPr>
          <a:xfrm>
            <a:off x="1146175" y="1524000"/>
            <a:ext cx="6905625" cy="4114800"/>
          </a:xfrm>
        </p:spPr>
        <p:txBody>
          <a:bodyPr/>
          <a:lstStyle/>
          <a:p>
            <a:pPr eaLnBrk="1" hangingPunct="1">
              <a:buFontTx/>
              <a:buNone/>
            </a:pPr>
            <a:r>
              <a:rPr lang="en-US" smtClean="0"/>
              <a:t>  Each baby is born into a unique family that has its own culture and history, its own strengths, and its own way of coping with stress and adversity.</a:t>
            </a:r>
          </a:p>
          <a:p>
            <a:pPr eaLnBrk="1" hangingPunct="1">
              <a:buFontTx/>
              <a:buNone/>
            </a:pPr>
            <a:endParaRPr lang="en-US" smtClean="0"/>
          </a:p>
          <a:p>
            <a:pPr eaLnBrk="1" hangingPunct="1">
              <a:buFontTx/>
              <a:buNone/>
            </a:pPr>
            <a:r>
              <a:rPr lang="en-US" smtClean="0"/>
              <a:t>					</a:t>
            </a:r>
            <a:r>
              <a:rPr lang="en-US" sz="2000" smtClean="0"/>
              <a:t>(Parlakian &amp; Seibel, 2002) </a:t>
            </a:r>
          </a:p>
          <a:p>
            <a:pPr eaLnBrk="1" hangingPunct="1"/>
            <a:endParaRPr lang="en-US" smtClean="0"/>
          </a:p>
        </p:txBody>
      </p:sp>
      <p:sp>
        <p:nvSpPr>
          <p:cNvPr id="54276" name="Slide Number Placeholder 4"/>
          <p:cNvSpPr>
            <a:spLocks noGrp="1"/>
          </p:cNvSpPr>
          <p:nvPr>
            <p:ph type="sldNum" sz="quarter" idx="12"/>
          </p:nvPr>
        </p:nvSpPr>
        <p:spPr bwMode="auto">
          <a:xfrm>
            <a:off x="6784975" y="6515100"/>
            <a:ext cx="2133600" cy="365125"/>
          </a:xfrm>
          <a:noFill/>
          <a:ln>
            <a:miter lim="800000"/>
            <a:headEnd/>
            <a:tailEnd/>
          </a:ln>
        </p:spPr>
        <p:txBody>
          <a:bodyPr/>
          <a:lstStyle/>
          <a:p>
            <a:fld id="{167C508B-983A-4A44-A77B-E6DF7E308750}" type="slidenum">
              <a:rPr lang="en-US" smtClean="0"/>
              <a:pPr/>
              <a:t>50</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idx="1"/>
          </p:nvPr>
        </p:nvSpPr>
        <p:spPr>
          <a:xfrm>
            <a:off x="685800" y="1143000"/>
            <a:ext cx="7772400" cy="4114800"/>
          </a:xfrm>
        </p:spPr>
        <p:txBody>
          <a:bodyPr/>
          <a:lstStyle/>
          <a:p>
            <a:pPr eaLnBrk="1" hangingPunct="1">
              <a:buFontTx/>
              <a:buNone/>
            </a:pPr>
            <a:r>
              <a:rPr lang="en-US" smtClean="0"/>
              <a:t>   Families have the most continuous and emotionally charged relationship with the child.  Infants and toddlers learn what people expect of them and what they can expect of other people through early experiences with parents and other caregivers. </a:t>
            </a:r>
          </a:p>
          <a:p>
            <a:pPr lvl="4" eaLnBrk="1" hangingPunct="1">
              <a:buFontTx/>
              <a:buNone/>
            </a:pPr>
            <a:r>
              <a:rPr lang="en-US" smtClean="0"/>
              <a:t>                                         (Day &amp; Parlakian, 2004)</a:t>
            </a:r>
          </a:p>
        </p:txBody>
      </p:sp>
      <p:sp>
        <p:nvSpPr>
          <p:cNvPr id="55299" name="Slide Number Placeholder 3"/>
          <p:cNvSpPr>
            <a:spLocks noGrp="1"/>
          </p:cNvSpPr>
          <p:nvPr>
            <p:ph type="sldNum" sz="quarter" idx="12"/>
          </p:nvPr>
        </p:nvSpPr>
        <p:spPr bwMode="auto">
          <a:xfrm>
            <a:off x="6553200" y="6035675"/>
            <a:ext cx="2133600" cy="365125"/>
          </a:xfrm>
          <a:noFill/>
          <a:ln>
            <a:miter lim="800000"/>
            <a:headEnd/>
            <a:tailEnd/>
          </a:ln>
        </p:spPr>
        <p:txBody>
          <a:bodyPr/>
          <a:lstStyle/>
          <a:p>
            <a:fld id="{57415AA8-A38B-4DA6-9A60-953DDD27DE8B}" type="slidenum">
              <a:rPr lang="en-US" smtClean="0"/>
              <a:pPr/>
              <a:t>51</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a:xfrm>
            <a:off x="76200" y="304800"/>
            <a:ext cx="9144000" cy="1470025"/>
          </a:xfrm>
        </p:spPr>
        <p:txBody>
          <a:bodyPr/>
          <a:lstStyle/>
          <a:p>
            <a:pPr eaLnBrk="1" hangingPunct="1"/>
            <a:r>
              <a:rPr lang="en-US" altLang="zh-CN" b="1" smtClean="0"/>
              <a:t/>
            </a:r>
            <a:br>
              <a:rPr lang="en-US" altLang="zh-CN" b="1" smtClean="0"/>
            </a:br>
            <a:r>
              <a:rPr lang="en-US" altLang="zh-CN" b="1" smtClean="0"/>
              <a:t>Activity</a:t>
            </a:r>
            <a:br>
              <a:rPr lang="en-US" altLang="zh-CN" b="1" smtClean="0"/>
            </a:br>
            <a:r>
              <a:rPr lang="en-US" altLang="zh-CN" i="1" smtClean="0"/>
              <a:t> Learning About, Expressing, and  Managing Emotions</a:t>
            </a:r>
            <a:r>
              <a:rPr lang="en-US" altLang="zh-CN" smtClean="0"/>
              <a:t> </a:t>
            </a:r>
            <a:endParaRPr lang="en-US" b="1" smtClean="0"/>
          </a:p>
        </p:txBody>
      </p:sp>
      <p:sp>
        <p:nvSpPr>
          <p:cNvPr id="56323" name="Slide Number Placeholder 3"/>
          <p:cNvSpPr>
            <a:spLocks noGrp="1"/>
          </p:cNvSpPr>
          <p:nvPr>
            <p:ph type="sldNum" sz="quarter" idx="12"/>
          </p:nvPr>
        </p:nvSpPr>
        <p:spPr bwMode="auto">
          <a:noFill/>
          <a:ln>
            <a:miter lim="800000"/>
            <a:headEnd/>
            <a:tailEnd/>
          </a:ln>
        </p:spPr>
        <p:txBody>
          <a:bodyPr/>
          <a:lstStyle/>
          <a:p>
            <a:fld id="{5F3C5ABA-F0CA-4916-B39A-7421366EB1C9}" type="slidenum">
              <a:rPr lang="en-US" smtClean="0"/>
              <a:pPr/>
              <a:t>52</a:t>
            </a:fld>
            <a:endParaRPr lang="en-US" smtClean="0"/>
          </a:p>
        </p:txBody>
      </p:sp>
      <p:pic>
        <p:nvPicPr>
          <p:cNvPr id="56324" name="Picture 2" descr="Madison-Dylan-Pumpkin.jpg"/>
          <p:cNvPicPr>
            <a:picLocks noChangeAspect="1"/>
          </p:cNvPicPr>
          <p:nvPr/>
        </p:nvPicPr>
        <p:blipFill>
          <a:blip r:embed="rId3" cstate="print"/>
          <a:srcRect/>
          <a:stretch>
            <a:fillRect/>
          </a:stretch>
        </p:blipFill>
        <p:spPr bwMode="auto">
          <a:xfrm>
            <a:off x="3429000" y="2362200"/>
            <a:ext cx="2184400" cy="2913063"/>
          </a:xfrm>
          <a:prstGeom prst="rect">
            <a:avLst/>
          </a:prstGeom>
          <a:noFill/>
          <a:ln w="9525">
            <a:noFill/>
            <a:miter lim="800000"/>
            <a:headEnd/>
            <a:tailEnd/>
          </a:ln>
        </p:spPr>
      </p:pic>
      <p:sp>
        <p:nvSpPr>
          <p:cNvPr id="56325" name="Rectangle 4"/>
          <p:cNvSpPr>
            <a:spLocks noChangeArrowheads="1"/>
          </p:cNvSpPr>
          <p:nvPr/>
        </p:nvSpPr>
        <p:spPr bwMode="auto">
          <a:xfrm>
            <a:off x="6165850" y="4724400"/>
            <a:ext cx="2913063" cy="369888"/>
          </a:xfrm>
          <a:prstGeom prst="rect">
            <a:avLst/>
          </a:prstGeom>
          <a:noFill/>
          <a:ln w="9525">
            <a:noFill/>
            <a:miter lim="800000"/>
            <a:headEnd/>
            <a:tailEnd/>
          </a:ln>
        </p:spPr>
        <p:txBody>
          <a:bodyPr wrap="none">
            <a:spAutoFit/>
          </a:bodyPr>
          <a:lstStyle/>
          <a:p>
            <a:r>
              <a:rPr lang="en-US"/>
              <a:t>HANDOUTS I/T 1.9 &amp; I/T 1.10</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noFill/>
          <a:ln>
            <a:miter lim="800000"/>
            <a:headEnd/>
            <a:tailEnd/>
          </a:ln>
        </p:spPr>
        <p:txBody>
          <a:bodyPr/>
          <a:lstStyle/>
          <a:p>
            <a:fld id="{765A1108-A411-4BE4-8AFE-313093E83488}" type="slidenum">
              <a:rPr lang="en-US" smtClean="0"/>
              <a:pPr/>
              <a:t>53</a:t>
            </a:fld>
            <a:endParaRPr lang="en-US" smtClean="0"/>
          </a:p>
        </p:txBody>
      </p:sp>
      <p:sp>
        <p:nvSpPr>
          <p:cNvPr id="57347" name="Rectangle 3"/>
          <p:cNvSpPr txBox="1">
            <a:spLocks noChangeArrowheads="1"/>
          </p:cNvSpPr>
          <p:nvPr/>
        </p:nvSpPr>
        <p:spPr bwMode="auto">
          <a:xfrm>
            <a:off x="685800" y="457200"/>
            <a:ext cx="7772400" cy="552450"/>
          </a:xfrm>
          <a:prstGeom prst="rect">
            <a:avLst/>
          </a:prstGeom>
          <a:noFill/>
          <a:ln w="9525">
            <a:noFill/>
            <a:miter lim="800000"/>
            <a:headEnd/>
            <a:tailEnd/>
          </a:ln>
        </p:spPr>
        <p:txBody>
          <a:bodyPr/>
          <a:lstStyle/>
          <a:p>
            <a:pPr algn="ctr" defTabSz="457200"/>
            <a:r>
              <a:rPr lang="en-US" altLang="zh-CN" sz="3600" b="1">
                <a:solidFill>
                  <a:srgbClr val="341C65"/>
                </a:solidFill>
                <a:latin typeface="Myriad Pro Semibold" charset="0"/>
              </a:rPr>
              <a:t>Activity</a:t>
            </a:r>
          </a:p>
        </p:txBody>
      </p:sp>
      <p:grpSp>
        <p:nvGrpSpPr>
          <p:cNvPr id="57348" name="Group 9"/>
          <p:cNvGrpSpPr>
            <a:grpSpLocks/>
          </p:cNvGrpSpPr>
          <p:nvPr/>
        </p:nvGrpSpPr>
        <p:grpSpPr bwMode="auto">
          <a:xfrm>
            <a:off x="685800" y="1828800"/>
            <a:ext cx="7754938" cy="2232025"/>
            <a:chOff x="685800" y="3205381"/>
            <a:chExt cx="7755548" cy="2376269"/>
          </a:xfrm>
        </p:grpSpPr>
        <p:pic>
          <p:nvPicPr>
            <p:cNvPr id="57349" name="Picture 2" descr="C:\Documents and Settings\cdclam\Local Settings\Temporary Internet Files\Content.IE5\CBEFQ1YN\MPj04389670000[1].jpg"/>
            <p:cNvPicPr>
              <a:picLocks noChangeAspect="1" noChangeArrowheads="1"/>
            </p:cNvPicPr>
            <p:nvPr/>
          </p:nvPicPr>
          <p:blipFill>
            <a:blip r:embed="rId3" cstate="print"/>
            <a:srcRect l="21495" r="-14954"/>
            <a:stretch>
              <a:fillRect/>
            </a:stretch>
          </p:blipFill>
          <p:spPr bwMode="auto">
            <a:xfrm>
              <a:off x="2743200" y="3208090"/>
              <a:ext cx="2050932" cy="2373560"/>
            </a:xfrm>
            <a:prstGeom prst="rect">
              <a:avLst/>
            </a:prstGeom>
            <a:noFill/>
            <a:ln w="9525">
              <a:solidFill>
                <a:schemeClr val="bg2"/>
              </a:solidFill>
              <a:miter lim="800000"/>
              <a:headEnd/>
              <a:tailEnd/>
            </a:ln>
          </p:spPr>
        </p:pic>
        <p:pic>
          <p:nvPicPr>
            <p:cNvPr id="57350" name="Picture 2" descr="C:\Documents and Settings\cdclam\Local Settings\Temporary Internet Files\Content.IE5\CBEFQ1YN\MPj04389670000[1].jpg"/>
            <p:cNvPicPr>
              <a:picLocks noChangeAspect="1" noChangeArrowheads="1"/>
            </p:cNvPicPr>
            <p:nvPr/>
          </p:nvPicPr>
          <p:blipFill>
            <a:blip r:embed="rId4" cstate="print"/>
            <a:srcRect r="25449"/>
            <a:stretch>
              <a:fillRect/>
            </a:stretch>
          </p:blipFill>
          <p:spPr bwMode="auto">
            <a:xfrm>
              <a:off x="4495800" y="3208090"/>
              <a:ext cx="1905000" cy="2354601"/>
            </a:xfrm>
            <a:prstGeom prst="rect">
              <a:avLst/>
            </a:prstGeom>
            <a:noFill/>
            <a:ln w="9525">
              <a:solidFill>
                <a:schemeClr val="bg2"/>
              </a:solidFill>
              <a:miter lim="800000"/>
              <a:headEnd/>
              <a:tailEnd/>
            </a:ln>
          </p:spPr>
        </p:pic>
        <p:pic>
          <p:nvPicPr>
            <p:cNvPr id="57351" name="Picture 2" descr="C:\Documents and Settings\cdclam\Local Settings\Temporary Internet Files\Content.IE5\CBEFQ1YN\MPj04389670000[1].jpg"/>
            <p:cNvPicPr>
              <a:picLocks noChangeAspect="1" noChangeArrowheads="1"/>
            </p:cNvPicPr>
            <p:nvPr/>
          </p:nvPicPr>
          <p:blipFill>
            <a:blip r:embed="rId5" cstate="print"/>
            <a:srcRect/>
            <a:stretch>
              <a:fillRect/>
            </a:stretch>
          </p:blipFill>
          <p:spPr bwMode="auto">
            <a:xfrm>
              <a:off x="6324600" y="3207376"/>
              <a:ext cx="2116748" cy="2353989"/>
            </a:xfrm>
            <a:prstGeom prst="rect">
              <a:avLst/>
            </a:prstGeom>
            <a:noFill/>
            <a:ln w="9525">
              <a:solidFill>
                <a:schemeClr val="bg2"/>
              </a:solidFill>
              <a:miter lim="800000"/>
              <a:headEnd/>
              <a:tailEnd/>
            </a:ln>
          </p:spPr>
        </p:pic>
        <p:pic>
          <p:nvPicPr>
            <p:cNvPr id="57352" name="Picture 2" descr="C:\Documents and Settings\cdclam\Local Settings\Temporary Internet Files\Content.IE5\CBEFQ1YN\MPj04389670000[1].jpg"/>
            <p:cNvPicPr>
              <a:picLocks noChangeAspect="1" noChangeArrowheads="1"/>
            </p:cNvPicPr>
            <p:nvPr/>
          </p:nvPicPr>
          <p:blipFill>
            <a:blip r:embed="rId6" cstate="print"/>
            <a:srcRect l="20589"/>
            <a:stretch>
              <a:fillRect/>
            </a:stretch>
          </p:blipFill>
          <p:spPr bwMode="auto">
            <a:xfrm>
              <a:off x="685800" y="3205381"/>
              <a:ext cx="2057400" cy="2357220"/>
            </a:xfrm>
            <a:prstGeom prst="rect">
              <a:avLst/>
            </a:prstGeom>
            <a:noFill/>
            <a:ln w="9525">
              <a:solidFill>
                <a:schemeClr val="bg2"/>
              </a:solid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a:xfrm>
            <a:off x="0" y="-152400"/>
            <a:ext cx="9144000" cy="1470025"/>
          </a:xfrm>
        </p:spPr>
        <p:txBody>
          <a:bodyPr/>
          <a:lstStyle/>
          <a:p>
            <a:pPr eaLnBrk="1" hangingPunct="1"/>
            <a:r>
              <a:rPr lang="en-US" altLang="zh-CN" sz="3200" b="1" smtClean="0"/>
              <a:t>Factors That Create Challenges for Families</a:t>
            </a:r>
            <a:endParaRPr lang="en-US" sz="3200" b="1" smtClean="0"/>
          </a:p>
        </p:txBody>
      </p:sp>
      <p:sp>
        <p:nvSpPr>
          <p:cNvPr id="58371" name="Slide Number Placeholder 3"/>
          <p:cNvSpPr>
            <a:spLocks noGrp="1"/>
          </p:cNvSpPr>
          <p:nvPr>
            <p:ph type="sldNum" sz="quarter" idx="12"/>
          </p:nvPr>
        </p:nvSpPr>
        <p:spPr bwMode="auto">
          <a:noFill/>
          <a:ln>
            <a:miter lim="800000"/>
            <a:headEnd/>
            <a:tailEnd/>
          </a:ln>
        </p:spPr>
        <p:txBody>
          <a:bodyPr/>
          <a:lstStyle/>
          <a:p>
            <a:fld id="{FA4CB69C-66DF-4461-9644-0422D67ED91B}" type="slidenum">
              <a:rPr lang="en-US" smtClean="0"/>
              <a:pPr/>
              <a:t>54</a:t>
            </a:fld>
            <a:endParaRPr lang="en-US" smtClean="0"/>
          </a:p>
        </p:txBody>
      </p:sp>
      <p:sp>
        <p:nvSpPr>
          <p:cNvPr id="58372" name="Rectangle 4"/>
          <p:cNvSpPr>
            <a:spLocks noChangeArrowheads="1"/>
          </p:cNvSpPr>
          <p:nvPr/>
        </p:nvSpPr>
        <p:spPr bwMode="auto">
          <a:xfrm>
            <a:off x="609600" y="990600"/>
            <a:ext cx="8267700" cy="4186238"/>
          </a:xfrm>
          <a:prstGeom prst="rect">
            <a:avLst/>
          </a:prstGeom>
          <a:noFill/>
          <a:ln w="9525">
            <a:noFill/>
            <a:miter lim="800000"/>
            <a:headEnd/>
            <a:tailEnd/>
          </a:ln>
        </p:spPr>
        <p:txBody>
          <a:bodyPr>
            <a:spAutoFit/>
          </a:bodyPr>
          <a:lstStyle/>
          <a:p>
            <a:pPr>
              <a:lnSpc>
                <a:spcPct val="50000"/>
              </a:lnSpc>
              <a:buFont typeface="Arial" pitchFamily="34" charset="0"/>
              <a:buChar char="•"/>
            </a:pPr>
            <a:r>
              <a:rPr lang="en-US" altLang="zh-CN" sz="2800">
                <a:solidFill>
                  <a:srgbClr val="341C65"/>
                </a:solidFill>
              </a:rPr>
              <a:t>Poverty</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Nonflexible work situations</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No maternal or paternal leave</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Little support from other family members or neighbors</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Challenging relationships with their own families </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Substance abuse</a:t>
            </a:r>
          </a:p>
          <a:p>
            <a:pPr>
              <a:lnSpc>
                <a:spcPct val="50000"/>
              </a:lnSpc>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Domestic violence</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title"/>
          </p:nvPr>
        </p:nvSpPr>
        <p:spPr>
          <a:xfrm>
            <a:off x="457200" y="163513"/>
            <a:ext cx="8229600" cy="681037"/>
          </a:xfrm>
        </p:spPr>
        <p:txBody>
          <a:bodyPr>
            <a:normAutofit fontScale="90000"/>
          </a:bodyPr>
          <a:lstStyle/>
          <a:p>
            <a:pPr eaLnBrk="1" hangingPunct="1">
              <a:defRPr/>
            </a:pPr>
            <a:r>
              <a:rPr lang="en-US" sz="4000" dirty="0" smtClean="0">
                <a:ea typeface="ＭＳ Ｐゴシック" charset="0"/>
              </a:rPr>
              <a:t>Activity</a:t>
            </a:r>
          </a:p>
        </p:txBody>
      </p:sp>
      <p:sp>
        <p:nvSpPr>
          <p:cNvPr id="59395" name="Rectangle 4"/>
          <p:cNvSpPr>
            <a:spLocks noGrp="1" noChangeArrowheads="1"/>
          </p:cNvSpPr>
          <p:nvPr>
            <p:ph idx="1"/>
          </p:nvPr>
        </p:nvSpPr>
        <p:spPr>
          <a:xfrm>
            <a:off x="635000" y="790575"/>
            <a:ext cx="8229600" cy="3884613"/>
          </a:xfrm>
        </p:spPr>
        <p:txBody>
          <a:bodyPr/>
          <a:lstStyle/>
          <a:p>
            <a:pPr algn="ctr">
              <a:spcBef>
                <a:spcPct val="0"/>
              </a:spcBef>
              <a:buFontTx/>
              <a:buNone/>
            </a:pPr>
            <a:r>
              <a:rPr lang="en-US" sz="4000" i="1" smtClean="0"/>
              <a:t> Working with Families Inventory</a:t>
            </a:r>
            <a:r>
              <a:rPr lang="en-US" sz="4000" smtClean="0"/>
              <a:t> </a:t>
            </a:r>
          </a:p>
        </p:txBody>
      </p:sp>
      <p:sp>
        <p:nvSpPr>
          <p:cNvPr id="59396" name="Slide Number Placeholder 5"/>
          <p:cNvSpPr>
            <a:spLocks noGrp="1"/>
          </p:cNvSpPr>
          <p:nvPr>
            <p:ph type="sldNum" sz="quarter" idx="12"/>
          </p:nvPr>
        </p:nvSpPr>
        <p:spPr bwMode="auto">
          <a:noFill/>
          <a:ln>
            <a:miter lim="800000"/>
            <a:headEnd/>
            <a:tailEnd/>
          </a:ln>
        </p:spPr>
        <p:txBody>
          <a:bodyPr/>
          <a:lstStyle/>
          <a:p>
            <a:fld id="{64464D79-5505-4D8F-97EE-B655CB1E30A6}" type="slidenum">
              <a:rPr lang="en-US" smtClean="0"/>
              <a:pPr/>
              <a:t>55</a:t>
            </a:fld>
            <a:endParaRPr lang="en-US" smtClean="0"/>
          </a:p>
        </p:txBody>
      </p:sp>
      <p:sp>
        <p:nvSpPr>
          <p:cNvPr id="59397" name="TextBox 3"/>
          <p:cNvSpPr txBox="1">
            <a:spLocks noChangeArrowheads="1"/>
          </p:cNvSpPr>
          <p:nvPr/>
        </p:nvSpPr>
        <p:spPr bwMode="auto">
          <a:xfrm>
            <a:off x="3541713" y="4949825"/>
            <a:ext cx="2108200" cy="368300"/>
          </a:xfrm>
          <a:prstGeom prst="rect">
            <a:avLst/>
          </a:prstGeom>
          <a:noFill/>
          <a:ln w="9525">
            <a:solidFill>
              <a:schemeClr val="tx1"/>
            </a:solidFill>
            <a:miter lim="800000"/>
            <a:headEnd/>
            <a:tailEnd/>
          </a:ln>
        </p:spPr>
        <p:txBody>
          <a:bodyPr>
            <a:spAutoFit/>
          </a:bodyPr>
          <a:lstStyle/>
          <a:p>
            <a:r>
              <a:rPr lang="en-US"/>
              <a:t>I/T HANDOUT 1.11</a:t>
            </a:r>
          </a:p>
        </p:txBody>
      </p:sp>
      <p:pic>
        <p:nvPicPr>
          <p:cNvPr id="59398" name="Picture 5" descr="C:\Documents and Settings\aquesen\Local Settings\Temporary Internet Files\Content.IE5\9TV3CG4P\MP900409610[1].jpg"/>
          <p:cNvPicPr>
            <a:picLocks noChangeAspect="1" noChangeArrowheads="1"/>
          </p:cNvPicPr>
          <p:nvPr/>
        </p:nvPicPr>
        <p:blipFill>
          <a:blip r:embed="rId3" cstate="print"/>
          <a:srcRect/>
          <a:stretch>
            <a:fillRect/>
          </a:stretch>
        </p:blipFill>
        <p:spPr bwMode="auto">
          <a:xfrm>
            <a:off x="2819400" y="1446213"/>
            <a:ext cx="3538538" cy="3505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fant 2-6-1.m4v" descr="/Users/tdurden/Dropbox/rock solid foundations/Infant 2-6-1.m4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pic>
        <p:nvPicPr>
          <p:cNvPr id="5" name="2-6.mpeg">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
        <p:nvSpPr>
          <p:cNvPr id="60420" name="Slide Number Placeholder 3"/>
          <p:cNvSpPr>
            <a:spLocks noGrp="1"/>
          </p:cNvSpPr>
          <p:nvPr>
            <p:ph type="sldNum" sz="quarter" idx="12"/>
          </p:nvPr>
        </p:nvSpPr>
        <p:spPr bwMode="auto">
          <a:noFill/>
          <a:ln>
            <a:miter lim="800000"/>
            <a:headEnd/>
            <a:tailEnd/>
          </a:ln>
        </p:spPr>
        <p:txBody>
          <a:bodyPr/>
          <a:lstStyle/>
          <a:p>
            <a:fld id="{7FAE007E-3777-48C7-8F02-E63B14C1CC49}" type="slidenum">
              <a:rPr lang="en-US" smtClean="0"/>
              <a:pPr/>
              <a:t>56</a:t>
            </a:fld>
            <a:endParaRPr lang="en-US"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4294967295"/>
          </p:nvPr>
        </p:nvSpPr>
        <p:spPr bwMode="auto">
          <a:xfrm>
            <a:off x="7010400" y="6802438"/>
            <a:ext cx="2133600" cy="365125"/>
          </a:xfrm>
          <a:noFill/>
          <a:ln>
            <a:miter lim="800000"/>
            <a:headEnd/>
            <a:tailEnd/>
          </a:ln>
        </p:spPr>
        <p:txBody>
          <a:bodyPr/>
          <a:lstStyle/>
          <a:p>
            <a:fld id="{2B5DE355-CDB8-4FCE-80A3-2A3D7B323143}" type="slidenum">
              <a:rPr lang="en-US" smtClean="0"/>
              <a:pPr/>
              <a:t>57</a:t>
            </a:fld>
            <a:endParaRPr lang="en-US" smtClean="0"/>
          </a:p>
        </p:txBody>
      </p:sp>
      <p:pic>
        <p:nvPicPr>
          <p:cNvPr id="61443" name="Picture 5" descr="MCEN00922_0000[1]"/>
          <p:cNvPicPr>
            <a:picLocks noChangeAspect="1" noChangeArrowheads="1"/>
          </p:cNvPicPr>
          <p:nvPr/>
        </p:nvPicPr>
        <p:blipFill>
          <a:blip r:embed="rId5" cstate="print"/>
          <a:srcRect/>
          <a:stretch>
            <a:fillRect/>
          </a:stretch>
        </p:blipFill>
        <p:spPr bwMode="auto">
          <a:xfrm>
            <a:off x="8382000" y="381000"/>
            <a:ext cx="450850" cy="501650"/>
          </a:xfrm>
          <a:prstGeom prst="rect">
            <a:avLst/>
          </a:prstGeom>
          <a:noFill/>
          <a:ln w="9525">
            <a:noFill/>
            <a:miter lim="800000"/>
            <a:headEnd/>
            <a:tailEnd/>
          </a:ln>
        </p:spPr>
      </p:pic>
      <p:sp>
        <p:nvSpPr>
          <p:cNvPr id="61444" name="TextBox 5"/>
          <p:cNvSpPr txBox="1">
            <a:spLocks noChangeArrowheads="1"/>
          </p:cNvSpPr>
          <p:nvPr/>
        </p:nvSpPr>
        <p:spPr bwMode="auto">
          <a:xfrm>
            <a:off x="6019800" y="6167438"/>
            <a:ext cx="542925" cy="461962"/>
          </a:xfrm>
          <a:prstGeom prst="rect">
            <a:avLst/>
          </a:prstGeom>
          <a:noFill/>
          <a:ln w="9525">
            <a:noFill/>
            <a:miter lim="800000"/>
            <a:headEnd/>
            <a:tailEnd/>
          </a:ln>
        </p:spPr>
        <p:txBody>
          <a:bodyPr wrap="none">
            <a:spAutoFit/>
          </a:bodyPr>
          <a:lstStyle/>
          <a:p>
            <a:r>
              <a:rPr lang="en-US" b="1"/>
              <a:t>I/T</a:t>
            </a:r>
          </a:p>
        </p:txBody>
      </p:sp>
      <p:pic>
        <p:nvPicPr>
          <p:cNvPr id="7" name="1-5.mpeg" descr="/Volumes/STORE N GO/CSEFEL/Rock Solid ToT Blended 1/1-5.mpe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0" y="0"/>
            <a:ext cx="9144000" cy="6934200"/>
          </a:xfrm>
          <a:prstGeom prst="rect">
            <a:avLst/>
          </a:prstGeom>
          <a:noFill/>
          <a:ln w="9525">
            <a:noFill/>
            <a:miter lim="800000"/>
            <a:headEnd/>
            <a:tailEnd/>
          </a:ln>
        </p:spPr>
      </p:pic>
      <p:sp>
        <p:nvSpPr>
          <p:cNvPr id="61446" name="TextBox 8"/>
          <p:cNvSpPr txBox="1">
            <a:spLocks noChangeArrowheads="1"/>
          </p:cNvSpPr>
          <p:nvPr/>
        </p:nvSpPr>
        <p:spPr bwMode="auto">
          <a:xfrm>
            <a:off x="6172200" y="5791200"/>
            <a:ext cx="457200" cy="369888"/>
          </a:xfrm>
          <a:prstGeom prst="rect">
            <a:avLst/>
          </a:prstGeom>
          <a:noFill/>
          <a:ln w="9525">
            <a:noFill/>
            <a:miter lim="800000"/>
            <a:headEnd/>
            <a:tailEnd/>
          </a:ln>
        </p:spPr>
        <p:txBody>
          <a:bodyPr>
            <a:spAutoFit/>
          </a:bodyPr>
          <a:lstStyle/>
          <a:p>
            <a:r>
              <a:rPr lang="en-US" b="1"/>
              <a:t>I/T</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85800" y="1635125"/>
            <a:ext cx="7772400" cy="1470025"/>
          </a:xfrm>
        </p:spPr>
        <p:txBody>
          <a:bodyPr/>
          <a:lstStyle/>
          <a:p>
            <a:pPr eaLnBrk="1" hangingPunct="1"/>
            <a:r>
              <a:rPr lang="en-US" altLang="zh-CN" b="1" smtClean="0"/>
              <a:t>Activity</a:t>
            </a:r>
            <a:endParaRPr lang="en-US" b="1" smtClean="0"/>
          </a:p>
        </p:txBody>
      </p:sp>
      <p:sp>
        <p:nvSpPr>
          <p:cNvPr id="62467" name="Slide Number Placeholder 3"/>
          <p:cNvSpPr>
            <a:spLocks noGrp="1"/>
          </p:cNvSpPr>
          <p:nvPr>
            <p:ph type="sldNum" sz="quarter" idx="12"/>
          </p:nvPr>
        </p:nvSpPr>
        <p:spPr bwMode="auto">
          <a:noFill/>
          <a:ln>
            <a:miter lim="800000"/>
            <a:headEnd/>
            <a:tailEnd/>
          </a:ln>
        </p:spPr>
        <p:txBody>
          <a:bodyPr/>
          <a:lstStyle/>
          <a:p>
            <a:fld id="{D175D5BE-FCE3-46E9-A59D-8787E7674ADF}" type="slidenum">
              <a:rPr lang="en-US" smtClean="0"/>
              <a:pPr/>
              <a:t>58</a:t>
            </a:fld>
            <a:endParaRPr lang="en-US" smtClean="0"/>
          </a:p>
        </p:txBody>
      </p:sp>
      <p:sp>
        <p:nvSpPr>
          <p:cNvPr id="62468" name="Rectangle 4"/>
          <p:cNvSpPr>
            <a:spLocks noChangeArrowheads="1"/>
          </p:cNvSpPr>
          <p:nvPr/>
        </p:nvSpPr>
        <p:spPr bwMode="auto">
          <a:xfrm>
            <a:off x="419100" y="3105150"/>
            <a:ext cx="8039100" cy="1878013"/>
          </a:xfrm>
          <a:prstGeom prst="rect">
            <a:avLst/>
          </a:prstGeom>
          <a:noFill/>
          <a:ln w="9525">
            <a:noFill/>
            <a:miter lim="800000"/>
            <a:headEnd/>
            <a:tailEnd/>
          </a:ln>
        </p:spPr>
        <p:txBody>
          <a:bodyPr>
            <a:spAutoFit/>
          </a:bodyPr>
          <a:lstStyle/>
          <a:p>
            <a:pPr marL="990600" lvl="1" indent="-533400" algn="ctr"/>
            <a:r>
              <a:rPr lang="en-US" altLang="zh-CN" sz="3600" i="1">
                <a:solidFill>
                  <a:srgbClr val="341C65"/>
                </a:solidFill>
              </a:rPr>
              <a:t>Vignettes:  Supporting </a:t>
            </a:r>
          </a:p>
          <a:p>
            <a:pPr marL="990600" lvl="1" indent="-533400" algn="ctr"/>
            <a:r>
              <a:rPr lang="en-US" altLang="zh-CN" sz="3600" i="1">
                <a:solidFill>
                  <a:srgbClr val="341C65"/>
                </a:solidFill>
              </a:rPr>
              <a:t>Parent-Child Relationship</a:t>
            </a:r>
          </a:p>
          <a:p>
            <a:pPr marL="609600" indent="-609600"/>
            <a:endParaRPr lang="en-US" altLang="zh-CN" sz="4400"/>
          </a:p>
        </p:txBody>
      </p:sp>
      <p:sp>
        <p:nvSpPr>
          <p:cNvPr id="62469" name="Rectangle 4"/>
          <p:cNvSpPr>
            <a:spLocks noChangeArrowheads="1"/>
          </p:cNvSpPr>
          <p:nvPr/>
        </p:nvSpPr>
        <p:spPr bwMode="auto">
          <a:xfrm>
            <a:off x="5257800" y="4648200"/>
            <a:ext cx="3492500" cy="369888"/>
          </a:xfrm>
          <a:prstGeom prst="rect">
            <a:avLst/>
          </a:prstGeom>
          <a:noFill/>
          <a:ln w="9525">
            <a:noFill/>
            <a:miter lim="800000"/>
            <a:headEnd/>
            <a:tailEnd/>
          </a:ln>
        </p:spPr>
        <p:txBody>
          <a:bodyPr wrap="none">
            <a:spAutoFit/>
          </a:bodyPr>
          <a:lstStyle/>
          <a:p>
            <a:r>
              <a:rPr lang="en-US"/>
              <a:t>HANDOUTS IT 2.10, IT 2.11, IT 2.12</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838200" y="381000"/>
            <a:ext cx="7772400" cy="669925"/>
          </a:xfrm>
        </p:spPr>
        <p:txBody>
          <a:bodyPr/>
          <a:lstStyle/>
          <a:p>
            <a:pPr eaLnBrk="1" hangingPunct="1"/>
            <a:r>
              <a:rPr lang="en-US" altLang="zh-CN" b="1" smtClean="0"/>
              <a:t>Building Relationships</a:t>
            </a:r>
            <a:r>
              <a:rPr lang="en-US" altLang="zh-CN" b="1" smtClean="0">
                <a:solidFill>
                  <a:srgbClr val="000000"/>
                </a:solidFill>
              </a:rPr>
              <a:t/>
            </a:r>
            <a:br>
              <a:rPr lang="en-US" altLang="zh-CN" b="1" smtClean="0">
                <a:solidFill>
                  <a:srgbClr val="000000"/>
                </a:solidFill>
              </a:rPr>
            </a:br>
            <a:endParaRPr lang="en-US" smtClean="0"/>
          </a:p>
        </p:txBody>
      </p:sp>
      <p:sp>
        <p:nvSpPr>
          <p:cNvPr id="63491" name="Slide Number Placeholder 3"/>
          <p:cNvSpPr>
            <a:spLocks noGrp="1"/>
          </p:cNvSpPr>
          <p:nvPr>
            <p:ph type="sldNum" sz="quarter" idx="12"/>
          </p:nvPr>
        </p:nvSpPr>
        <p:spPr bwMode="auto">
          <a:noFill/>
          <a:ln>
            <a:miter lim="800000"/>
            <a:headEnd/>
            <a:tailEnd/>
          </a:ln>
        </p:spPr>
        <p:txBody>
          <a:bodyPr/>
          <a:lstStyle/>
          <a:p>
            <a:fld id="{3DACF10B-376F-4FB9-AABF-C5B2BA6B4B90}" type="slidenum">
              <a:rPr lang="en-US" smtClean="0"/>
              <a:pPr/>
              <a:t>59</a:t>
            </a:fld>
            <a:endParaRPr lang="en-US" smtClean="0"/>
          </a:p>
        </p:txBody>
      </p:sp>
      <p:pic>
        <p:nvPicPr>
          <p:cNvPr id="63492" name="Picture 2" descr="DSCN0050"/>
          <p:cNvPicPr>
            <a:picLocks noChangeAspect="1" noChangeArrowheads="1"/>
          </p:cNvPicPr>
          <p:nvPr/>
        </p:nvPicPr>
        <p:blipFill>
          <a:blip r:embed="rId3" cstate="print"/>
          <a:srcRect/>
          <a:stretch>
            <a:fillRect/>
          </a:stretch>
        </p:blipFill>
        <p:spPr bwMode="auto">
          <a:xfrm>
            <a:off x="1676400" y="1066800"/>
            <a:ext cx="5981700" cy="4140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04800" y="457200"/>
            <a:ext cx="4064000" cy="4495800"/>
          </a:xfrm>
        </p:spPr>
        <p:txBody>
          <a:bodyPr/>
          <a:lstStyle/>
          <a:p>
            <a:pPr algn="ctr" eaLnBrk="1" hangingPunct="1">
              <a:lnSpc>
                <a:spcPct val="125000"/>
              </a:lnSpc>
              <a:buFontTx/>
              <a:buNone/>
            </a:pPr>
            <a:r>
              <a:rPr lang="en-US" sz="5300" smtClean="0"/>
              <a:t>   Definitions, Research and Rationale</a:t>
            </a:r>
          </a:p>
        </p:txBody>
      </p:sp>
      <p:sp>
        <p:nvSpPr>
          <p:cNvPr id="9219" name="Slide Number Placeholder 4"/>
          <p:cNvSpPr>
            <a:spLocks noGrp="1"/>
          </p:cNvSpPr>
          <p:nvPr>
            <p:ph type="sldNum" sz="quarter" idx="12"/>
          </p:nvPr>
        </p:nvSpPr>
        <p:spPr bwMode="auto">
          <a:noFill/>
          <a:ln>
            <a:miter lim="800000"/>
            <a:headEnd/>
            <a:tailEnd/>
          </a:ln>
        </p:spPr>
        <p:txBody>
          <a:bodyPr/>
          <a:lstStyle/>
          <a:p>
            <a:fld id="{3F7E70B3-338C-449D-9F12-D70CBE17FA96}" type="slidenum">
              <a:rPr lang="en-US" smtClean="0"/>
              <a:pPr/>
              <a:t>6</a:t>
            </a:fld>
            <a:endParaRPr lang="en-US" smtClean="0"/>
          </a:p>
        </p:txBody>
      </p:sp>
      <p:pic>
        <p:nvPicPr>
          <p:cNvPr id="9220" name="Picture 3" descr="MxCity, MiKinder,May'08 149.jpg"/>
          <p:cNvPicPr>
            <a:picLocks noChangeAspect="1"/>
          </p:cNvPicPr>
          <p:nvPr/>
        </p:nvPicPr>
        <p:blipFill>
          <a:blip r:embed="rId3" cstate="print"/>
          <a:srcRect t="14400"/>
          <a:stretch>
            <a:fillRect/>
          </a:stretch>
        </p:blipFill>
        <p:spPr bwMode="auto">
          <a:xfrm>
            <a:off x="4495800" y="228600"/>
            <a:ext cx="4356100" cy="49831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838200" y="228600"/>
            <a:ext cx="7772400" cy="1470025"/>
          </a:xfrm>
        </p:spPr>
        <p:txBody>
          <a:bodyPr/>
          <a:lstStyle/>
          <a:p>
            <a:pPr eaLnBrk="1" hangingPunct="1"/>
            <a:r>
              <a:rPr lang="en-US" altLang="zh-CN" sz="4800" b="1" smtClean="0"/>
              <a:t>Pulling it all Together!</a:t>
            </a:r>
            <a:endParaRPr lang="en-US" sz="4800" b="1" smtClean="0"/>
          </a:p>
        </p:txBody>
      </p:sp>
      <p:sp>
        <p:nvSpPr>
          <p:cNvPr id="64515" name="Slide Number Placeholder 3"/>
          <p:cNvSpPr>
            <a:spLocks noGrp="1"/>
          </p:cNvSpPr>
          <p:nvPr>
            <p:ph type="sldNum" sz="quarter" idx="12"/>
          </p:nvPr>
        </p:nvSpPr>
        <p:spPr bwMode="auto">
          <a:noFill/>
          <a:ln>
            <a:miter lim="800000"/>
            <a:headEnd/>
            <a:tailEnd/>
          </a:ln>
        </p:spPr>
        <p:txBody>
          <a:bodyPr/>
          <a:lstStyle/>
          <a:p>
            <a:fld id="{ED2DBE84-A854-4FB9-BE64-0B52C4CCE55D}" type="slidenum">
              <a:rPr lang="en-US" smtClean="0"/>
              <a:pPr/>
              <a:t>60</a:t>
            </a:fld>
            <a:endParaRPr lang="en-US" smtClean="0"/>
          </a:p>
        </p:txBody>
      </p:sp>
      <p:pic>
        <p:nvPicPr>
          <p:cNvPr id="64516" name="Picture 4" descr="58 (7)"/>
          <p:cNvPicPr>
            <a:picLocks noChangeAspect="1" noChangeArrowheads="1"/>
          </p:cNvPicPr>
          <p:nvPr/>
        </p:nvPicPr>
        <p:blipFill>
          <a:blip r:embed="rId3" cstate="print"/>
          <a:srcRect l="6250" t="10001" r="15001" b="25000"/>
          <a:stretch>
            <a:fillRect/>
          </a:stretch>
        </p:blipFill>
        <p:spPr bwMode="auto">
          <a:xfrm>
            <a:off x="1524000" y="1905000"/>
            <a:ext cx="5943600" cy="2895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Major Messages to Take Home</a:t>
            </a:r>
          </a:p>
        </p:txBody>
      </p:sp>
      <p:sp>
        <p:nvSpPr>
          <p:cNvPr id="65539" name="Content Placeholder 2"/>
          <p:cNvSpPr>
            <a:spLocks noGrp="1"/>
          </p:cNvSpPr>
          <p:nvPr>
            <p:ph idx="1"/>
          </p:nvPr>
        </p:nvSpPr>
        <p:spPr>
          <a:xfrm>
            <a:off x="457200" y="1219200"/>
            <a:ext cx="8229600" cy="3154363"/>
          </a:xfrm>
        </p:spPr>
        <p:txBody>
          <a:bodyPr/>
          <a:lstStyle/>
          <a:p>
            <a:pPr>
              <a:defRPr/>
            </a:pPr>
            <a:r>
              <a:rPr lang="en-US" sz="2800" dirty="0" smtClean="0">
                <a:solidFill>
                  <a:schemeClr val="accent4">
                    <a:lumMod val="75000"/>
                  </a:schemeClr>
                </a:solidFill>
              </a:rPr>
              <a:t>Attachment is a pattern of interaction that develops over time as young children and caregivers engage and form an emotional bond</a:t>
            </a:r>
          </a:p>
          <a:p>
            <a:pPr>
              <a:defRPr/>
            </a:pPr>
            <a:r>
              <a:rPr lang="en-US" altLang="zh-CN" sz="2800" dirty="0" smtClean="0">
                <a:solidFill>
                  <a:schemeClr val="accent4">
                    <a:lumMod val="75000"/>
                  </a:schemeClr>
                </a:solidFill>
              </a:rPr>
              <a:t>Caregivers help children express emotion;  develop emotional regulation; and form close, secure relationships</a:t>
            </a:r>
          </a:p>
          <a:p>
            <a:pPr>
              <a:defRPr/>
            </a:pPr>
            <a:r>
              <a:rPr lang="en-US" sz="2800" dirty="0" smtClean="0">
                <a:solidFill>
                  <a:schemeClr val="accent4">
                    <a:lumMod val="75000"/>
                  </a:schemeClr>
                </a:solidFill>
              </a:rPr>
              <a:t>Develop a pattern of positive interactions with young children to enhance the attachment relationship</a:t>
            </a:r>
            <a:endParaRPr lang="en-US" dirty="0" smtClean="0">
              <a:solidFill>
                <a:schemeClr val="accent4">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685800" y="228600"/>
            <a:ext cx="7772400" cy="555625"/>
          </a:xfrm>
        </p:spPr>
        <p:txBody>
          <a:bodyPr/>
          <a:lstStyle/>
          <a:p>
            <a:pPr eaLnBrk="1" hangingPunct="1"/>
            <a:r>
              <a:rPr lang="en-US" altLang="zh-CN" b="1" smtClean="0"/>
              <a:t>Major Messages to Take Home</a:t>
            </a:r>
            <a:endParaRPr lang="en-US" b="1" smtClean="0"/>
          </a:p>
        </p:txBody>
      </p:sp>
      <p:sp>
        <p:nvSpPr>
          <p:cNvPr id="66563" name="Slide Number Placeholder 3"/>
          <p:cNvSpPr>
            <a:spLocks noGrp="1"/>
          </p:cNvSpPr>
          <p:nvPr>
            <p:ph type="sldNum" sz="quarter" idx="12"/>
          </p:nvPr>
        </p:nvSpPr>
        <p:spPr bwMode="auto">
          <a:noFill/>
          <a:ln>
            <a:miter lim="800000"/>
            <a:headEnd/>
            <a:tailEnd/>
          </a:ln>
        </p:spPr>
        <p:txBody>
          <a:bodyPr/>
          <a:lstStyle/>
          <a:p>
            <a:fld id="{866D4CCB-9B39-4E79-A500-3FD4A695EA5D}" type="slidenum">
              <a:rPr lang="en-US" smtClean="0"/>
              <a:pPr/>
              <a:t>62</a:t>
            </a:fld>
            <a:endParaRPr lang="en-US" smtClean="0"/>
          </a:p>
        </p:txBody>
      </p:sp>
      <p:sp>
        <p:nvSpPr>
          <p:cNvPr id="73732" name="Rectangle 4"/>
          <p:cNvSpPr>
            <a:spLocks noChangeArrowheads="1"/>
          </p:cNvSpPr>
          <p:nvPr/>
        </p:nvSpPr>
        <p:spPr bwMode="auto">
          <a:xfrm>
            <a:off x="228600" y="1295400"/>
            <a:ext cx="8534400" cy="3763963"/>
          </a:xfrm>
          <a:prstGeom prst="rect">
            <a:avLst/>
          </a:prstGeom>
          <a:noFill/>
          <a:ln>
            <a:noFill/>
          </a:ln>
          <a:extLst/>
        </p:spPr>
        <p:txBody>
          <a:bodyPr>
            <a:spAutoFit/>
          </a:bodyPr>
          <a:lstStyle/>
          <a:p>
            <a:pPr marL="812800" indent="-290513">
              <a:lnSpc>
                <a:spcPct val="80000"/>
              </a:lnSpc>
              <a:buFont typeface="Arial" charset="0"/>
              <a:buChar char="•"/>
              <a:defRPr/>
            </a:pPr>
            <a:r>
              <a:rPr lang="en-US" altLang="zh-CN" sz="2800" dirty="0">
                <a:solidFill>
                  <a:schemeClr val="accent4">
                    <a:lumMod val="75000"/>
                  </a:schemeClr>
                </a:solidFill>
                <a:latin typeface="Calibri" charset="0"/>
                <a:ea typeface="ＭＳ Ｐゴシック" charset="0"/>
                <a:cs typeface="ＭＳ Ｐゴシック" charset="0"/>
              </a:rPr>
              <a:t>Relationships are different from interactions. However, positive interactions over time lead to the formation of a good relationship with young children</a:t>
            </a:r>
          </a:p>
          <a:p>
            <a:pPr marL="522287">
              <a:lnSpc>
                <a:spcPct val="80000"/>
              </a:lnSpc>
              <a:defRPr/>
            </a:pPr>
            <a:endParaRPr lang="en-US" altLang="zh-CN" sz="2800" dirty="0">
              <a:solidFill>
                <a:schemeClr val="accent4">
                  <a:lumMod val="75000"/>
                </a:schemeClr>
              </a:solidFill>
              <a:latin typeface="Calibri" charset="0"/>
              <a:ea typeface="ＭＳ Ｐゴシック" charset="0"/>
              <a:cs typeface="ＭＳ Ｐゴシック" charset="0"/>
            </a:endParaRPr>
          </a:p>
          <a:p>
            <a:pPr marL="812800" indent="-290513">
              <a:lnSpc>
                <a:spcPct val="80000"/>
              </a:lnSpc>
              <a:buFont typeface="Arial" charset="0"/>
              <a:buChar char="•"/>
              <a:defRPr/>
            </a:pPr>
            <a:r>
              <a:rPr lang="en-US" altLang="zh-CN" sz="2800" dirty="0">
                <a:solidFill>
                  <a:schemeClr val="accent4">
                    <a:lumMod val="75000"/>
                  </a:schemeClr>
                </a:solidFill>
                <a:latin typeface="Calibri" charset="0"/>
                <a:ea typeface="ＭＳ Ｐゴシック" charset="0"/>
                <a:cs typeface="ＭＳ Ｐゴシック" charset="0"/>
              </a:rPr>
              <a:t>Early social emotional wellness develops within the context of relationships</a:t>
            </a:r>
          </a:p>
          <a:p>
            <a:pPr marL="812800" indent="-290513">
              <a:lnSpc>
                <a:spcPct val="50000"/>
              </a:lnSpc>
              <a:buFont typeface="Arial" charset="0"/>
              <a:buChar char="•"/>
              <a:defRPr/>
            </a:pPr>
            <a:endParaRPr lang="en-US" altLang="zh-CN" sz="2800" dirty="0">
              <a:solidFill>
                <a:schemeClr val="accent4">
                  <a:lumMod val="75000"/>
                </a:schemeClr>
              </a:solidFill>
              <a:latin typeface="Calibri" charset="0"/>
              <a:ea typeface="ＭＳ Ｐゴシック" charset="0"/>
              <a:cs typeface="ＭＳ Ｐゴシック" charset="0"/>
            </a:endParaRPr>
          </a:p>
          <a:p>
            <a:pPr marL="812800" indent="-290513">
              <a:lnSpc>
                <a:spcPct val="80000"/>
              </a:lnSpc>
              <a:buFont typeface="Arial" charset="0"/>
              <a:buChar char="•"/>
              <a:defRPr/>
            </a:pPr>
            <a:r>
              <a:rPr lang="en-US" altLang="zh-CN" sz="2800" dirty="0">
                <a:solidFill>
                  <a:schemeClr val="accent4">
                    <a:lumMod val="75000"/>
                  </a:schemeClr>
                </a:solidFill>
                <a:latin typeface="Calibri" charset="0"/>
                <a:ea typeface="ＭＳ Ｐゴシック" charset="0"/>
                <a:cs typeface="ＭＳ Ｐゴシック" charset="0"/>
              </a:rPr>
              <a:t>The relationships we build with children, families and colleagues is the foundation of everything we do with children</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chemeClr val="bg1"/>
          </a:solidFill>
          <a:ln w="9525">
            <a:noFill/>
            <a:miter lim="800000"/>
            <a:headEnd/>
            <a:tailEnd/>
          </a:ln>
          <a:effectLst>
            <a:outerShdw dist="23000" dir="5400000" rotWithShape="0">
              <a:schemeClr val="bg1">
                <a:alpha val="34999"/>
              </a:schemeClr>
            </a:outerShdw>
          </a:effectLst>
        </p:spPr>
        <p:txBody>
          <a:bodyPr anchor="ctr"/>
          <a:lstStyle/>
          <a:p>
            <a:pPr algn="ctr">
              <a:defRPr/>
            </a:pPr>
            <a:endParaRPr lang="en-US">
              <a:solidFill>
                <a:schemeClr val="lt1"/>
              </a:solidFill>
              <a:latin typeface="+mn-lt"/>
              <a:ea typeface="+mn-ea"/>
            </a:endParaRPr>
          </a:p>
        </p:txBody>
      </p:sp>
      <p:sp>
        <p:nvSpPr>
          <p:cNvPr id="67587" name="Slide Number Placeholder 3"/>
          <p:cNvSpPr>
            <a:spLocks noGrp="1"/>
          </p:cNvSpPr>
          <p:nvPr>
            <p:ph type="sldNum" sz="quarter" idx="12"/>
          </p:nvPr>
        </p:nvSpPr>
        <p:spPr bwMode="auto">
          <a:noFill/>
          <a:ln>
            <a:miter lim="800000"/>
            <a:headEnd/>
            <a:tailEnd/>
          </a:ln>
        </p:spPr>
        <p:txBody>
          <a:bodyPr/>
          <a:lstStyle/>
          <a:p>
            <a:fld id="{5531F107-FD6F-4CAF-8055-3217CB8BED16}" type="slidenum">
              <a:rPr lang="en-US" smtClean="0"/>
              <a:pPr/>
              <a:t>63</a:t>
            </a:fld>
            <a:endParaRPr lang="en-US" smtClean="0"/>
          </a:p>
        </p:txBody>
      </p:sp>
      <p:sp>
        <p:nvSpPr>
          <p:cNvPr id="67588" name="Rectangle 4"/>
          <p:cNvSpPr>
            <a:spLocks noChangeArrowheads="1"/>
          </p:cNvSpPr>
          <p:nvPr/>
        </p:nvSpPr>
        <p:spPr bwMode="auto">
          <a:xfrm>
            <a:off x="323850" y="647700"/>
            <a:ext cx="8362950" cy="2336800"/>
          </a:xfrm>
          <a:prstGeom prst="rect">
            <a:avLst/>
          </a:prstGeom>
          <a:noFill/>
          <a:ln w="9525">
            <a:noFill/>
            <a:miter lim="800000"/>
            <a:headEnd/>
            <a:tailEnd/>
          </a:ln>
        </p:spPr>
        <p:txBody>
          <a:bodyPr>
            <a:spAutoFit/>
          </a:bodyPr>
          <a:lstStyle/>
          <a:p>
            <a:pPr marL="114300" indent="-114300" algn="just">
              <a:lnSpc>
                <a:spcPct val="90000"/>
              </a:lnSpc>
              <a:defRPr/>
            </a:pPr>
            <a:r>
              <a:rPr lang="en-US" altLang="zh-CN" sz="2800" dirty="0">
                <a:solidFill>
                  <a:schemeClr val="accent4">
                    <a:lumMod val="75000"/>
                  </a:schemeClr>
                </a:solidFill>
              </a:rPr>
              <a:t> </a:t>
            </a:r>
            <a:r>
              <a:rPr lang="en-US" altLang="zh-CN" sz="2800" b="1" dirty="0">
                <a:solidFill>
                  <a:schemeClr val="accent4">
                    <a:lumMod val="75000"/>
                  </a:schemeClr>
                </a:solidFill>
                <a:latin typeface="Arial Black" pitchFamily="34" charset="0"/>
              </a:rPr>
              <a:t>If there is anything that we wish to change in the child, we should first examine it and see whether it is not something that could better be changed in ourselves.</a:t>
            </a:r>
            <a:endParaRPr lang="en-US" altLang="zh-CN" sz="2800" b="1" dirty="0">
              <a:solidFill>
                <a:schemeClr val="accent4">
                  <a:lumMod val="75000"/>
                </a:schemeClr>
              </a:solidFill>
            </a:endParaRPr>
          </a:p>
          <a:p>
            <a:pPr marL="114300" indent="-114300" algn="ctr">
              <a:lnSpc>
                <a:spcPct val="90000"/>
              </a:lnSpc>
              <a:defRPr/>
            </a:pPr>
            <a:r>
              <a:rPr lang="en-US" altLang="zh-CN" sz="2200" b="1" dirty="0">
                <a:solidFill>
                  <a:srgbClr val="341C65"/>
                </a:solidFill>
              </a:rPr>
              <a:t>	</a:t>
            </a:r>
            <a:r>
              <a:rPr lang="en-US" altLang="zh-CN" sz="1400" b="1" dirty="0">
                <a:solidFill>
                  <a:srgbClr val="341C65"/>
                </a:solidFill>
              </a:rPr>
              <a:t>Carl </a:t>
            </a:r>
            <a:r>
              <a:rPr lang="en-US" altLang="zh-CN" sz="1400" dirty="0">
                <a:solidFill>
                  <a:srgbClr val="341C65"/>
                </a:solidFill>
              </a:rPr>
              <a:t>Jung – psychiatrist</a:t>
            </a:r>
          </a:p>
        </p:txBody>
      </p:sp>
      <p:pic>
        <p:nvPicPr>
          <p:cNvPr id="67589" name="Picture 3" descr="100_0619"/>
          <p:cNvPicPr>
            <a:picLocks noChangeAspect="1" noChangeArrowheads="1"/>
          </p:cNvPicPr>
          <p:nvPr/>
        </p:nvPicPr>
        <p:blipFill>
          <a:blip r:embed="rId3" cstate="print">
            <a:lum bright="6000"/>
          </a:blip>
          <a:srcRect l="6177" t="35147" r="3824" b="26030"/>
          <a:stretch>
            <a:fillRect/>
          </a:stretch>
        </p:blipFill>
        <p:spPr bwMode="auto">
          <a:xfrm>
            <a:off x="1588" y="4229100"/>
            <a:ext cx="9142412" cy="2628900"/>
          </a:xfrm>
          <a:prstGeom prst="rect">
            <a:avLst/>
          </a:prstGeom>
          <a:noFill/>
          <a:ln w="2857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728913" y="-53975"/>
            <a:ext cx="3783012" cy="2279650"/>
          </a:xfrm>
        </p:spPr>
        <p:txBody>
          <a:bodyPr/>
          <a:lstStyle/>
          <a:p>
            <a:pPr eaLnBrk="1" hangingPunct="1"/>
            <a:r>
              <a:rPr lang="en-US" sz="3600" smtClean="0"/>
              <a:t>Be the change you wish to see in the world. </a:t>
            </a:r>
            <a:r>
              <a:rPr lang="en-US" smtClean="0"/>
              <a:t/>
            </a:r>
            <a:br>
              <a:rPr lang="en-US" smtClean="0"/>
            </a:br>
            <a:r>
              <a:rPr lang="en-US" sz="1900" smtClean="0"/>
              <a:t>Mahatma Ghandi</a:t>
            </a:r>
          </a:p>
        </p:txBody>
      </p:sp>
      <p:pic>
        <p:nvPicPr>
          <p:cNvPr id="68611" name="Picture 4" descr="MarkB, dressup"/>
          <p:cNvPicPr>
            <a:picLocks noChangeAspect="1" noChangeArrowheads="1"/>
          </p:cNvPicPr>
          <p:nvPr/>
        </p:nvPicPr>
        <p:blipFill>
          <a:blip r:embed="rId3" cstate="print"/>
          <a:srcRect t="63333" r="7216" b="6667"/>
          <a:stretch>
            <a:fillRect/>
          </a:stretch>
        </p:blipFill>
        <p:spPr bwMode="auto">
          <a:xfrm>
            <a:off x="2760663" y="2166938"/>
            <a:ext cx="3617912" cy="2170112"/>
          </a:xfrm>
          <a:prstGeom prst="rect">
            <a:avLst/>
          </a:prstGeom>
          <a:noFill/>
          <a:ln w="28575">
            <a:solidFill>
              <a:srgbClr val="000000"/>
            </a:solidFill>
            <a:miter lim="800000"/>
            <a:headEnd/>
            <a:tailEnd/>
          </a:ln>
        </p:spPr>
      </p:pic>
      <p:pic>
        <p:nvPicPr>
          <p:cNvPr id="68612" name="Picture 5" descr="mag-glasses"/>
          <p:cNvPicPr>
            <a:picLocks noChangeAspect="1" noChangeArrowheads="1"/>
          </p:cNvPicPr>
          <p:nvPr/>
        </p:nvPicPr>
        <p:blipFill>
          <a:blip r:embed="rId4" cstate="print"/>
          <a:srcRect b="22581"/>
          <a:stretch>
            <a:fillRect/>
          </a:stretch>
        </p:blipFill>
        <p:spPr bwMode="auto">
          <a:xfrm>
            <a:off x="6751638" y="0"/>
            <a:ext cx="2392362" cy="2470150"/>
          </a:xfrm>
          <a:prstGeom prst="rect">
            <a:avLst/>
          </a:prstGeom>
          <a:noFill/>
          <a:ln w="28575">
            <a:solidFill>
              <a:srgbClr val="000000"/>
            </a:solidFill>
            <a:miter lim="800000"/>
            <a:headEnd/>
            <a:tailEnd/>
          </a:ln>
        </p:spPr>
      </p:pic>
      <p:pic>
        <p:nvPicPr>
          <p:cNvPr id="68613" name="Picture 6" descr="MVC-001S"/>
          <p:cNvPicPr>
            <a:picLocks noChangeAspect="1" noChangeArrowheads="1"/>
          </p:cNvPicPr>
          <p:nvPr/>
        </p:nvPicPr>
        <p:blipFill>
          <a:blip r:embed="rId5" cstate="print"/>
          <a:srcRect l="17142" r="17143" b="16203"/>
          <a:stretch>
            <a:fillRect/>
          </a:stretch>
        </p:blipFill>
        <p:spPr bwMode="auto">
          <a:xfrm>
            <a:off x="0" y="0"/>
            <a:ext cx="2438400" cy="2332038"/>
          </a:xfrm>
          <a:prstGeom prst="rect">
            <a:avLst/>
          </a:prstGeom>
          <a:noFill/>
          <a:ln w="28575">
            <a:solidFill>
              <a:srgbClr val="000000"/>
            </a:solidFill>
            <a:miter lim="800000"/>
            <a:headEnd/>
            <a:tailEnd/>
          </a:ln>
        </p:spPr>
      </p:pic>
      <p:sp>
        <p:nvSpPr>
          <p:cNvPr id="68614" name="TextBox 6"/>
          <p:cNvSpPr txBox="1">
            <a:spLocks noChangeArrowheads="1"/>
          </p:cNvSpPr>
          <p:nvPr/>
        </p:nvSpPr>
        <p:spPr bwMode="auto">
          <a:xfrm>
            <a:off x="752475" y="4424363"/>
            <a:ext cx="7993063" cy="769937"/>
          </a:xfrm>
          <a:prstGeom prst="rect">
            <a:avLst/>
          </a:prstGeom>
          <a:noFill/>
          <a:ln w="9525">
            <a:solidFill>
              <a:schemeClr val="tx1"/>
            </a:solidFill>
            <a:miter lim="800000"/>
            <a:headEnd/>
            <a:tailEnd/>
          </a:ln>
        </p:spPr>
        <p:txBody>
          <a:bodyPr>
            <a:spAutoFit/>
          </a:bodyPr>
          <a:lstStyle/>
          <a:p>
            <a:r>
              <a:rPr lang="en-US" sz="4400"/>
              <a:t>Review your Personal Action Plan </a:t>
            </a:r>
          </a:p>
        </p:txBody>
      </p:sp>
      <p:sp>
        <p:nvSpPr>
          <p:cNvPr id="68615" name="Slide Number Placeholder 7"/>
          <p:cNvSpPr>
            <a:spLocks noGrp="1"/>
          </p:cNvSpPr>
          <p:nvPr>
            <p:ph type="sldNum" sz="quarter" idx="12"/>
          </p:nvPr>
        </p:nvSpPr>
        <p:spPr bwMode="auto">
          <a:noFill/>
          <a:ln>
            <a:miter lim="800000"/>
            <a:headEnd/>
            <a:tailEnd/>
          </a:ln>
        </p:spPr>
        <p:txBody>
          <a:bodyPr/>
          <a:lstStyle/>
          <a:p>
            <a:fld id="{4C877ACD-A062-4D90-AFA4-541968DF6A76}" type="slidenum">
              <a:rPr lang="en-US" smtClean="0"/>
              <a:pPr/>
              <a:t>64</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ctrTitle"/>
          </p:nvPr>
        </p:nvSpPr>
        <p:spPr>
          <a:xfrm>
            <a:off x="685800" y="457200"/>
            <a:ext cx="7772400" cy="631825"/>
          </a:xfrm>
        </p:spPr>
        <p:txBody>
          <a:bodyPr/>
          <a:lstStyle/>
          <a:p>
            <a:pPr eaLnBrk="1" hangingPunct="1"/>
            <a:r>
              <a:rPr lang="en-US" altLang="zh-CN" b="1" smtClean="0"/>
              <a:t>Resources</a:t>
            </a:r>
            <a:endParaRPr lang="en-US" b="1" smtClean="0"/>
          </a:p>
        </p:txBody>
      </p:sp>
      <p:sp>
        <p:nvSpPr>
          <p:cNvPr id="69635" name="Slide Number Placeholder 3"/>
          <p:cNvSpPr>
            <a:spLocks noGrp="1"/>
          </p:cNvSpPr>
          <p:nvPr>
            <p:ph type="sldNum" sz="quarter" idx="12"/>
          </p:nvPr>
        </p:nvSpPr>
        <p:spPr bwMode="auto">
          <a:noFill/>
          <a:ln>
            <a:miter lim="800000"/>
            <a:headEnd/>
            <a:tailEnd/>
          </a:ln>
        </p:spPr>
        <p:txBody>
          <a:bodyPr/>
          <a:lstStyle/>
          <a:p>
            <a:fld id="{B10A4E49-091D-4E5D-B599-A57E67B19EBD}" type="slidenum">
              <a:rPr lang="en-US" smtClean="0"/>
              <a:pPr/>
              <a:t>65</a:t>
            </a:fld>
            <a:endParaRPr lang="en-US" smtClean="0"/>
          </a:p>
        </p:txBody>
      </p:sp>
      <p:sp>
        <p:nvSpPr>
          <p:cNvPr id="69636" name="Rectangle 4"/>
          <p:cNvSpPr>
            <a:spLocks noChangeArrowheads="1"/>
          </p:cNvSpPr>
          <p:nvPr/>
        </p:nvSpPr>
        <p:spPr bwMode="auto">
          <a:xfrm>
            <a:off x="838200" y="1219200"/>
            <a:ext cx="7772400" cy="3354388"/>
          </a:xfrm>
          <a:prstGeom prst="rect">
            <a:avLst/>
          </a:prstGeom>
          <a:noFill/>
          <a:ln w="9525">
            <a:noFill/>
            <a:miter lim="800000"/>
            <a:headEnd/>
            <a:tailEnd/>
          </a:ln>
        </p:spPr>
        <p:txBody>
          <a:bodyPr>
            <a:spAutoFit/>
          </a:bodyPr>
          <a:lstStyle/>
          <a:p>
            <a:pPr>
              <a:buFont typeface="Arial" pitchFamily="34" charset="0"/>
              <a:buChar char="•"/>
            </a:pPr>
            <a:r>
              <a:rPr lang="en-US" altLang="zh-CN" sz="2800">
                <a:solidFill>
                  <a:srgbClr val="341C65"/>
                </a:solidFill>
              </a:rPr>
              <a:t>Childcare and Youth Training and Technical Assistance project: </a:t>
            </a:r>
            <a:r>
              <a:rPr lang="en-US" altLang="zh-CN" sz="2800">
                <a:solidFill>
                  <a:srgbClr val="341C65"/>
                </a:solidFill>
                <a:hlinkClick r:id="rId3"/>
              </a:rPr>
              <a:t>http://www.extension.unl.edu/web/child/cyttap</a:t>
            </a:r>
            <a:endParaRPr lang="en-US" altLang="zh-CN" sz="2800">
              <a:solidFill>
                <a:srgbClr val="341C65"/>
              </a:solidFill>
            </a:endParaRPr>
          </a:p>
          <a:p>
            <a:pPr>
              <a:buFont typeface="Arial" pitchFamily="34" charset="0"/>
              <a:buChar char="•"/>
            </a:pPr>
            <a:endParaRPr lang="en-US" altLang="zh-CN" sz="16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Better Kid Care: </a:t>
            </a:r>
            <a:r>
              <a:rPr lang="en-US" altLang="zh-CN" sz="2800">
                <a:solidFill>
                  <a:srgbClr val="341C65"/>
                </a:solidFill>
                <a:hlinkClick r:id="rId4"/>
              </a:rPr>
              <a:t>http://betterkidcare.psu.edu/</a:t>
            </a:r>
            <a:endParaRPr lang="en-US" altLang="zh-CN" sz="2800">
              <a:solidFill>
                <a:srgbClr val="341C65"/>
              </a:solidFill>
            </a:endParaRPr>
          </a:p>
          <a:p>
            <a:pPr>
              <a:buFont typeface="Arial" pitchFamily="34" charset="0"/>
              <a:buChar char="•"/>
            </a:pPr>
            <a:endParaRPr lang="en-US" altLang="zh-CN" sz="2800">
              <a:solidFill>
                <a:srgbClr val="341C65"/>
              </a:solidFill>
            </a:endParaRPr>
          </a:p>
          <a:p>
            <a:pPr>
              <a:buFont typeface="Arial" pitchFamily="34" charset="0"/>
              <a:buChar char="•"/>
            </a:pPr>
            <a:r>
              <a:rPr lang="en-US" altLang="zh-CN" sz="2800">
                <a:solidFill>
                  <a:srgbClr val="341C65"/>
                </a:solidFill>
              </a:rPr>
              <a:t>CSEFEL : </a:t>
            </a:r>
            <a:r>
              <a:rPr lang="en-US" altLang="zh-CN" sz="2800">
                <a:solidFill>
                  <a:srgbClr val="341C65"/>
                </a:solidFill>
                <a:hlinkClick r:id="rId5"/>
              </a:rPr>
              <a:t>http://csefel.vanderbilt.edu/</a:t>
            </a:r>
            <a:endParaRPr lang="en-US" altLang="zh-CN" sz="2800">
              <a:solidFill>
                <a:srgbClr val="341C65"/>
              </a:solidFill>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762000" y="381000"/>
            <a:ext cx="7772400" cy="860425"/>
          </a:xfrm>
        </p:spPr>
        <p:txBody>
          <a:bodyPr/>
          <a:lstStyle/>
          <a:p>
            <a:pPr eaLnBrk="1" hangingPunct="1"/>
            <a:r>
              <a:rPr lang="en-US" altLang="zh-CN" b="1" smtClean="0"/>
              <a:t>Evaluation</a:t>
            </a:r>
            <a:endParaRPr lang="en-US" b="1" smtClean="0"/>
          </a:p>
        </p:txBody>
      </p:sp>
      <p:sp>
        <p:nvSpPr>
          <p:cNvPr id="70659" name="Slide Number Placeholder 3"/>
          <p:cNvSpPr>
            <a:spLocks noGrp="1"/>
          </p:cNvSpPr>
          <p:nvPr>
            <p:ph type="sldNum" sz="quarter" idx="12"/>
          </p:nvPr>
        </p:nvSpPr>
        <p:spPr bwMode="auto">
          <a:noFill/>
          <a:ln>
            <a:miter lim="800000"/>
            <a:headEnd/>
            <a:tailEnd/>
          </a:ln>
        </p:spPr>
        <p:txBody>
          <a:bodyPr/>
          <a:lstStyle/>
          <a:p>
            <a:fld id="{AF777C03-FE26-4281-BC6C-AA0A3D698902}" type="slidenum">
              <a:rPr lang="en-US" smtClean="0"/>
              <a:pPr/>
              <a:t>66</a:t>
            </a:fld>
            <a:endParaRPr lang="en-US" smtClean="0"/>
          </a:p>
        </p:txBody>
      </p:sp>
      <p:pic>
        <p:nvPicPr>
          <p:cNvPr id="70660" name="Picture 4" descr="j0297707"/>
          <p:cNvPicPr>
            <a:picLocks noChangeAspect="1" noChangeArrowheads="1"/>
          </p:cNvPicPr>
          <p:nvPr/>
        </p:nvPicPr>
        <p:blipFill>
          <a:blip r:embed="rId3" cstate="print"/>
          <a:srcRect/>
          <a:stretch>
            <a:fillRect/>
          </a:stretch>
        </p:blipFill>
        <p:spPr bwMode="auto">
          <a:xfrm>
            <a:off x="2895600" y="1143000"/>
            <a:ext cx="3252788" cy="4003675"/>
          </a:xfrm>
          <a:prstGeom prst="rect">
            <a:avLst/>
          </a:prstGeom>
          <a:noFill/>
          <a:ln w="9525">
            <a:solidFill>
              <a:schemeClr val="tx1"/>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438400" y="76200"/>
            <a:ext cx="3900488" cy="5154613"/>
          </a:xfrm>
          <a:prstGeom prst="rect">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sz="7200" dirty="0">
              <a:solidFill>
                <a:schemeClr val="lt1"/>
              </a:solidFill>
              <a:latin typeface="+mn-lt"/>
              <a:ea typeface="+mn-ea"/>
            </a:endParaRPr>
          </a:p>
        </p:txBody>
      </p:sp>
      <p:pic>
        <p:nvPicPr>
          <p:cNvPr id="71683" name="Picture 5" descr="DSC00554"/>
          <p:cNvPicPr>
            <a:picLocks noChangeAspect="1" noChangeArrowheads="1"/>
          </p:cNvPicPr>
          <p:nvPr/>
        </p:nvPicPr>
        <p:blipFill>
          <a:blip r:embed="rId3" cstate="print"/>
          <a:srcRect r="57486"/>
          <a:stretch>
            <a:fillRect/>
          </a:stretch>
        </p:blipFill>
        <p:spPr bwMode="auto">
          <a:xfrm>
            <a:off x="2971800" y="609600"/>
            <a:ext cx="2797175" cy="4251325"/>
          </a:xfrm>
          <a:prstGeom prst="rect">
            <a:avLst/>
          </a:prstGeom>
          <a:noFill/>
          <a:ln w="9525">
            <a:solidFill>
              <a:schemeClr val="bg1"/>
            </a:solidFill>
            <a:miter lim="800000"/>
            <a:headEnd/>
            <a:tailEnd/>
          </a:ln>
        </p:spPr>
      </p:pic>
      <p:sp>
        <p:nvSpPr>
          <p:cNvPr id="71684" name="Slide Number Placeholder 3"/>
          <p:cNvSpPr>
            <a:spLocks noGrp="1"/>
          </p:cNvSpPr>
          <p:nvPr>
            <p:ph type="sldNum" sz="quarter" idx="12"/>
          </p:nvPr>
        </p:nvSpPr>
        <p:spPr bwMode="auto">
          <a:noFill/>
          <a:ln>
            <a:miter lim="800000"/>
            <a:headEnd/>
            <a:tailEnd/>
          </a:ln>
        </p:spPr>
        <p:txBody>
          <a:bodyPr/>
          <a:lstStyle/>
          <a:p>
            <a:fld id="{6EA9F674-C0B9-4EA6-A436-1343577CCEC7}" type="slidenum">
              <a:rPr lang="en-US" smtClean="0"/>
              <a:pPr/>
              <a:t>67</a:t>
            </a:fld>
            <a:endParaRPr lang="en-US" smtClean="0"/>
          </a:p>
        </p:txBody>
      </p:sp>
      <p:sp>
        <p:nvSpPr>
          <p:cNvPr id="2" name="Title 1"/>
          <p:cNvSpPr>
            <a:spLocks noGrp="1"/>
          </p:cNvSpPr>
          <p:nvPr>
            <p:ph type="ctrTitle"/>
          </p:nvPr>
        </p:nvSpPr>
        <p:spPr>
          <a:xfrm rot="775189">
            <a:off x="3467100" y="422275"/>
            <a:ext cx="3867150" cy="784225"/>
          </a:xfrm>
        </p:spPr>
        <p:txBody>
          <a:bodyPr/>
          <a:lstStyle/>
          <a:p>
            <a:pPr eaLnBrk="1" hangingPunct="1">
              <a:defRPr/>
            </a:pPr>
            <a:r>
              <a:rPr lang="en-US" sz="5400" b="1" dirty="0" smtClean="0">
                <a:solidFill>
                  <a:schemeClr val="bg1"/>
                </a:solidFill>
                <a:effectLst>
                  <a:outerShdw blurRad="38100" dist="38100" dir="2700000" algn="tl">
                    <a:srgbClr val="C0C0C0"/>
                  </a:outerShdw>
                </a:effectLst>
                <a:latin typeface="MoolBoran" pitchFamily="34" charset="0"/>
              </a:rPr>
              <a:t>¡Gracias!</a:t>
            </a:r>
          </a:p>
        </p:txBody>
      </p:sp>
      <p:sp>
        <p:nvSpPr>
          <p:cNvPr id="9" name="Title 1"/>
          <p:cNvSpPr txBox="1">
            <a:spLocks/>
          </p:cNvSpPr>
          <p:nvPr/>
        </p:nvSpPr>
        <p:spPr>
          <a:xfrm rot="20365543">
            <a:off x="3744913" y="3952875"/>
            <a:ext cx="3071812" cy="512763"/>
          </a:xfrm>
          <a:prstGeom prst="rect">
            <a:avLst/>
          </a:prstGeom>
        </p:spPr>
        <p:txBody>
          <a:bodyPr/>
          <a:lstStyle/>
          <a:p>
            <a:pPr algn="ctr" eaLnBrk="0" hangingPunct="0">
              <a:defRPr/>
            </a:pPr>
            <a:r>
              <a:rPr lang="ar-AE" sz="6600" dirty="0">
                <a:solidFill>
                  <a:schemeClr val="bg1"/>
                </a:solidFill>
              </a:rPr>
              <a:t>شكرا</a:t>
            </a:r>
            <a:endParaRPr lang="en-US" sz="6600" b="1" dirty="0">
              <a:solidFill>
                <a:schemeClr val="bg1"/>
              </a:solidFill>
              <a:effectLst>
                <a:outerShdw blurRad="38100" dist="38100" dir="2700000" algn="tl">
                  <a:srgbClr val="C0C0C0"/>
                </a:outerShdw>
              </a:effectLst>
              <a:latin typeface="MoolBoran" pitchFamily="34" charset="0"/>
              <a:ea typeface="Myriad Pro Semibold" charset="0"/>
            </a:endParaRPr>
          </a:p>
        </p:txBody>
      </p:sp>
      <p:sp>
        <p:nvSpPr>
          <p:cNvPr id="10" name="Title 1"/>
          <p:cNvSpPr txBox="1">
            <a:spLocks/>
          </p:cNvSpPr>
          <p:nvPr/>
        </p:nvSpPr>
        <p:spPr>
          <a:xfrm rot="19915448">
            <a:off x="1252538" y="1320800"/>
            <a:ext cx="3867150" cy="784225"/>
          </a:xfrm>
          <a:prstGeom prst="rect">
            <a:avLst/>
          </a:prstGeom>
        </p:spPr>
        <p:txBody>
          <a:bodyPr/>
          <a:lstStyle/>
          <a:p>
            <a:pPr algn="ctr" defTabSz="457200" eaLnBrk="0" hangingPunct="0">
              <a:defRPr/>
            </a:pPr>
            <a:r>
              <a:rPr lang="en-US" sz="4000" b="1">
                <a:solidFill>
                  <a:schemeClr val="bg1"/>
                </a:solidFill>
                <a:effectLst>
                  <a:outerShdw blurRad="38100" dist="38100" dir="2700000" algn="tl">
                    <a:srgbClr val="C0C0C0"/>
                  </a:outerShdw>
                </a:effectLst>
                <a:latin typeface="Traditional Arabic" pitchFamily="18" charset="-78"/>
                <a:ea typeface="Myriad Pro Semibold" charset="0"/>
              </a:rPr>
              <a:t>Thanks</a:t>
            </a:r>
          </a:p>
        </p:txBody>
      </p:sp>
      <p:sp>
        <p:nvSpPr>
          <p:cNvPr id="11" name="Rectangle 10"/>
          <p:cNvSpPr/>
          <p:nvPr/>
        </p:nvSpPr>
        <p:spPr>
          <a:xfrm rot="16200000">
            <a:off x="2182813" y="2998787"/>
            <a:ext cx="2438400" cy="708025"/>
          </a:xfrm>
          <a:prstGeom prst="rect">
            <a:avLst/>
          </a:prstGeom>
        </p:spPr>
        <p:txBody>
          <a:bodyPr wrap="none">
            <a:spAutoFit/>
          </a:bodyPr>
          <a:lstStyle/>
          <a:p>
            <a:pPr algn="ctr" eaLnBrk="0" hangingPunct="0">
              <a:defRPr/>
            </a:pPr>
            <a:r>
              <a:rPr lang="en-US" sz="4000" dirty="0">
                <a:solidFill>
                  <a:schemeClr val="bg1"/>
                </a:solidFill>
                <a:latin typeface="MoolBoran" pitchFamily="34" charset="0"/>
                <a:ea typeface="ＭＳ Ｐゴシック" charset="0"/>
                <a:cs typeface="MoolBoran" pitchFamily="34" charset="0"/>
              </a:rPr>
              <a:t>beaucoup</a:t>
            </a:r>
            <a:endParaRPr lang="en-US" sz="4000" b="1" cap="all" dirty="0">
              <a:solidFill>
                <a:schemeClr val="bg1"/>
              </a:solidFill>
              <a:effectLst>
                <a:outerShdw blurRad="38100" dist="38100" dir="2700000" algn="tl">
                  <a:srgbClr val="000000">
                    <a:alpha val="43137"/>
                  </a:srgbClr>
                </a:outerShdw>
              </a:effectLst>
              <a:latin typeface="MoolBoran" pitchFamily="34" charset="0"/>
              <a:ea typeface="Myriad Pro Semibold"/>
              <a:cs typeface="MoolBoran"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152400" y="228600"/>
            <a:ext cx="9144000" cy="517525"/>
          </a:xfrm>
        </p:spPr>
        <p:txBody>
          <a:bodyPr/>
          <a:lstStyle/>
          <a:p>
            <a:pPr eaLnBrk="1" hangingPunct="1"/>
            <a:r>
              <a:rPr lang="en-US" sz="2800" b="1" smtClean="0"/>
              <a:t>CSEFEL Definition of Social Emotional Development</a:t>
            </a:r>
          </a:p>
        </p:txBody>
      </p:sp>
      <p:sp>
        <p:nvSpPr>
          <p:cNvPr id="10243" name="Slide Number Placeholder 3"/>
          <p:cNvSpPr>
            <a:spLocks noGrp="1"/>
          </p:cNvSpPr>
          <p:nvPr>
            <p:ph type="sldNum" sz="quarter" idx="12"/>
          </p:nvPr>
        </p:nvSpPr>
        <p:spPr bwMode="auto">
          <a:noFill/>
          <a:ln>
            <a:miter lim="800000"/>
            <a:headEnd/>
            <a:tailEnd/>
          </a:ln>
        </p:spPr>
        <p:txBody>
          <a:bodyPr/>
          <a:lstStyle/>
          <a:p>
            <a:fld id="{66933D5E-D9EE-4599-99BA-F470675D238B}" type="slidenum">
              <a:rPr lang="en-US" smtClean="0"/>
              <a:pPr/>
              <a:t>7</a:t>
            </a:fld>
            <a:endParaRPr lang="en-US" smtClean="0"/>
          </a:p>
        </p:txBody>
      </p:sp>
      <p:sp>
        <p:nvSpPr>
          <p:cNvPr id="5" name="Rectangle 4"/>
          <p:cNvSpPr>
            <a:spLocks noChangeArrowheads="1"/>
          </p:cNvSpPr>
          <p:nvPr/>
        </p:nvSpPr>
        <p:spPr bwMode="auto">
          <a:xfrm>
            <a:off x="304800" y="911225"/>
            <a:ext cx="8686800" cy="4346575"/>
          </a:xfrm>
          <a:prstGeom prst="rect">
            <a:avLst/>
          </a:prstGeom>
          <a:noFill/>
          <a:ln w="9525">
            <a:noFill/>
            <a:miter lim="800000"/>
            <a:headEnd/>
            <a:tailEnd/>
          </a:ln>
        </p:spPr>
        <p:txBody>
          <a:bodyPr>
            <a:spAutoFit/>
          </a:bodyPr>
          <a:lstStyle/>
          <a:p>
            <a:pPr>
              <a:lnSpc>
                <a:spcPct val="75000"/>
              </a:lnSpc>
            </a:pPr>
            <a:r>
              <a:rPr lang="en-US" altLang="zh-CN" sz="2000" b="1">
                <a:solidFill>
                  <a:srgbClr val="341C65"/>
                </a:solidFill>
              </a:rPr>
              <a:t> </a:t>
            </a:r>
            <a:r>
              <a:rPr lang="en-US" altLang="zh-CN" sz="2400">
                <a:solidFill>
                  <a:srgbClr val="341C65"/>
                </a:solidFill>
              </a:rPr>
              <a:t>The term social emotional development refers to the developing capacity of the child from birth through five years of age to form close and secure adult and peer relationships; experience, regulate, and express emotions in socially and culturally appropriate ways; and explore the environment and learn - all in the context of family, community, and culture. </a:t>
            </a:r>
          </a:p>
          <a:p>
            <a:pPr>
              <a:lnSpc>
                <a:spcPct val="75000"/>
              </a:lnSpc>
            </a:pPr>
            <a:endParaRPr lang="en-US" altLang="zh-CN" sz="2400">
              <a:solidFill>
                <a:srgbClr val="341C65"/>
              </a:solidFill>
            </a:endParaRPr>
          </a:p>
          <a:p>
            <a:pPr>
              <a:lnSpc>
                <a:spcPct val="80000"/>
              </a:lnSpc>
            </a:pPr>
            <a:r>
              <a:rPr lang="en-US" altLang="zh-CN" sz="2400">
                <a:solidFill>
                  <a:srgbClr val="341C65"/>
                </a:solidFill>
              </a:rPr>
              <a:t>Caregivers promote healthy development by working to support social emotional wellness in all young children, and make every effort to prevent the occurrence or escalation of social emotional problems in children at-risk, identifying and working to remediate problems that surface, and, when necessary, referring children and their families to appropriate services.</a:t>
            </a:r>
            <a:r>
              <a:rPr lang="en-US" sz="2400" b="1"/>
              <a:t>			</a:t>
            </a:r>
          </a:p>
          <a:p>
            <a:pPr>
              <a:lnSpc>
                <a:spcPct val="80000"/>
              </a:lnSpc>
            </a:pPr>
            <a:endParaRPr lang="en-US" sz="2000"/>
          </a:p>
          <a:p>
            <a:pPr>
              <a:lnSpc>
                <a:spcPct val="80000"/>
              </a:lnSpc>
            </a:pPr>
            <a:r>
              <a:rPr lang="en-US" altLang="zh-CN" sz="2200">
                <a:solidFill>
                  <a:srgbClr val="341C65"/>
                </a:solidFill>
              </a:rPr>
              <a:t>Adapted from ZERO TO THREE, 2001 		</a:t>
            </a:r>
            <a:r>
              <a:rPr lang="en-US" sz="2400"/>
              <a:t>     HANDOUT: IT 1.2</a:t>
            </a:r>
            <a:endParaRPr lang="en-US" altLang="zh-CN" sz="2200">
              <a:solidFill>
                <a:srgbClr val="341C65"/>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bwMode="auto">
          <a:noFill/>
          <a:ln>
            <a:miter lim="800000"/>
            <a:headEnd/>
            <a:tailEnd/>
          </a:ln>
        </p:spPr>
        <p:txBody>
          <a:bodyPr/>
          <a:lstStyle/>
          <a:p>
            <a:fld id="{0AFFDAF0-740D-44D6-92F2-CF1A4A6AA434}" type="slidenum">
              <a:rPr lang="en-US" smtClean="0">
                <a:latin typeface="Arial" pitchFamily="34" charset="0"/>
              </a:rPr>
              <a:pPr/>
              <a:t>8</a:t>
            </a:fld>
            <a:endParaRPr lang="en-US" smtClean="0">
              <a:latin typeface="Arial" pitchFamily="34" charset="0"/>
            </a:endParaRPr>
          </a:p>
        </p:txBody>
      </p:sp>
      <p:sp>
        <p:nvSpPr>
          <p:cNvPr id="12294" name="Rectangle 5"/>
          <p:cNvSpPr>
            <a:spLocks noChangeArrowheads="1"/>
          </p:cNvSpPr>
          <p:nvPr/>
        </p:nvSpPr>
        <p:spPr bwMode="auto">
          <a:xfrm>
            <a:off x="66675" y="981075"/>
            <a:ext cx="8991600" cy="1228725"/>
          </a:xfrm>
          <a:prstGeom prst="rect">
            <a:avLst/>
          </a:prstGeom>
          <a:noFill/>
          <a:ln w="9525">
            <a:noFill/>
            <a:miter lim="800000"/>
            <a:headEnd/>
            <a:tailEnd/>
          </a:ln>
        </p:spPr>
        <p:txBody>
          <a:bodyPr>
            <a:spAutoFit/>
          </a:bodyPr>
          <a:lstStyle/>
          <a:p>
            <a:pPr lvl="1" algn="ctr">
              <a:lnSpc>
                <a:spcPct val="90000"/>
              </a:lnSpc>
            </a:pPr>
            <a:r>
              <a:rPr lang="en-US" sz="3200"/>
              <a:t>The </a:t>
            </a:r>
            <a:r>
              <a:rPr lang="en-US" sz="3200" b="1">
                <a:solidFill>
                  <a:srgbClr val="FF0000"/>
                </a:solidFill>
              </a:rPr>
              <a:t>developmentally</a:t>
            </a:r>
            <a:r>
              <a:rPr lang="en-US" sz="3200"/>
              <a:t> and </a:t>
            </a:r>
            <a:r>
              <a:rPr lang="en-US" sz="3200" b="1">
                <a:solidFill>
                  <a:srgbClr val="FF0000"/>
                </a:solidFill>
              </a:rPr>
              <a:t>culturally</a:t>
            </a:r>
            <a:r>
              <a:rPr lang="en-US" sz="3200">
                <a:solidFill>
                  <a:srgbClr val="FF0000"/>
                </a:solidFill>
              </a:rPr>
              <a:t> </a:t>
            </a:r>
            <a:r>
              <a:rPr lang="en-US" sz="3200"/>
              <a:t>       appropriate </a:t>
            </a:r>
            <a:r>
              <a:rPr lang="en-US" sz="2800"/>
              <a:t>ability</a:t>
            </a:r>
            <a:r>
              <a:rPr lang="en-US" sz="3200"/>
              <a:t> to:</a:t>
            </a:r>
          </a:p>
          <a:p>
            <a:pPr>
              <a:lnSpc>
                <a:spcPct val="90000"/>
              </a:lnSpc>
            </a:pPr>
            <a:endParaRPr lang="en-US"/>
          </a:p>
        </p:txBody>
      </p:sp>
      <p:sp>
        <p:nvSpPr>
          <p:cNvPr id="11268" name="Rectangle 6"/>
          <p:cNvSpPr>
            <a:spLocks noChangeArrowheads="1"/>
          </p:cNvSpPr>
          <p:nvPr/>
        </p:nvSpPr>
        <p:spPr bwMode="auto">
          <a:xfrm>
            <a:off x="533400" y="228600"/>
            <a:ext cx="8229600" cy="1200150"/>
          </a:xfrm>
          <a:prstGeom prst="rect">
            <a:avLst/>
          </a:prstGeom>
          <a:noFill/>
          <a:ln w="9525">
            <a:noFill/>
            <a:miter lim="800000"/>
            <a:headEnd/>
            <a:tailEnd/>
          </a:ln>
        </p:spPr>
        <p:txBody>
          <a:bodyPr>
            <a:spAutoFit/>
          </a:bodyPr>
          <a:lstStyle/>
          <a:p>
            <a:pPr algn="ctr"/>
            <a:r>
              <a:rPr lang="en-US" sz="3600" b="1"/>
              <a:t>What is Social-Emotional Development?</a:t>
            </a:r>
          </a:p>
        </p:txBody>
      </p:sp>
      <p:graphicFrame>
        <p:nvGraphicFramePr>
          <p:cNvPr id="8" name="Group 22"/>
          <p:cNvGraphicFramePr>
            <a:graphicFrameLocks/>
          </p:cNvGraphicFramePr>
          <p:nvPr/>
        </p:nvGraphicFramePr>
        <p:xfrm>
          <a:off x="2124075" y="1936750"/>
          <a:ext cx="5257800" cy="3276600"/>
        </p:xfrm>
        <a:graphic>
          <a:graphicData uri="http://schemas.openxmlformats.org/drawingml/2006/table">
            <a:tbl>
              <a:tblPr/>
              <a:tblGrid>
                <a:gridCol w="2628900"/>
                <a:gridCol w="2628900"/>
              </a:tblGrid>
              <a:tr h="15700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800" b="0" i="0" u="sng" strike="noStrike" cap="none" normalizeH="0" baseline="0" dirty="0" smtClean="0">
                          <a:ln>
                            <a:noFill/>
                          </a:ln>
                          <a:solidFill>
                            <a:schemeClr val="tx1"/>
                          </a:solidFill>
                          <a:effectLst/>
                          <a:latin typeface="Arial" charset="0"/>
                        </a:rPr>
                        <a:t>Manage Emotions</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600" b="0" i="0" u="sng"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Adults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sng"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06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Relate to Peers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chemeClr val="tx1"/>
                          </a:solidFill>
                          <a:effectLst/>
                          <a:latin typeface="Arial" charset="0"/>
                        </a:rPr>
                        <a:t>Feel Good About Self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p:cNvSpPr>
          <p:nvPr/>
        </p:nvSpPr>
        <p:spPr bwMode="auto">
          <a:xfrm>
            <a:off x="685800" y="381000"/>
            <a:ext cx="7772400" cy="838200"/>
          </a:xfrm>
          <a:prstGeom prst="rect">
            <a:avLst/>
          </a:prstGeom>
          <a:noFill/>
          <a:ln w="9525">
            <a:noFill/>
            <a:miter lim="800000"/>
            <a:headEnd/>
            <a:tailEnd/>
          </a:ln>
        </p:spPr>
        <p:txBody>
          <a:bodyPr anchor="ctr"/>
          <a:lstStyle/>
          <a:p>
            <a:pPr algn="ctr"/>
            <a:r>
              <a:rPr lang="en-US">
                <a:solidFill>
                  <a:schemeClr val="tx2"/>
                </a:solidFill>
              </a:rPr>
              <a:t>The Developmental Continuum from Birth to 15 months:</a:t>
            </a:r>
            <a:br>
              <a:rPr lang="en-US">
                <a:solidFill>
                  <a:schemeClr val="tx2"/>
                </a:solidFill>
              </a:rPr>
            </a:br>
            <a:r>
              <a:rPr lang="en-US">
                <a:solidFill>
                  <a:schemeClr val="tx2"/>
                </a:solidFill>
              </a:rPr>
              <a:t> Social and Emotional Indicators*</a:t>
            </a:r>
          </a:p>
        </p:txBody>
      </p:sp>
      <p:sp>
        <p:nvSpPr>
          <p:cNvPr id="12291" name="Slide Number Placeholder 5"/>
          <p:cNvSpPr>
            <a:spLocks noGrp="1"/>
          </p:cNvSpPr>
          <p:nvPr>
            <p:ph type="sldNum" sz="quarter" idx="12"/>
          </p:nvPr>
        </p:nvSpPr>
        <p:spPr bwMode="auto">
          <a:noFill/>
          <a:ln>
            <a:miter lim="800000"/>
            <a:headEnd/>
            <a:tailEnd/>
          </a:ln>
        </p:spPr>
        <p:txBody>
          <a:bodyPr/>
          <a:lstStyle/>
          <a:p>
            <a:fld id="{FC881EF6-3444-49ED-A638-6625F14A306D}" type="slidenum">
              <a:rPr lang="en-US" smtClean="0"/>
              <a:pPr/>
              <a:t>9</a:t>
            </a:fld>
            <a:endParaRPr lang="en-US" smtClean="0"/>
          </a:p>
        </p:txBody>
      </p:sp>
      <p:graphicFrame>
        <p:nvGraphicFramePr>
          <p:cNvPr id="299014" name="Group 1030"/>
          <p:cNvGraphicFramePr>
            <a:graphicFrameLocks noGrp="1"/>
          </p:cNvGraphicFramePr>
          <p:nvPr>
            <p:ph type="tbl" idx="4294967295"/>
          </p:nvPr>
        </p:nvGraphicFramePr>
        <p:xfrm>
          <a:off x="0" y="1249363"/>
          <a:ext cx="9144000" cy="6143625"/>
        </p:xfrm>
        <a:graphic>
          <a:graphicData uri="http://schemas.openxmlformats.org/drawingml/2006/table">
            <a:tbl>
              <a:tblPr/>
              <a:tblGrid>
                <a:gridCol w="1412875"/>
                <a:gridCol w="2578100"/>
                <a:gridCol w="2187575"/>
                <a:gridCol w="2965450"/>
              </a:tblGrid>
              <a:tr h="90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Age</a:t>
                      </a:r>
                      <a:r>
                        <a:rPr kumimoji="0" lang="en-US" sz="1800" b="1" i="0" u="none" strike="noStrike" cap="none" normalizeH="0" baseline="0" smtClean="0">
                          <a:ln>
                            <a:noFill/>
                          </a:ln>
                          <a:solidFill>
                            <a:srgbClr val="FFFFFF"/>
                          </a:solidFill>
                          <a:effectLst/>
                          <a:latin typeface="Arial" pitchFamily="34" charset="0"/>
                          <a:ea typeface="MS PGothic" pitchFamily="34" charset="-128"/>
                          <a:cs typeface="Arial" pitchFamily="34" charset="0"/>
                        </a:rPr>
                        <a:t> Range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Attachment Trust/Security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Self-Awareness/ Identity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rPr>
                        <a:t>Exploration Autonomy/Independence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718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MS PGothic" pitchFamily="34" charset="-128"/>
                          <a:cs typeface="Arial" pitchFamily="34" charset="0"/>
                        </a:rPr>
                        <a:t>Infant  (Birth to 15 months) </a:t>
                      </a:r>
                      <a:endParaRPr kumimoji="0" lang="en-US" sz="18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8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Newborns recognize human language and prefer their own mother's voice</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Prefer human faces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Early social interaction is a </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       smile and mutual gazing</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Crawls away but checks back visually; calls, and gestures to ensure adult contact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Stretches arms to be taken</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Prefers familiar adults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Acts anxious around strangers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rPr>
                        <a:t>Uses a blanket or stuffed toy for security and reassurance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Goes from accidentally sucking own hands to carefully watching them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Tries to make things happen</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Hits or kicks things to make a pleasing sight or sound continue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Talks to self when alone</a:t>
                      </a:r>
                    </a:p>
                    <a:p>
                      <a:pPr marL="228600" marR="0" lvl="0" indent="-2286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 </a:t>
                      </a: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Prefers to be held by familiar people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Imitates adult behaviors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Knows own name </a:t>
                      </a: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Understands simple directions  </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Brings thumb or hand to mouth</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Tracks mother</a:t>
                      </a:r>
                      <a:r>
                        <a:rPr kumimoji="0" lang="en-US" alt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s voice</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Observes own hands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Babbles using all types of sounds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Uses a few words mixed with babbling to form sentences</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Tries to keep a knee ride going by bouncing to get the adult started again</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rPr>
                        <a:t>Shows strong feelings (anger, anxiety, affection)</a:t>
                      </a:r>
                    </a:p>
                    <a:p>
                      <a:pPr marL="228600" marR="0" lvl="0" indent="-228600" algn="l" defTabSz="914400" rtl="0" eaLnBrk="1" fontAlgn="base" latinLnBrk="0" hangingPunct="1">
                        <a:lnSpc>
                          <a:spcPct val="100000"/>
                        </a:lnSpc>
                        <a:spcBef>
                          <a:spcPct val="0"/>
                        </a:spcBef>
                        <a:spcAft>
                          <a:spcPct val="0"/>
                        </a:spcAft>
                        <a:buClrTx/>
                        <a:buSzTx/>
                        <a:buFontTx/>
                        <a:buChar char="•"/>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Arial" pitchFamily="34" charset="0"/>
                        <a:ea typeface="MS PGothic" pitchFamily="34"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23875">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This list is a sampling of developmental indicators and is not intended to include all behaviors associated with early development.  For infant, there is considerable overlap among areas of growth.  The term </a:t>
                      </a:r>
                      <a:r>
                        <a:rPr kumimoji="0" lang="en-US" alt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mother</a:t>
                      </a:r>
                      <a:r>
                        <a:rPr kumimoji="0" lang="en-US" alt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a:t>
                      </a:r>
                      <a:r>
                        <a:rPr kumimoji="0" lang="en-US" sz="1000" b="0" i="1" u="none" strike="noStrike" cap="none" normalizeH="0" baseline="0" smtClean="0">
                          <a:ln>
                            <a:noFill/>
                          </a:ln>
                          <a:solidFill>
                            <a:srgbClr val="000000"/>
                          </a:solidFill>
                          <a:effectLst/>
                          <a:latin typeface="Arial" pitchFamily="34" charset="0"/>
                          <a:ea typeface="MS PGothic" pitchFamily="34" charset="-128"/>
                          <a:cs typeface="Arial" pitchFamily="34" charset="0"/>
                        </a:rPr>
                        <a:t> is used to represent the primary attachment figure.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311" name="TextBox 4"/>
          <p:cNvSpPr txBox="1">
            <a:spLocks noChangeArrowheads="1"/>
          </p:cNvSpPr>
          <p:nvPr/>
        </p:nvSpPr>
        <p:spPr bwMode="auto">
          <a:xfrm>
            <a:off x="6400800" y="5715000"/>
            <a:ext cx="2571750" cy="461963"/>
          </a:xfrm>
          <a:prstGeom prst="rect">
            <a:avLst/>
          </a:prstGeom>
          <a:noFill/>
          <a:ln w="9525">
            <a:solidFill>
              <a:schemeClr val="tx1"/>
            </a:solidFill>
            <a:miter lim="800000"/>
            <a:headEnd/>
            <a:tailEnd/>
          </a:ln>
        </p:spPr>
        <p:txBody>
          <a:bodyPr wrap="none">
            <a:spAutoFit/>
          </a:bodyPr>
          <a:lstStyle/>
          <a:p>
            <a:r>
              <a:rPr lang="en-US"/>
              <a:t>HANDOUT I/T1.7</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 - Logos on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684</TotalTime>
  <Words>13068</Words>
  <Application>Microsoft Macintosh PowerPoint</Application>
  <PresentationFormat>On-screen Show (4:3)</PresentationFormat>
  <Paragraphs>899</Paragraphs>
  <Slides>67</Slides>
  <Notes>67</Notes>
  <HiddenSlides>0</HiddenSlides>
  <MMClips>9</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Template - Logos on Bottom</vt:lpstr>
      <vt:lpstr>Rock Solid Foundations: Promoting the Social &amp; Emotional Competence of  Young Children Building Positive Relationships</vt:lpstr>
      <vt:lpstr>Introductions</vt:lpstr>
      <vt:lpstr>CYTTAP</vt:lpstr>
      <vt:lpstr>Promote Children’s Success </vt:lpstr>
      <vt:lpstr>PowerPoint Presentation</vt:lpstr>
      <vt:lpstr>PowerPoint Presentation</vt:lpstr>
      <vt:lpstr>CSEFEL Definition of Social Emotional Development</vt:lpstr>
      <vt:lpstr>PowerPoint Presentation</vt:lpstr>
      <vt:lpstr>PowerPoint Presentation</vt:lpstr>
      <vt:lpstr>PowerPoint Presentation</vt:lpstr>
      <vt:lpstr>PowerPoint Presentation</vt:lpstr>
      <vt:lpstr>Developmentally Appropriate Behavior  for Young Children</vt:lpstr>
      <vt:lpstr>Developmentally Appropriate Behavior  for Young Children</vt:lpstr>
      <vt:lpstr>PowerPoint Presentation</vt:lpstr>
      <vt:lpstr>PowerPoint Presentation</vt:lpstr>
      <vt:lpstr>Relationships vs. Interactions</vt:lpstr>
      <vt:lpstr> </vt:lpstr>
      <vt:lpstr> </vt:lpstr>
      <vt:lpstr> </vt:lpstr>
      <vt:lpstr>Activity</vt:lpstr>
      <vt:lpstr>Three Major Elements of Social Emotional Wellness (Infants/Toddlers)</vt:lpstr>
      <vt:lpstr>Forming Close &amp; Secure Relationships: Attachment</vt:lpstr>
      <vt:lpstr>PowerPoint Presentation</vt:lpstr>
      <vt:lpstr>Activity</vt:lpstr>
      <vt:lpstr>PowerPoint Presentation</vt:lpstr>
      <vt:lpstr>PowerPoint Presentation</vt:lpstr>
      <vt:lpstr> Adult Child Conversations</vt:lpstr>
      <vt:lpstr>Activity:  Connections with Children</vt:lpstr>
      <vt:lpstr>Activity:   Connections with Adults </vt:lpstr>
      <vt:lpstr>PowerPoint Presentation</vt:lpstr>
      <vt:lpstr>PowerPoint Presentation</vt:lpstr>
      <vt:lpstr>PowerPoint Presentation</vt:lpstr>
      <vt:lpstr>PowerPoint Presentation</vt:lpstr>
      <vt:lpstr>Ideas for Making Deposits </vt:lpstr>
      <vt:lpstr>PowerPoint Presentation</vt:lpstr>
      <vt:lpstr>PowerPoint Presentation</vt:lpstr>
      <vt:lpstr>PowerPoint Presentation</vt:lpstr>
      <vt:lpstr>PowerPoint Presentation</vt:lpstr>
      <vt:lpstr>Temperament in Infants/Toddlers: How it Impacts on Attachment &amp; Self Regulations</vt:lpstr>
      <vt:lpstr>PowerPoint Presentation</vt:lpstr>
      <vt:lpstr>PowerPoint Presentation</vt:lpstr>
      <vt:lpstr>Temperament Traits</vt:lpstr>
      <vt:lpstr>Temperament Traits</vt:lpstr>
      <vt:lpstr>Activity:</vt:lpstr>
      <vt:lpstr>Regulation and Stress in  Young Babies</vt:lpstr>
      <vt:lpstr>PowerPoint Presentation</vt:lpstr>
      <vt:lpstr>Strategies for Helping Babies  Self-Regulate</vt:lpstr>
      <vt:lpstr>PowerPoint Presentation</vt:lpstr>
      <vt:lpstr>Children’s Social &amp; Emotional Development within the Context of Families</vt:lpstr>
      <vt:lpstr> </vt:lpstr>
      <vt:lpstr>PowerPoint Presentation</vt:lpstr>
      <vt:lpstr> Activity  Learning About, Expressing, and  Managing Emotions </vt:lpstr>
      <vt:lpstr>PowerPoint Presentation</vt:lpstr>
      <vt:lpstr>Factors That Create Challenges for Families</vt:lpstr>
      <vt:lpstr>Activity</vt:lpstr>
      <vt:lpstr>PowerPoint Presentation</vt:lpstr>
      <vt:lpstr>PowerPoint Presentation</vt:lpstr>
      <vt:lpstr>Activity</vt:lpstr>
      <vt:lpstr>Building Relationships </vt:lpstr>
      <vt:lpstr>Pulling it all Together!</vt:lpstr>
      <vt:lpstr>Major Messages to Take Home</vt:lpstr>
      <vt:lpstr>Major Messages to Take Home</vt:lpstr>
      <vt:lpstr>PowerPoint Presentation</vt:lpstr>
      <vt:lpstr>Be the change you wish to see in the world.  Mahatma Ghandi</vt:lpstr>
      <vt:lpstr>Resources</vt:lpstr>
      <vt:lpstr>Evaluation</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Sheryl Burbach</dc:creator>
  <cp:lastModifiedBy>Tonia Durden</cp:lastModifiedBy>
  <cp:revision>34</cp:revision>
  <dcterms:created xsi:type="dcterms:W3CDTF">2011-08-12T20:31:14Z</dcterms:created>
  <dcterms:modified xsi:type="dcterms:W3CDTF">2012-04-05T14:11:49Z</dcterms:modified>
</cp:coreProperties>
</file>