
<file path=[Content_Types].xml><?xml version="1.0" encoding="utf-8"?>
<Types xmlns="http://schemas.openxmlformats.org/package/2006/content-types">
  <Default Extension="png" ContentType="image/png"/>
  <Default Extension="mpeg" ContentType="video/mpeg"/>
  <Default Extension="jpeg" ContentType="image/jpeg"/>
  <Default Extension="wmf" ContentType="image/x-w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7" r:id="rId2"/>
    <p:sldId id="451" r:id="rId3"/>
    <p:sldId id="447" r:id="rId4"/>
    <p:sldId id="305" r:id="rId5"/>
    <p:sldId id="306" r:id="rId6"/>
    <p:sldId id="453" r:id="rId7"/>
    <p:sldId id="502" r:id="rId8"/>
    <p:sldId id="503" r:id="rId9"/>
    <p:sldId id="623" r:id="rId10"/>
    <p:sldId id="624" r:id="rId11"/>
    <p:sldId id="625" r:id="rId12"/>
    <p:sldId id="626" r:id="rId13"/>
    <p:sldId id="627" r:id="rId14"/>
    <p:sldId id="628" r:id="rId15"/>
    <p:sldId id="629" r:id="rId16"/>
    <p:sldId id="630" r:id="rId17"/>
    <p:sldId id="631" r:id="rId18"/>
    <p:sldId id="632" r:id="rId19"/>
    <p:sldId id="633" r:id="rId20"/>
    <p:sldId id="646" r:id="rId21"/>
    <p:sldId id="634" r:id="rId22"/>
    <p:sldId id="635" r:id="rId23"/>
    <p:sldId id="636" r:id="rId24"/>
    <p:sldId id="637" r:id="rId25"/>
    <p:sldId id="638" r:id="rId26"/>
    <p:sldId id="639" r:id="rId27"/>
    <p:sldId id="640" r:id="rId28"/>
    <p:sldId id="641" r:id="rId29"/>
    <p:sldId id="642" r:id="rId30"/>
    <p:sldId id="643" r:id="rId31"/>
    <p:sldId id="563" r:id="rId32"/>
    <p:sldId id="620" r:id="rId33"/>
    <p:sldId id="622" r:id="rId34"/>
    <p:sldId id="562" r:id="rId35"/>
    <p:sldId id="445" r:id="rId36"/>
    <p:sldId id="446" r:id="rId37"/>
    <p:sldId id="452" r:id="rId3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960" autoAdjust="0"/>
  </p:normalViewPr>
  <p:slideViewPr>
    <p:cSldViewPr>
      <p:cViewPr varScale="1">
        <p:scale>
          <a:sx n="73" d="100"/>
          <a:sy n="73" d="100"/>
        </p:scale>
        <p:origin x="-2004" y="-96"/>
      </p:cViewPr>
      <p:guideLst>
        <p:guide orient="horz" pos="2160"/>
        <p:guide pos="2880"/>
      </p:guideLst>
    </p:cSldViewPr>
  </p:slideViewPr>
  <p:notesTextViewPr>
    <p:cViewPr>
      <p:scale>
        <a:sx n="100" d="100"/>
        <a:sy n="100" d="100"/>
      </p:scale>
      <p:origin x="0" y="0"/>
    </p:cViewPr>
  </p:notesTextViewPr>
  <p:notesViewPr>
    <p:cSldViewPr>
      <p:cViewPr>
        <p:scale>
          <a:sx n="100" d="100"/>
          <a:sy n="100" d="100"/>
        </p:scale>
        <p:origin x="-1704" y="23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84F08751-271C-4879-93AD-5D48562A4E1C}" type="datetimeFigureOut">
              <a:rPr lang="en-US"/>
              <a:pPr>
                <a:defRPr/>
              </a:pPr>
              <a:t>1/20/2012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25CA43C6-F03F-43C7-BBB9-2776D90A04AB}" type="slidenum">
              <a:rPr lang="en-US"/>
              <a:pPr>
                <a:defRPr/>
              </a:pPr>
              <a:t>‹#›</a:t>
            </a:fld>
            <a:endParaRPr lang="en-US"/>
          </a:p>
        </p:txBody>
      </p:sp>
    </p:spTree>
    <p:extLst>
      <p:ext uri="{BB962C8B-B14F-4D97-AF65-F5344CB8AC3E}">
        <p14:creationId xmlns:p14="http://schemas.microsoft.com/office/powerpoint/2010/main" val="36613301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AEA3007A-A81F-478F-945A-6893D8257946}" type="slidenum">
              <a:rPr lang="en-US">
                <a:latin typeface="Arial" pitchFamily="34" charset="0"/>
              </a:rPr>
              <a:pPr eaLnBrk="1" hangingPunct="1"/>
              <a:t>1</a:t>
            </a:fld>
            <a:endParaRPr lang="en-US">
              <a:latin typeface="Arial" pitchFamily="34" charset="0"/>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xfrm>
            <a:off x="685800" y="41148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en-US" altLang="zh-CN" sz="1100" smtClean="0"/>
          </a:p>
          <a:p>
            <a:pPr eaLnBrk="1" hangingPunct="1">
              <a:lnSpc>
                <a:spcPct val="90000"/>
              </a:lnSpc>
              <a:spcBef>
                <a:spcPct val="0"/>
              </a:spcBef>
            </a:pPr>
            <a:r>
              <a:rPr lang="en-US" altLang="zh-CN" sz="1100" b="1" smtClean="0"/>
              <a:t>NOTES TO INSTRUCTOR: </a:t>
            </a:r>
          </a:p>
          <a:p>
            <a:pPr eaLnBrk="1" hangingPunct="1">
              <a:lnSpc>
                <a:spcPct val="90000"/>
              </a:lnSpc>
              <a:spcBef>
                <a:spcPct val="0"/>
              </a:spcBef>
              <a:buFont typeface="Calibri" pitchFamily="34" charset="0"/>
              <a:buAutoNum type="arabicPeriod"/>
            </a:pPr>
            <a:r>
              <a:rPr lang="en-US" altLang="zh-CN" sz="1100" b="1" smtClean="0"/>
              <a:t>Script and instructor notes are  included on each slide.</a:t>
            </a:r>
          </a:p>
          <a:p>
            <a:pPr eaLnBrk="1" hangingPunct="1">
              <a:lnSpc>
                <a:spcPct val="90000"/>
              </a:lnSpc>
              <a:spcBef>
                <a:spcPct val="0"/>
              </a:spcBef>
              <a:buFont typeface="Calibri" pitchFamily="34" charset="0"/>
              <a:buAutoNum type="arabicPeriod"/>
            </a:pPr>
            <a:r>
              <a:rPr lang="en-US" altLang="zh-CN" sz="1100" b="1" smtClean="0"/>
              <a:t>Handouts and videos are labeled with ‘IT’ if from an Infant Toddler module and ‘P’ if from a Preschool module.</a:t>
            </a:r>
            <a:endParaRPr lang="en-US" sz="1100" smtClean="0"/>
          </a:p>
          <a:p>
            <a:pPr eaLnBrk="1" hangingPunct="1">
              <a:lnSpc>
                <a:spcPct val="90000"/>
              </a:lnSpc>
              <a:spcBef>
                <a:spcPct val="0"/>
              </a:spcBef>
            </a:pPr>
            <a:r>
              <a:rPr lang="en-US" sz="1100" b="1" smtClean="0">
                <a:latin typeface="Arial" pitchFamily="34" charset="0"/>
              </a:rPr>
              <a:t>3. Although the videos are embedded in this presentation throughout, you must double check them to ensure that they are compatible to your computer. Also a technology consideration is to play within the presentation, the videos must be in the same folder in which the PP is located in order to effectively play. In case you have to reinsert the videos for compatibility purposes, they can be found in the Instructors Resources section under Rock Solid Foundations in both mpg and mp4 formats.</a:t>
            </a:r>
          </a:p>
          <a:p>
            <a:pPr eaLnBrk="1" hangingPunct="1">
              <a:lnSpc>
                <a:spcPct val="90000"/>
              </a:lnSpc>
              <a:spcBef>
                <a:spcPct val="0"/>
              </a:spcBef>
            </a:pPr>
            <a:r>
              <a:rPr lang="en-US" sz="1100" b="1" smtClean="0">
                <a:latin typeface="Arial" pitchFamily="34" charset="0"/>
              </a:rPr>
              <a:t>You may choose to insert your name, contact, date, etc. on this slide. Remember to add your own pictures to enhance the points on the slide and engage participants in the topic.</a:t>
            </a:r>
          </a:p>
          <a:p>
            <a:pPr eaLnBrk="1" hangingPunct="1">
              <a:lnSpc>
                <a:spcPct val="90000"/>
              </a:lnSpc>
              <a:spcBef>
                <a:spcPct val="0"/>
              </a:spcBef>
            </a:pPr>
            <a:endParaRPr lang="en-US" sz="1100" smtClean="0">
              <a:latin typeface="Arial" pitchFamily="34" charset="0"/>
            </a:endParaRPr>
          </a:p>
          <a:p>
            <a:pPr eaLnBrk="1" hangingPunct="1">
              <a:lnSpc>
                <a:spcPct val="90000"/>
              </a:lnSpc>
              <a:spcBef>
                <a:spcPct val="0"/>
              </a:spcBef>
            </a:pPr>
            <a:r>
              <a:rPr lang="en-US" sz="1100" smtClean="0">
                <a:latin typeface="Arial" pitchFamily="34" charset="0"/>
              </a:rPr>
              <a:t>Welcome! I</a:t>
            </a:r>
            <a:r>
              <a:rPr lang="en-US" altLang="en-US" sz="1100" smtClean="0">
                <a:latin typeface="Arial" pitchFamily="34" charset="0"/>
              </a:rPr>
              <a:t>’</a:t>
            </a:r>
            <a:r>
              <a:rPr lang="en-US" sz="1100" smtClean="0">
                <a:latin typeface="Arial" pitchFamily="34" charset="0"/>
              </a:rPr>
              <a:t>m so glad that all of you decided to join us today to learn more about Rock Solid Foundations: Promoting the Social and Emotional Competence of Young Children. This training utilizes The Pyramid Model, research based strategies and resources from the Center on the Social and Emotional Foundations of Early Learning (CSEFEL), focusing on the social emotional development and school readiness of young children. I</a:t>
            </a:r>
            <a:r>
              <a:rPr lang="en-US" altLang="en-US" sz="1100" smtClean="0">
                <a:latin typeface="Arial" pitchFamily="34" charset="0"/>
              </a:rPr>
              <a:t>’</a:t>
            </a:r>
            <a:r>
              <a:rPr lang="en-US" sz="1100" smtClean="0">
                <a:latin typeface="Arial" pitchFamily="34" charset="0"/>
              </a:rPr>
              <a:t>m sure that everyone here would agree that promoting children</a:t>
            </a:r>
            <a:r>
              <a:rPr lang="en-US" altLang="en-US" sz="1100" smtClean="0">
                <a:latin typeface="Arial" pitchFamily="34" charset="0"/>
              </a:rPr>
              <a:t>’</a:t>
            </a:r>
            <a:r>
              <a:rPr lang="en-US" sz="1100" smtClean="0">
                <a:latin typeface="Arial" pitchFamily="34" charset="0"/>
              </a:rPr>
              <a:t>s social and emotional competence and preventing and addressing challenging behaviors is an important topic that touches every early care and education program and every classroom across the country.  </a:t>
            </a:r>
          </a:p>
          <a:p>
            <a:pPr eaLnBrk="1" hangingPunct="1">
              <a:lnSpc>
                <a:spcPct val="90000"/>
              </a:lnSpc>
              <a:spcBef>
                <a:spcPct val="0"/>
              </a:spcBef>
            </a:pPr>
            <a:endParaRPr lang="en-US" sz="1100" smtClean="0">
              <a:latin typeface="Arial" pitchFamily="34" charset="0"/>
            </a:endParaRPr>
          </a:p>
          <a:p>
            <a:pPr eaLnBrk="1" hangingPunct="1">
              <a:lnSpc>
                <a:spcPct val="90000"/>
              </a:lnSpc>
              <a:spcBef>
                <a:spcPct val="0"/>
              </a:spcBef>
            </a:pPr>
            <a:endParaRPr lang="en-US" sz="110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2F8F5E55-B08A-4A34-9A44-A50D74B10C98}" type="slidenum">
              <a:rPr lang="en-US">
                <a:latin typeface="Arial" pitchFamily="34" charset="0"/>
              </a:rPr>
              <a:pPr eaLnBrk="1" hangingPunct="1"/>
              <a:t>10</a:t>
            </a:fld>
            <a:endParaRPr lang="en-US">
              <a:latin typeface="Arial" pitchFamily="34" charset="0"/>
            </a:endParaRPr>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Notes Placeholder 4"/>
          <p:cNvSpPr>
            <a:spLocks noGrp="1"/>
          </p:cNvSpPr>
          <p:nvPr/>
        </p:nvSpPr>
        <p:spPr bwMode="auto">
          <a:xfrm>
            <a:off x="685800" y="4343400"/>
            <a:ext cx="5486400"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16" tIns="43658" rIns="87316" bIns="43658"/>
          <a:lstStyle/>
          <a:p>
            <a:pPr>
              <a:spcBef>
                <a:spcPct val="30000"/>
              </a:spcBef>
            </a:pPr>
            <a:endParaRPr lang="en-US" sz="1200"/>
          </a:p>
        </p:txBody>
      </p:sp>
      <p:sp>
        <p:nvSpPr>
          <p:cNvPr id="51205" name="Notes Placeholder 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latin typeface="Arial" pitchFamily="34" charset="0"/>
              </a:rPr>
              <a:t>What Behaviors Lead to Friendship Skills? </a:t>
            </a:r>
          </a:p>
          <a:p>
            <a:endParaRPr lang="en-US" smtClean="0">
              <a:latin typeface="Arial" pitchFamily="34" charset="0"/>
            </a:endParaRPr>
          </a:p>
          <a:p>
            <a:r>
              <a:rPr lang="en-US" smtClean="0">
                <a:latin typeface="Arial" pitchFamily="34" charset="0"/>
              </a:rPr>
              <a:t>We are now going to talk about friendship skills for preschool age children.  Think about children who have lots of friends. What have you noticed about these children that makes it easier for them to make friends? </a:t>
            </a:r>
          </a:p>
          <a:p>
            <a:endParaRPr lang="en-US" smtClean="0">
              <a:latin typeface="Arial" pitchFamily="34" charset="0"/>
            </a:endParaRPr>
          </a:p>
          <a:p>
            <a:r>
              <a:rPr lang="en-US" b="1" smtClean="0">
                <a:latin typeface="Arial" pitchFamily="34" charset="0"/>
              </a:rPr>
              <a:t>Write responses on chart paper.</a:t>
            </a:r>
            <a:r>
              <a:rPr lang="en-US" smtClean="0">
                <a:latin typeface="Arial" pitchFamily="34" charset="0"/>
              </a:rPr>
              <a:t>  Think about how children develop these skills you have just listed. You already use many teaching strategies to help children of all ages develop friendship skills, like the ones you have listed. As we move through this section, we will be talking about some strategies you already use and you will have the opportunity to learn about some new ideas as well.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sz="900" smtClean="0">
                <a:latin typeface="Arial" pitchFamily="34" charset="0"/>
              </a:rPr>
              <a:t>We are going to begin our discussion of Friendship Skills by talking  about </a:t>
            </a:r>
            <a:r>
              <a:rPr lang="en-US" altLang="en-US" sz="900" smtClean="0">
                <a:latin typeface="Arial" pitchFamily="34" charset="0"/>
              </a:rPr>
              <a:t>“</a:t>
            </a:r>
            <a:r>
              <a:rPr lang="en-US" altLang="ja-JP" sz="900" b="1" smtClean="0">
                <a:latin typeface="Arial" pitchFamily="34" charset="0"/>
              </a:rPr>
              <a:t>when</a:t>
            </a:r>
            <a:r>
              <a:rPr lang="en-US" altLang="en-US" sz="900" b="1" smtClean="0">
                <a:latin typeface="Arial" pitchFamily="34" charset="0"/>
              </a:rPr>
              <a:t>”</a:t>
            </a:r>
            <a:r>
              <a:rPr lang="en-US" altLang="ja-JP" sz="900" b="1" smtClean="0">
                <a:latin typeface="Arial" pitchFamily="34" charset="0"/>
              </a:rPr>
              <a:t> </a:t>
            </a:r>
            <a:r>
              <a:rPr lang="en-US" altLang="ja-JP" sz="900" smtClean="0">
                <a:latin typeface="Arial" pitchFamily="34" charset="0"/>
              </a:rPr>
              <a:t>during the day we might teach these skills.</a:t>
            </a:r>
          </a:p>
          <a:p>
            <a:pPr>
              <a:lnSpc>
                <a:spcPct val="80000"/>
              </a:lnSpc>
            </a:pPr>
            <a:r>
              <a:rPr lang="en-US" sz="900" smtClean="0">
                <a:latin typeface="Arial" pitchFamily="34" charset="0"/>
              </a:rPr>
              <a:t> </a:t>
            </a:r>
          </a:p>
          <a:p>
            <a:pPr>
              <a:lnSpc>
                <a:spcPct val="80000"/>
              </a:lnSpc>
            </a:pPr>
            <a:r>
              <a:rPr lang="en-US" sz="900" smtClean="0">
                <a:latin typeface="Arial" pitchFamily="34" charset="0"/>
              </a:rPr>
              <a:t>1. Describe a typical situation that might happen in a classroom or child care setting. For example, Trey is building a castle in the block area. Blair comes to the block area to play and decides that she needs the block that is right in the middle of Trey</a:t>
            </a:r>
            <a:r>
              <a:rPr lang="en-US" altLang="en-US" sz="900" smtClean="0">
                <a:latin typeface="Arial" pitchFamily="34" charset="0"/>
              </a:rPr>
              <a:t>’</a:t>
            </a:r>
            <a:r>
              <a:rPr lang="en-US" sz="900" smtClean="0">
                <a:latin typeface="Arial" pitchFamily="34" charset="0"/>
              </a:rPr>
              <a:t>s castle. Blair grabs the block, and Trey</a:t>
            </a:r>
            <a:r>
              <a:rPr lang="en-US" altLang="en-US" sz="900" smtClean="0">
                <a:latin typeface="Arial" pitchFamily="34" charset="0"/>
              </a:rPr>
              <a:t>’</a:t>
            </a:r>
            <a:r>
              <a:rPr lang="en-US" sz="900" smtClean="0">
                <a:latin typeface="Arial" pitchFamily="34" charset="0"/>
              </a:rPr>
              <a:t>s castle crumbles. Trey hits Blair and takes the block away. Blair starts crying (red arrow).</a:t>
            </a:r>
          </a:p>
          <a:p>
            <a:pPr eaLnBrk="1" hangingPunct="1">
              <a:lnSpc>
                <a:spcPct val="80000"/>
              </a:lnSpc>
            </a:pPr>
            <a:endParaRPr lang="en-US" sz="900" smtClean="0">
              <a:latin typeface="Arial" pitchFamily="34" charset="0"/>
            </a:endParaRPr>
          </a:p>
          <a:p>
            <a:pPr eaLnBrk="1" hangingPunct="1">
              <a:lnSpc>
                <a:spcPct val="80000"/>
              </a:lnSpc>
            </a:pPr>
            <a:r>
              <a:rPr lang="en-US" sz="900" smtClean="0">
                <a:latin typeface="Arial" pitchFamily="34" charset="0"/>
              </a:rPr>
              <a:t>2. Ask participants to generate ideas about what teachers or child care providers might say to Trey and Blair at this point (e.g., </a:t>
            </a:r>
            <a:r>
              <a:rPr lang="en-US" altLang="en-US" sz="900" smtClean="0">
                <a:latin typeface="Arial" pitchFamily="34" charset="0"/>
              </a:rPr>
              <a:t>“</a:t>
            </a:r>
            <a:r>
              <a:rPr lang="en-US" sz="900" smtClean="0">
                <a:latin typeface="Arial" pitchFamily="34" charset="0"/>
              </a:rPr>
              <a:t>Use your words.</a:t>
            </a:r>
            <a:r>
              <a:rPr lang="en-US" altLang="en-US" sz="900" smtClean="0">
                <a:latin typeface="Arial" pitchFamily="34" charset="0"/>
              </a:rPr>
              <a:t>”</a:t>
            </a:r>
            <a:r>
              <a:rPr lang="en-US" sz="900" smtClean="0">
                <a:latin typeface="Arial" pitchFamily="34" charset="0"/>
              </a:rPr>
              <a:t> </a:t>
            </a:r>
            <a:r>
              <a:rPr lang="en-US" altLang="en-US" sz="900" smtClean="0">
                <a:latin typeface="Arial" pitchFamily="34" charset="0"/>
              </a:rPr>
              <a:t>“</a:t>
            </a:r>
            <a:r>
              <a:rPr lang="en-US" sz="900" smtClean="0">
                <a:latin typeface="Arial" pitchFamily="34" charset="0"/>
              </a:rPr>
              <a:t>Hitting is not okay.</a:t>
            </a:r>
            <a:r>
              <a:rPr lang="en-US" altLang="en-US" sz="900" smtClean="0">
                <a:latin typeface="Arial" pitchFamily="34" charset="0"/>
              </a:rPr>
              <a:t>”</a:t>
            </a:r>
            <a:r>
              <a:rPr lang="en-US" sz="900" smtClean="0">
                <a:latin typeface="Arial" pitchFamily="34" charset="0"/>
              </a:rPr>
              <a:t> </a:t>
            </a:r>
            <a:r>
              <a:rPr lang="en-US" altLang="en-US" sz="900" smtClean="0">
                <a:latin typeface="Arial" pitchFamily="34" charset="0"/>
              </a:rPr>
              <a:t>“</a:t>
            </a:r>
            <a:r>
              <a:rPr lang="en-US" sz="900" smtClean="0">
                <a:latin typeface="Arial" pitchFamily="34" charset="0"/>
              </a:rPr>
              <a:t>Say you</a:t>
            </a:r>
            <a:r>
              <a:rPr lang="en-US" altLang="en-US" sz="900" smtClean="0">
                <a:latin typeface="Arial" pitchFamily="34" charset="0"/>
              </a:rPr>
              <a:t>’</a:t>
            </a:r>
            <a:r>
              <a:rPr lang="en-US" sz="900" smtClean="0">
                <a:latin typeface="Arial" pitchFamily="34" charset="0"/>
              </a:rPr>
              <a:t>re sorry.</a:t>
            </a:r>
            <a:r>
              <a:rPr lang="en-US" altLang="en-US" sz="900" smtClean="0">
                <a:latin typeface="Arial" pitchFamily="34" charset="0"/>
              </a:rPr>
              <a:t>”</a:t>
            </a:r>
            <a:r>
              <a:rPr lang="en-US" sz="900" smtClean="0">
                <a:latin typeface="Arial" pitchFamily="34" charset="0"/>
              </a:rPr>
              <a:t> </a:t>
            </a:r>
            <a:r>
              <a:rPr lang="en-US" altLang="en-US" sz="900" smtClean="0">
                <a:latin typeface="Arial" pitchFamily="34" charset="0"/>
              </a:rPr>
              <a:t>“</a:t>
            </a:r>
            <a:r>
              <a:rPr lang="en-US" sz="900" smtClean="0">
                <a:latin typeface="Arial" pitchFamily="34" charset="0"/>
              </a:rPr>
              <a:t>Ask nicely if you want something.</a:t>
            </a:r>
            <a:r>
              <a:rPr lang="en-US" altLang="en-US" sz="900" smtClean="0">
                <a:latin typeface="Arial" pitchFamily="34" charset="0"/>
              </a:rPr>
              <a:t>”</a:t>
            </a:r>
            <a:r>
              <a:rPr lang="en-US" sz="900" smtClean="0">
                <a:latin typeface="Arial" pitchFamily="34" charset="0"/>
              </a:rPr>
              <a:t> </a:t>
            </a:r>
            <a:r>
              <a:rPr lang="en-US" altLang="en-US" sz="900" smtClean="0">
                <a:latin typeface="Arial" pitchFamily="34" charset="0"/>
              </a:rPr>
              <a:t>“</a:t>
            </a:r>
            <a:r>
              <a:rPr lang="en-US" sz="900" smtClean="0">
                <a:latin typeface="Arial" pitchFamily="34" charset="0"/>
              </a:rPr>
              <a:t>Get an adult if you need</a:t>
            </a:r>
          </a:p>
          <a:p>
            <a:pPr eaLnBrk="1" hangingPunct="1">
              <a:lnSpc>
                <a:spcPct val="80000"/>
              </a:lnSpc>
            </a:pPr>
            <a:r>
              <a:rPr lang="en-US" sz="900" smtClean="0">
                <a:latin typeface="Arial" pitchFamily="34" charset="0"/>
              </a:rPr>
              <a:t>help.</a:t>
            </a:r>
            <a:r>
              <a:rPr lang="en-US" altLang="en-US" sz="900" smtClean="0">
                <a:latin typeface="Arial" pitchFamily="34" charset="0"/>
              </a:rPr>
              <a:t>”</a:t>
            </a:r>
            <a:r>
              <a:rPr lang="en-US" sz="900" smtClean="0">
                <a:latin typeface="Arial" pitchFamily="34" charset="0"/>
              </a:rPr>
              <a:t> </a:t>
            </a:r>
            <a:r>
              <a:rPr lang="en-US" altLang="en-US" sz="900" smtClean="0">
                <a:latin typeface="Arial" pitchFamily="34" charset="0"/>
              </a:rPr>
              <a:t>“</a:t>
            </a:r>
            <a:r>
              <a:rPr lang="en-US" sz="900" smtClean="0">
                <a:latin typeface="Arial" pitchFamily="34" charset="0"/>
              </a:rPr>
              <a:t>Calm down.</a:t>
            </a:r>
            <a:r>
              <a:rPr lang="en-US" altLang="en-US" sz="900" smtClean="0">
                <a:latin typeface="Arial" pitchFamily="34" charset="0"/>
              </a:rPr>
              <a:t>”</a:t>
            </a:r>
            <a:r>
              <a:rPr lang="en-US" sz="900" smtClean="0">
                <a:latin typeface="Arial" pitchFamily="34" charset="0"/>
              </a:rPr>
              <a:t>).</a:t>
            </a:r>
          </a:p>
          <a:p>
            <a:pPr eaLnBrk="1" hangingPunct="1">
              <a:lnSpc>
                <a:spcPct val="80000"/>
              </a:lnSpc>
            </a:pPr>
            <a:endParaRPr lang="en-US" sz="900" smtClean="0">
              <a:latin typeface="Arial" pitchFamily="34" charset="0"/>
            </a:endParaRPr>
          </a:p>
          <a:p>
            <a:pPr eaLnBrk="1" hangingPunct="1">
              <a:lnSpc>
                <a:spcPct val="80000"/>
              </a:lnSpc>
            </a:pPr>
            <a:r>
              <a:rPr lang="en-US" sz="900" smtClean="0">
                <a:latin typeface="Arial" pitchFamily="34" charset="0"/>
              </a:rPr>
              <a:t>3. Point out that it is often at the crisis (red arrow) point that teachers try to teach new social skills. Discuss that while this is a teachable moment, and can be a social skills lesson for Trey and Blair, this might not be the most effective teachable moment</a:t>
            </a:r>
          </a:p>
          <a:p>
            <a:pPr eaLnBrk="1" hangingPunct="1">
              <a:lnSpc>
                <a:spcPct val="80000"/>
              </a:lnSpc>
            </a:pPr>
            <a:r>
              <a:rPr lang="en-US" sz="900" smtClean="0">
                <a:latin typeface="Arial" pitchFamily="34" charset="0"/>
              </a:rPr>
              <a:t>because: </a:t>
            </a:r>
          </a:p>
          <a:p>
            <a:pPr eaLnBrk="1" hangingPunct="1">
              <a:lnSpc>
                <a:spcPct val="80000"/>
              </a:lnSpc>
            </a:pPr>
            <a:r>
              <a:rPr lang="en-US" sz="900" smtClean="0">
                <a:latin typeface="Arial" pitchFamily="34" charset="0"/>
              </a:rPr>
              <a:t>a. The incident has already happened.</a:t>
            </a:r>
          </a:p>
          <a:p>
            <a:pPr eaLnBrk="1" hangingPunct="1">
              <a:lnSpc>
                <a:spcPct val="80000"/>
              </a:lnSpc>
            </a:pPr>
            <a:r>
              <a:rPr lang="en-US" sz="900" smtClean="0">
                <a:latin typeface="Arial" pitchFamily="34" charset="0"/>
              </a:rPr>
              <a:t>b. Both children are upset.</a:t>
            </a:r>
          </a:p>
          <a:p>
            <a:pPr eaLnBrk="1" hangingPunct="1">
              <a:lnSpc>
                <a:spcPct val="80000"/>
              </a:lnSpc>
            </a:pPr>
            <a:r>
              <a:rPr lang="en-US" sz="900" smtClean="0">
                <a:latin typeface="Arial" pitchFamily="34" charset="0"/>
              </a:rPr>
              <a:t>c. Blair may find the teacher reinforcing (</a:t>
            </a:r>
            <a:r>
              <a:rPr lang="en-US" altLang="en-US" sz="900" smtClean="0">
                <a:latin typeface="Arial" pitchFamily="34" charset="0"/>
              </a:rPr>
              <a:t>“</a:t>
            </a:r>
            <a:r>
              <a:rPr lang="en-US" sz="900" smtClean="0">
                <a:latin typeface="Arial" pitchFamily="34" charset="0"/>
              </a:rPr>
              <a:t>Wow, I might do this again so I can get the teacher</a:t>
            </a:r>
            <a:r>
              <a:rPr lang="en-US" altLang="en-US" sz="900" smtClean="0">
                <a:latin typeface="Arial" pitchFamily="34" charset="0"/>
              </a:rPr>
              <a:t>’</a:t>
            </a:r>
            <a:r>
              <a:rPr lang="en-US" sz="900" smtClean="0">
                <a:latin typeface="Arial" pitchFamily="34" charset="0"/>
              </a:rPr>
              <a:t>s attention!</a:t>
            </a:r>
            <a:r>
              <a:rPr lang="en-US" altLang="en-US" sz="900" smtClean="0">
                <a:latin typeface="Arial" pitchFamily="34" charset="0"/>
              </a:rPr>
              <a:t>”</a:t>
            </a:r>
            <a:r>
              <a:rPr lang="en-US" sz="900" smtClean="0">
                <a:latin typeface="Arial" pitchFamily="34" charset="0"/>
              </a:rPr>
              <a:t>).</a:t>
            </a:r>
          </a:p>
          <a:p>
            <a:pPr eaLnBrk="1" hangingPunct="1">
              <a:lnSpc>
                <a:spcPct val="80000"/>
              </a:lnSpc>
            </a:pPr>
            <a:endParaRPr lang="en-US" sz="900" smtClean="0">
              <a:latin typeface="Arial" pitchFamily="34" charset="0"/>
            </a:endParaRPr>
          </a:p>
          <a:p>
            <a:pPr eaLnBrk="1" hangingPunct="1">
              <a:lnSpc>
                <a:spcPct val="80000"/>
              </a:lnSpc>
            </a:pPr>
            <a:r>
              <a:rPr lang="en-US" sz="900" smtClean="0">
                <a:latin typeface="Arial" pitchFamily="34" charset="0"/>
              </a:rPr>
              <a:t>4. Discuss effective teachable moments (referring to the green arrows at the left-hand side). The main point here is that we want to make sure that these </a:t>
            </a:r>
            <a:r>
              <a:rPr lang="en-US" altLang="en-US" sz="900" smtClean="0">
                <a:latin typeface="Arial" pitchFamily="34" charset="0"/>
              </a:rPr>
              <a:t>“</a:t>
            </a:r>
            <a:r>
              <a:rPr lang="en-US" sz="900" smtClean="0">
                <a:latin typeface="Arial" pitchFamily="34" charset="0"/>
              </a:rPr>
              <a:t>crisis moments</a:t>
            </a:r>
            <a:r>
              <a:rPr lang="en-US" altLang="en-US" sz="900" smtClean="0">
                <a:latin typeface="Arial" pitchFamily="34" charset="0"/>
              </a:rPr>
              <a:t>”</a:t>
            </a:r>
            <a:r>
              <a:rPr lang="en-US" sz="900" smtClean="0">
                <a:latin typeface="Arial" pitchFamily="34" charset="0"/>
              </a:rPr>
              <a:t> are not the only time that we are </a:t>
            </a:r>
            <a:r>
              <a:rPr lang="en-US" altLang="en-US" sz="900" smtClean="0">
                <a:latin typeface="Arial" pitchFamily="34" charset="0"/>
              </a:rPr>
              <a:t>“</a:t>
            </a:r>
            <a:r>
              <a:rPr lang="en-US" sz="900" smtClean="0">
                <a:latin typeface="Arial" pitchFamily="34" charset="0"/>
              </a:rPr>
              <a:t>teaching</a:t>
            </a:r>
            <a:r>
              <a:rPr lang="en-US" altLang="en-US" sz="900" smtClean="0">
                <a:latin typeface="Arial" pitchFamily="34" charset="0"/>
              </a:rPr>
              <a:t>”</a:t>
            </a:r>
            <a:r>
              <a:rPr lang="en-US" sz="900" smtClean="0">
                <a:latin typeface="Arial" pitchFamily="34" charset="0"/>
              </a:rPr>
              <a:t> social skills! Social skills can be embedded into almost any part of the daily schedule—Intentional, planned times as well as taking advantage of naturally occurring moments</a:t>
            </a:r>
          </a:p>
          <a:p>
            <a:pPr eaLnBrk="1" hangingPunct="1">
              <a:lnSpc>
                <a:spcPct val="80000"/>
              </a:lnSpc>
            </a:pPr>
            <a:r>
              <a:rPr lang="en-US" sz="900" smtClean="0">
                <a:latin typeface="Arial" pitchFamily="34" charset="0"/>
              </a:rPr>
              <a:t>throughout the day. </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59933D9-4879-4BCF-8A1D-E32490C78075}" type="slidenum">
              <a:rPr lang="en-US">
                <a:latin typeface="Arial" pitchFamily="34" charset="0"/>
              </a:rPr>
              <a:pPr eaLnBrk="1" hangingPunct="1"/>
              <a:t>11</a:t>
            </a:fld>
            <a:endParaRPr lang="en-US">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830D2C30-162F-47AD-9E6C-7032E7208169}" type="slidenum">
              <a:rPr lang="en-US">
                <a:latin typeface="Arial" pitchFamily="34" charset="0"/>
              </a:rPr>
              <a:pPr eaLnBrk="1" hangingPunct="1"/>
              <a:t>12</a:t>
            </a:fld>
            <a:endParaRPr lang="en-US">
              <a:latin typeface="Arial" pitchFamily="34" charset="0"/>
            </a:endParaRPr>
          </a:p>
        </p:txBody>
      </p:sp>
      <p:sp>
        <p:nvSpPr>
          <p:cNvPr id="53251" name="Notes Placeholder 3"/>
          <p:cNvSpPr>
            <a:spLocks noGrp="1"/>
          </p:cNvSpPr>
          <p:nvPr/>
        </p:nvSpPr>
        <p:spPr bwMode="auto">
          <a:xfrm>
            <a:off x="685800" y="4343400"/>
            <a:ext cx="5486400"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16" tIns="43658" rIns="87316" bIns="43658"/>
          <a:lstStyle/>
          <a:p>
            <a:pPr>
              <a:spcBef>
                <a:spcPct val="30000"/>
              </a:spcBef>
            </a:pPr>
            <a:endParaRPr lang="en-US" sz="1200"/>
          </a:p>
        </p:txBody>
      </p:sp>
      <p:sp>
        <p:nvSpPr>
          <p:cNvPr id="53252" name="Notes Placeholder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latin typeface="Arial" pitchFamily="34" charset="0"/>
              </a:rPr>
              <a:t>This is a choral reading. </a:t>
            </a:r>
          </a:p>
          <a:p>
            <a:r>
              <a:rPr lang="en-US" smtClean="0">
                <a:latin typeface="Arial" pitchFamily="34" charset="0"/>
              </a:rPr>
              <a:t>I will read the first part of each sentence and you can read the last few words that are in italics. </a:t>
            </a:r>
          </a:p>
          <a:p>
            <a:endParaRPr lang="en-US" smtClean="0">
              <a:latin typeface="Arial" pitchFamily="34" charset="0"/>
            </a:endParaRPr>
          </a:p>
          <a:p>
            <a:r>
              <a:rPr lang="en-US" b="1" smtClean="0">
                <a:latin typeface="Arial" pitchFamily="34" charset="0"/>
              </a:rPr>
              <a:t>(Make the point that a VERY important part of our work with young children is to help them develop healthy social and emotional skills.)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803AD6A-0655-45E3-993B-29B4F5ADAE69}" type="slidenum">
              <a:rPr lang="en-US">
                <a:latin typeface="Arial" pitchFamily="34" charset="0"/>
              </a:rPr>
              <a:pPr eaLnBrk="1" hangingPunct="1"/>
              <a:t>13</a:t>
            </a:fld>
            <a:endParaRPr lang="en-US">
              <a:latin typeface="Arial" pitchFamily="34" charset="0"/>
            </a:endParaRPr>
          </a:p>
        </p:txBody>
      </p:sp>
      <p:sp>
        <p:nvSpPr>
          <p:cNvPr id="54276" name="Notes Placeholder 4"/>
          <p:cNvSpPr>
            <a:spLocks noGrp="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30000"/>
              </a:spcBef>
            </a:pPr>
            <a:endParaRPr lang="en-US" sz="1200"/>
          </a:p>
        </p:txBody>
      </p:sp>
      <p:sp>
        <p:nvSpPr>
          <p:cNvPr id="54277" name="Notes Placeholder 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latin typeface="Arial" pitchFamily="34" charset="0"/>
              </a:rPr>
              <a:t>We just discussed when it is and is not appropriate to teach social and emotional skills. We also talked about some of the skills children typically use to show they are developing social and emotional skills. Point out that it is important to understand typical play skills for children in order to know what skills need to be taught. Understanding and being able to share what is typical development is also an important tool in developing partnerships with families. Go through the age groups and talk about and expand on the progressive development of play skills in the typically developing child. Remind participants that the primary play mode of the child under three is playing alone with objects. His skills in language and his desire to interact with others are growing but he still has limited ability to negotiate or engage in extended interaction without the support of adult caregivers.</a:t>
            </a:r>
          </a:p>
          <a:p>
            <a:r>
              <a:rPr lang="en-US" smtClean="0">
                <a:latin typeface="Arial" pitchFamily="34" charset="0"/>
              </a:rPr>
              <a:t> </a:t>
            </a:r>
          </a:p>
          <a:p>
            <a:r>
              <a:rPr lang="en-US" smtClean="0">
                <a:latin typeface="Arial" pitchFamily="34" charset="0"/>
              </a:rPr>
              <a:t>Depending on how much time you have, you may want to ask participants to discuss what they see in their children that relate (or do not) to what is listed as </a:t>
            </a:r>
            <a:r>
              <a:rPr lang="en-US" altLang="en-US" smtClean="0">
                <a:latin typeface="Arial" pitchFamily="34" charset="0"/>
              </a:rPr>
              <a:t>“</a:t>
            </a:r>
            <a:r>
              <a:rPr lang="en-US" smtClean="0">
                <a:latin typeface="Arial" pitchFamily="34" charset="0"/>
              </a:rPr>
              <a:t>typical</a:t>
            </a:r>
            <a:r>
              <a:rPr lang="en-US" altLang="en-US" smtClean="0">
                <a:latin typeface="Arial" pitchFamily="34" charset="0"/>
              </a:rPr>
              <a:t>”</a:t>
            </a:r>
            <a:r>
              <a:rPr lang="en-US" smtClean="0">
                <a:latin typeface="Arial" pitchFamily="34" charset="0"/>
              </a:rPr>
              <a:t> development.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latin typeface="Arial" pitchFamily="34" charset="0"/>
              </a:rPr>
              <a:t>Even though there are not slides for typical play development for children ages 36-60 months (3-5 years), you may want to lead a discussion on what is </a:t>
            </a:r>
            <a:r>
              <a:rPr lang="en-US" altLang="en-US" b="1" smtClean="0">
                <a:latin typeface="Arial" pitchFamily="34" charset="0"/>
              </a:rPr>
              <a:t>“</a:t>
            </a:r>
            <a:r>
              <a:rPr lang="en-US" b="1" smtClean="0">
                <a:latin typeface="Arial" pitchFamily="34" charset="0"/>
              </a:rPr>
              <a:t>typical</a:t>
            </a:r>
            <a:r>
              <a:rPr lang="en-US" altLang="en-US" b="1" smtClean="0">
                <a:latin typeface="Arial" pitchFamily="34" charset="0"/>
              </a:rPr>
              <a:t>”</a:t>
            </a:r>
            <a:r>
              <a:rPr lang="en-US" b="1" smtClean="0">
                <a:latin typeface="Arial" pitchFamily="34" charset="0"/>
              </a:rPr>
              <a:t> for these ages as well. Discuss the progression from solitary play to parallel play to cooperative play. </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E5FEF937-046A-452E-9DD9-31BEF69DCCA8}" type="slidenum">
              <a:rPr lang="en-US">
                <a:latin typeface="Arial" pitchFamily="34" charset="0"/>
              </a:rPr>
              <a:pPr eaLnBrk="1" hangingPunct="1"/>
              <a:t>14</a:t>
            </a:fld>
            <a:endParaRPr lang="en-US">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latin typeface="Arial" pitchFamily="34" charset="0"/>
              </a:rPr>
              <a:t>Go through the age groups and talk about and expand on the progressive development of play skills in the typical developing child. Remind participants that the primary play mode of the child under three is playing alone with objects. His skills in language and his desire to interact with others are growing but he still has limited ability to negotiate or engage in extended interaction without the support of adult caregivers.</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F5DBD58D-DF5B-431C-A3CA-8BF1684270E3}" type="slidenum">
              <a:rPr lang="en-US">
                <a:latin typeface="Arial" pitchFamily="34" charset="0"/>
              </a:rPr>
              <a:pPr eaLnBrk="1" hangingPunct="1"/>
              <a:t>15</a:t>
            </a:fld>
            <a:endParaRPr lang="en-US">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E4CBBC31-03F5-4F70-AEF5-ED9510C4E390}" type="slidenum">
              <a:rPr lang="en-US">
                <a:latin typeface="Arial" pitchFamily="34" charset="0"/>
              </a:rPr>
              <a:pPr eaLnBrk="1" hangingPunct="1"/>
              <a:t>16</a:t>
            </a:fld>
            <a:endParaRPr lang="en-US">
              <a:latin typeface="Arial" pitchFamily="34" charset="0"/>
            </a:endParaRPr>
          </a:p>
        </p:txBody>
      </p:sp>
      <p:sp>
        <p:nvSpPr>
          <p:cNvPr id="57348" name="Notes Placeholder 4"/>
          <p:cNvSpPr>
            <a:spLocks noGrp="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30000"/>
              </a:spcBef>
            </a:pPr>
            <a:endParaRPr lang="en-US" sz="1200"/>
          </a:p>
        </p:txBody>
      </p:sp>
      <p:sp>
        <p:nvSpPr>
          <p:cNvPr id="57349" name="Notes Placeholder 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Now that we have discussed what is </a:t>
            </a:r>
            <a:r>
              <a:rPr lang="en-US" altLang="en-US" smtClean="0"/>
              <a:t>“</a:t>
            </a:r>
            <a:r>
              <a:rPr lang="en-US" smtClean="0"/>
              <a:t>typical</a:t>
            </a:r>
            <a:r>
              <a:rPr lang="en-US" altLang="en-US" smtClean="0"/>
              <a:t>”</a:t>
            </a:r>
            <a:r>
              <a:rPr lang="en-US" smtClean="0"/>
              <a:t> development of play, let</a:t>
            </a:r>
            <a:r>
              <a:rPr lang="en-US" altLang="en-US" smtClean="0"/>
              <a:t>’</a:t>
            </a:r>
            <a:r>
              <a:rPr lang="en-US" smtClean="0"/>
              <a:t>s spend a few minutes talking about how we can support children so their play skills continue to develop over time. Be sure to also point out how play skills are closely linked to children</a:t>
            </a:r>
            <a:r>
              <a:rPr lang="en-US" altLang="en-US" smtClean="0"/>
              <a:t>’</a:t>
            </a:r>
            <a:r>
              <a:rPr lang="en-US" smtClean="0"/>
              <a:t>s social and emotional development. </a:t>
            </a:r>
          </a:p>
          <a:p>
            <a:endParaRPr lang="en-US" smtClean="0"/>
          </a:p>
          <a:p>
            <a:r>
              <a:rPr lang="en-US" smtClean="0"/>
              <a:t>We have talked about some of the ways we can support the development of more advanced cooperative play or friendship skills. What are some ways that routines and supportive environments might help promote cooperative play or friendship skills?</a:t>
            </a:r>
          </a:p>
          <a:p>
            <a:r>
              <a:rPr lang="en-US" smtClean="0"/>
              <a:t>Give examples or have the group offer examples. Use the examples provided if needed.</a:t>
            </a:r>
          </a:p>
          <a:p>
            <a:endParaRPr lang="en-US" smtClean="0"/>
          </a:p>
          <a:p>
            <a:r>
              <a:rPr lang="en-US" smtClean="0"/>
              <a:t>1. Examine the physical environment to ensure that there is enough space for children of varying ages and adults to engage in social activities.  Safe rocking chairs, small sofa, small and medium size chairs, etc….</a:t>
            </a:r>
          </a:p>
          <a:p>
            <a:pPr>
              <a:buFontTx/>
              <a:buAutoNum type="alphaLcPeriod"/>
            </a:pPr>
            <a:endParaRPr lang="en-US" smtClean="0"/>
          </a:p>
          <a:p>
            <a:r>
              <a:rPr lang="en-US" smtClean="0"/>
              <a:t>2. Examine the physical environment for spaces for two or more children to enjoy side by side activity and for adults to be seated close by for supervision. Examples: lofts, rocking boats, block areas, climbing boxes or play houses.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8DD20639-7735-4785-B0FC-C6F920394089}" type="slidenum">
              <a:rPr lang="en-US">
                <a:latin typeface="Arial" pitchFamily="34" charset="0"/>
              </a:rPr>
              <a:pPr eaLnBrk="1" hangingPunct="1"/>
              <a:t>17</a:t>
            </a:fld>
            <a:endParaRPr lang="en-US">
              <a:latin typeface="Arial" pitchFamily="34" charset="0"/>
            </a:endParaRPr>
          </a:p>
        </p:txBody>
      </p:sp>
      <p:sp>
        <p:nvSpPr>
          <p:cNvPr id="58372" name="Notes Placeholder 4"/>
          <p:cNvSpPr>
            <a:spLocks noGrp="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30000"/>
              </a:spcBef>
            </a:pPr>
            <a:endParaRPr lang="en-US" sz="1200"/>
          </a:p>
        </p:txBody>
      </p:sp>
      <p:sp>
        <p:nvSpPr>
          <p:cNvPr id="58373" name="Notes Placeholder 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latin typeface="Arial" pitchFamily="34" charset="0"/>
              </a:rPr>
              <a:t>3. Examine the schedule for multiple opportunities to develop play skills each day. Examples: reading times, eating times, play times.</a:t>
            </a:r>
          </a:p>
          <a:p>
            <a:endParaRPr lang="en-US" smtClean="0">
              <a:latin typeface="Arial" pitchFamily="34" charset="0"/>
            </a:endParaRPr>
          </a:p>
          <a:p>
            <a:r>
              <a:rPr lang="en-US" smtClean="0">
                <a:latin typeface="Arial" pitchFamily="34" charset="0"/>
              </a:rPr>
              <a:t>4. Look at equipment choices for items that encourage two children to interact. Examples: grocery carts, doll strollers, blocks, trucks, kitchen equipment, books.</a:t>
            </a:r>
          </a:p>
          <a:p>
            <a:r>
              <a:rPr lang="en-US" smtClean="0">
                <a:latin typeface="Arial" pitchFamily="34" charset="0"/>
              </a:rPr>
              <a:t> </a:t>
            </a:r>
          </a:p>
          <a:p>
            <a:r>
              <a:rPr lang="en-US" smtClean="0">
                <a:latin typeface="Arial" pitchFamily="34" charset="0"/>
              </a:rPr>
              <a:t>5. Ensure that there are enough materials for two or more children to use at a time. Examples: stacking toys, cars, dolls, puzzles, or other manipulative materials.</a:t>
            </a:r>
          </a:p>
          <a:p>
            <a:endParaRPr lang="en-US" smtClean="0">
              <a:latin typeface="Arial" pitchFamily="34" charset="0"/>
            </a:endParaRPr>
          </a:p>
          <a:p>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37F280CE-B7D5-4830-A50A-13E3823B71DF}" type="slidenum">
              <a:rPr lang="en-US">
                <a:latin typeface="Arial" pitchFamily="34" charset="0"/>
              </a:rPr>
              <a:pPr eaLnBrk="1" hangingPunct="1"/>
              <a:t>18</a:t>
            </a:fld>
            <a:endParaRPr lang="en-US">
              <a:latin typeface="Arial" pitchFamily="34" charset="0"/>
            </a:endParaRPr>
          </a:p>
        </p:txBody>
      </p:sp>
      <p:sp>
        <p:nvSpPr>
          <p:cNvPr id="59396" name="Notes Placeholder 4"/>
          <p:cNvSpPr>
            <a:spLocks noGrp="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30000"/>
              </a:spcBef>
            </a:pPr>
            <a:endParaRPr lang="en-US" sz="1200"/>
          </a:p>
        </p:txBody>
      </p:sp>
      <p:sp>
        <p:nvSpPr>
          <p:cNvPr id="59397" name="Notes Placeholder 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sz="1100" smtClean="0"/>
              <a:t>Let’s discuss other ways to promote the development of friendship skills in young children. Provide examples or ask for examples from the group. Use examples provided if necessary.</a:t>
            </a:r>
          </a:p>
          <a:p>
            <a:pPr>
              <a:lnSpc>
                <a:spcPct val="90000"/>
              </a:lnSpc>
            </a:pPr>
            <a:endParaRPr lang="en-US" sz="1100" smtClean="0"/>
          </a:p>
          <a:p>
            <a:pPr>
              <a:lnSpc>
                <a:spcPct val="90000"/>
              </a:lnSpc>
              <a:buFontTx/>
              <a:buAutoNum type="alphaLcPeriod"/>
            </a:pPr>
            <a:r>
              <a:rPr lang="en-US" sz="1100" smtClean="0"/>
              <a:t>Set up activities for two children rather than more than two. Examples: getting ready for snack, singing a song or reading a book together, dress up hats. </a:t>
            </a:r>
          </a:p>
          <a:p>
            <a:pPr>
              <a:lnSpc>
                <a:spcPct val="90000"/>
              </a:lnSpc>
              <a:buFontTx/>
              <a:buAutoNum type="alphaLcPeriod"/>
            </a:pPr>
            <a:endParaRPr lang="en-US" sz="1100" smtClean="0"/>
          </a:p>
          <a:p>
            <a:pPr>
              <a:lnSpc>
                <a:spcPct val="90000"/>
              </a:lnSpc>
            </a:pPr>
            <a:r>
              <a:rPr lang="en-US" sz="1100" smtClean="0"/>
              <a:t>b. Encourage children to help each other and do routines together. Examples: hand washing, brushing teeth, cleaning up toys.</a:t>
            </a:r>
          </a:p>
          <a:p>
            <a:pPr>
              <a:lnSpc>
                <a:spcPct val="90000"/>
              </a:lnSpc>
            </a:pPr>
            <a:endParaRPr lang="en-US" sz="1100" smtClean="0"/>
          </a:p>
          <a:p>
            <a:pPr>
              <a:lnSpc>
                <a:spcPct val="90000"/>
              </a:lnSpc>
            </a:pPr>
            <a:r>
              <a:rPr lang="en-US" sz="1100" smtClean="0"/>
              <a:t>c. Provide positive guidance and verbal support for playing together and helping each other. Examples: </a:t>
            </a:r>
            <a:r>
              <a:rPr lang="en-US" altLang="en-US" sz="1100" smtClean="0"/>
              <a:t>“</a:t>
            </a:r>
            <a:r>
              <a:rPr lang="en-US" sz="1100" smtClean="0"/>
              <a:t>Maria and Tasha, you are doing such a good job rolling out the play dough together.</a:t>
            </a:r>
            <a:r>
              <a:rPr lang="en-US" altLang="en-US" sz="1100" smtClean="0"/>
              <a:t>”</a:t>
            </a:r>
            <a:r>
              <a:rPr lang="en-US" sz="1100" smtClean="0"/>
              <a:t> </a:t>
            </a:r>
            <a:r>
              <a:rPr lang="en-US" altLang="en-US" sz="1100" smtClean="0"/>
              <a:t>“</a:t>
            </a:r>
            <a:r>
              <a:rPr lang="en-US" sz="1100" smtClean="0"/>
              <a:t>Tasha, please hand Maria her spoon.</a:t>
            </a:r>
            <a:r>
              <a:rPr lang="en-US" altLang="en-US" sz="1100" smtClean="0"/>
              <a:t>”</a:t>
            </a:r>
            <a:r>
              <a:rPr lang="en-US" sz="1100" smtClean="0"/>
              <a:t> </a:t>
            </a:r>
            <a:r>
              <a:rPr lang="en-US" altLang="en-US" sz="1100" smtClean="0"/>
              <a:t>“</a:t>
            </a:r>
            <a:r>
              <a:rPr lang="en-US" sz="1100" smtClean="0"/>
              <a:t>Gabriel, will you take this book to Benji?</a:t>
            </a:r>
            <a:r>
              <a:rPr lang="en-US" altLang="en-US" sz="1100" smtClean="0"/>
              <a:t>”</a:t>
            </a:r>
            <a:endParaRPr lang="en-US" sz="1100" smtClean="0"/>
          </a:p>
          <a:p>
            <a:pPr>
              <a:lnSpc>
                <a:spcPct val="90000"/>
              </a:lnSpc>
            </a:pPr>
            <a:endParaRPr lang="en-US" sz="1100" smtClean="0"/>
          </a:p>
          <a:p>
            <a:pPr>
              <a:lnSpc>
                <a:spcPct val="90000"/>
              </a:lnSpc>
            </a:pPr>
            <a:r>
              <a:rPr lang="en-US" sz="1100" smtClean="0"/>
              <a:t>d. Read books about friends, playing together, helping each other, etc.</a:t>
            </a:r>
          </a:p>
          <a:p>
            <a:pPr>
              <a:lnSpc>
                <a:spcPct val="90000"/>
              </a:lnSpc>
            </a:pPr>
            <a:endParaRPr lang="en-US" sz="1100" smtClean="0"/>
          </a:p>
          <a:p>
            <a:pPr>
              <a:lnSpc>
                <a:spcPct val="90000"/>
              </a:lnSpc>
            </a:pPr>
            <a:r>
              <a:rPr lang="en-US" sz="1100" smtClean="0"/>
              <a:t>e. Practice turn-taking and sharing. Remind participants that turn taking is an important exchange both between adults and children and between two children. For example play games that involve </a:t>
            </a:r>
            <a:r>
              <a:rPr lang="en-US" altLang="en-US" sz="1100" smtClean="0"/>
              <a:t>“</a:t>
            </a:r>
            <a:r>
              <a:rPr lang="en-US" sz="1100" smtClean="0"/>
              <a:t>your turn, my turn.</a:t>
            </a:r>
            <a:r>
              <a:rPr lang="en-US" altLang="en-US" sz="1100" smtClean="0"/>
              <a:t>”</a:t>
            </a:r>
            <a:r>
              <a:rPr lang="en-US" sz="1100" smtClean="0"/>
              <a:t> When interacting with infants, play turn-taking games by imitating infants sounds and then waiting for a response back from the infant. This is how infants start to learn </a:t>
            </a:r>
            <a:r>
              <a:rPr lang="en-US" altLang="en-US" sz="1100" smtClean="0"/>
              <a:t>“</a:t>
            </a:r>
            <a:r>
              <a:rPr lang="en-US" sz="1100" smtClean="0"/>
              <a:t>your turn, my turn.</a:t>
            </a:r>
            <a:r>
              <a:rPr lang="en-US" altLang="en-US" sz="1100" smtClean="0"/>
              <a:t>”</a:t>
            </a:r>
            <a:r>
              <a:rPr lang="en-US" sz="1100" smtClean="0"/>
              <a:t> Ask for examples from the group about how to help toddlers and older learn to take turns.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latin typeface="Arial" pitchFamily="34" charset="0"/>
              </a:rPr>
              <a:t>Video Clip: IT 2.5  </a:t>
            </a:r>
            <a:r>
              <a:rPr lang="en-US" smtClean="0">
                <a:latin typeface="Arial" pitchFamily="34" charset="0"/>
              </a:rPr>
              <a:t>This video provides an example of a strategy a parent has taught this child to use to develop friendship skills. </a:t>
            </a:r>
            <a:r>
              <a:rPr lang="en-US" b="1" smtClean="0">
                <a:latin typeface="Arial" pitchFamily="34" charset="0"/>
              </a:rPr>
              <a:t>Ask participants to observe and consider the strategies this child has developed and how it could help her in developing and maintaining friendships. After they give responses you can share that the little girl in the video had been biting children at her child care center when they got too close to her or tried to take a toy she was playing with. Ask participants to note what the parent did to support her child and teach her what to do. Make sure that participants notice that Mom not only taught the child to </a:t>
            </a:r>
            <a:r>
              <a:rPr lang="en-US" altLang="en-US" b="1" smtClean="0">
                <a:latin typeface="Arial" pitchFamily="34" charset="0"/>
              </a:rPr>
              <a:t>“</a:t>
            </a:r>
            <a:r>
              <a:rPr lang="en-US" b="1" smtClean="0">
                <a:latin typeface="Arial" pitchFamily="34" charset="0"/>
              </a:rPr>
              <a:t>walk away, </a:t>
            </a:r>
            <a:r>
              <a:rPr lang="en-US" altLang="en-US" b="1" smtClean="0">
                <a:latin typeface="Arial" pitchFamily="34" charset="0"/>
              </a:rPr>
              <a:t>”</a:t>
            </a:r>
            <a:r>
              <a:rPr lang="en-US" b="1" smtClean="0">
                <a:latin typeface="Arial" pitchFamily="34" charset="0"/>
              </a:rPr>
              <a:t> but they also practiced walking away. The same strategy was used in teaching her how to share.</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A176AC6B-5B6C-4AC9-AFAB-91604053C794}" type="slidenum">
              <a:rPr lang="en-US">
                <a:latin typeface="Arial" pitchFamily="34" charset="0"/>
              </a:rPr>
              <a:pPr eaLnBrk="1" hangingPunct="1"/>
              <a:t>19</a:t>
            </a:fld>
            <a:endParaRPr 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DF7B8099-482B-4A41-A053-8527314C4A45}" type="slidenum">
              <a:rPr lang="en-US">
                <a:latin typeface="Arial" pitchFamily="34" charset="0"/>
              </a:rPr>
              <a:pPr eaLnBrk="1" hangingPunct="1"/>
              <a:t>2</a:t>
            </a:fld>
            <a:endParaRPr lang="en-US">
              <a:latin typeface="Arial" pitchFamily="34" charset="0"/>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latin typeface="Arial" pitchFamily="34" charset="0"/>
              </a:rPr>
              <a:t>First introduce yourself and provide a description of your experiences and the training you received on the CSEFEL modules. </a:t>
            </a:r>
          </a:p>
          <a:p>
            <a:pPr eaLnBrk="1" hangingPunct="1">
              <a:spcBef>
                <a:spcPct val="0"/>
              </a:spcBef>
            </a:pPr>
            <a:endParaRPr lang="en-US" b="1" smtClean="0">
              <a:latin typeface="Arial" pitchFamily="34" charset="0"/>
            </a:endParaRPr>
          </a:p>
          <a:p>
            <a:pPr eaLnBrk="1" hangingPunct="1">
              <a:spcBef>
                <a:spcPct val="0"/>
              </a:spcBef>
            </a:pPr>
            <a:r>
              <a:rPr lang="en-US" b="1" smtClean="0">
                <a:latin typeface="Arial" pitchFamily="34" charset="0"/>
              </a:rPr>
              <a:t>Ask participants to introduce themselves. If you have time, each person can introduce themselves or if time is limited or the group is too large, you can ask them to either introduce themselves to others at their table or get up and find someone they don</a:t>
            </a:r>
            <a:r>
              <a:rPr lang="en-US" altLang="en-US" b="1" smtClean="0">
                <a:latin typeface="Arial" pitchFamily="34" charset="0"/>
              </a:rPr>
              <a:t>’</a:t>
            </a:r>
            <a:r>
              <a:rPr lang="en-US" b="1" smtClean="0">
                <a:latin typeface="Arial" pitchFamily="34" charset="0"/>
              </a:rPr>
              <a:t>t already know and introduce themselves.</a:t>
            </a:r>
          </a:p>
          <a:p>
            <a:pPr eaLnBrk="1" hangingPunct="1">
              <a:spcBef>
                <a:spcPct val="0"/>
              </a:spcBef>
            </a:pPr>
            <a:endParaRPr lang="en-US" b="1" smtClean="0">
              <a:latin typeface="Arial" pitchFamily="34" charset="0"/>
            </a:endParaRPr>
          </a:p>
          <a:p>
            <a:pPr eaLnBrk="1" hangingPunct="1">
              <a:spcBef>
                <a:spcPct val="0"/>
              </a:spcBef>
            </a:pPr>
            <a:r>
              <a:rPr lang="en-US" b="1" smtClean="0">
                <a:latin typeface="Arial" pitchFamily="34" charset="0"/>
              </a:rPr>
              <a:t>(put a ClipArt pic of the state your are working in)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WE are now going to begin talking specifically about children who are ages 3 – 5. </a:t>
            </a:r>
          </a:p>
          <a:p>
            <a:endParaRPr lang="en-US" smtClean="0">
              <a:latin typeface="Arial" pitchFamily="34" charset="0"/>
            </a:endParaRP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2B780794-7C15-4AD9-AE7E-6F74CDAE1A8E}" type="slidenum">
              <a:rPr lang="en-US">
                <a:latin typeface="Arial" pitchFamily="34" charset="0"/>
              </a:rPr>
              <a:pPr eaLnBrk="1" hangingPunct="1"/>
              <a:t>20</a:t>
            </a:fld>
            <a:endParaRPr lang="en-US">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a:p>
            <a:r>
              <a:rPr lang="en-US" b="1" smtClean="0"/>
              <a:t>Ask participants to watch the three children playing at center time shown in Video Clip PS 2.1</a:t>
            </a:r>
            <a:r>
              <a:rPr lang="en-US" smtClean="0"/>
              <a:t>. </a:t>
            </a:r>
          </a:p>
          <a:p>
            <a:endParaRPr lang="en-US" smtClean="0"/>
          </a:p>
          <a:p>
            <a:r>
              <a:rPr lang="en-US" smtClean="0"/>
              <a:t>What helped the children be successful or unsuccessful playing together as friends? </a:t>
            </a:r>
          </a:p>
          <a:p>
            <a:r>
              <a:rPr lang="en-US" b="1" smtClean="0"/>
              <a:t>Discuss observations and chart.</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98C5780F-3819-4223-B4C7-3F4F439DDC26}" type="slidenum">
              <a:rPr lang="en-US"/>
              <a:pPr eaLnBrk="1" hangingPunct="1"/>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7BB84E85-E5F0-4B9C-8F94-A4296309A72B}" type="slidenum">
              <a:rPr lang="en-US"/>
              <a:pPr eaLnBrk="1" hangingPunct="1"/>
              <a:t>22</a:t>
            </a:fld>
            <a:endParaRPr lang="en-US"/>
          </a:p>
        </p:txBody>
      </p:sp>
      <p:sp>
        <p:nvSpPr>
          <p:cNvPr id="63491" name="Rectangle 2"/>
          <p:cNvSpPr>
            <a:spLocks noGrp="1" noRot="1" noChangeAspect="1" noChangeArrowheads="1" noTextEdit="1"/>
          </p:cNvSpPr>
          <p:nvPr>
            <p:ph type="sldImg"/>
          </p:nvPr>
        </p:nvSpPr>
        <p:spPr bwMode="auto">
          <a:xfrm>
            <a:off x="1144588" y="687388"/>
            <a:ext cx="4570412"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sz="1100" smtClean="0">
                <a:latin typeface="Arial" pitchFamily="34" charset="0"/>
              </a:rPr>
              <a:t>Discuss that when children are successful at making friends, they have opportunities to learn and practice many social skills such as cooperation, sharing, turn taking, problem solving, and conflict resolution. Explain that there are several specific behaviors that young children engage in during play with each other that seem to be directly related to having friends (Tremblay et al., 1981). That is, children who do more of these behaviors are more likely to have friends.</a:t>
            </a:r>
          </a:p>
          <a:p>
            <a:pPr>
              <a:lnSpc>
                <a:spcPct val="80000"/>
              </a:lnSpc>
            </a:pPr>
            <a:endParaRPr lang="en-US" sz="1100" smtClean="0">
              <a:latin typeface="Arial" pitchFamily="34" charset="0"/>
            </a:endParaRPr>
          </a:p>
          <a:p>
            <a:pPr>
              <a:lnSpc>
                <a:spcPct val="80000"/>
              </a:lnSpc>
            </a:pPr>
            <a:r>
              <a:rPr lang="en-US" sz="1100" smtClean="0">
                <a:latin typeface="Arial" pitchFamily="34" charset="0"/>
              </a:rPr>
              <a:t>Remember that children develop at different rates. Some of these skills are not expected until a child is maybe 5 – 6, depending on their rate of development in this area. </a:t>
            </a:r>
          </a:p>
          <a:p>
            <a:pPr>
              <a:lnSpc>
                <a:spcPct val="80000"/>
              </a:lnSpc>
            </a:pPr>
            <a:endParaRPr lang="en-US" sz="1100" smtClean="0">
              <a:latin typeface="Arial" pitchFamily="34" charset="0"/>
            </a:endParaRPr>
          </a:p>
          <a:p>
            <a:pPr>
              <a:lnSpc>
                <a:spcPct val="80000"/>
              </a:lnSpc>
            </a:pPr>
            <a:r>
              <a:rPr lang="en-US" sz="1100" smtClean="0">
                <a:latin typeface="Arial" pitchFamily="34" charset="0"/>
              </a:rPr>
              <a:t>We need to be purposeful in our planning so that we are teaching children these skills and we are acknowledging their use of these skills. We want to teach all year long, not just once. </a:t>
            </a:r>
          </a:p>
          <a:p>
            <a:pPr>
              <a:lnSpc>
                <a:spcPct val="80000"/>
              </a:lnSpc>
            </a:pPr>
            <a:endParaRPr lang="en-US" sz="1100" smtClean="0">
              <a:latin typeface="Arial" pitchFamily="34" charset="0"/>
            </a:endParaRPr>
          </a:p>
          <a:p>
            <a:pPr>
              <a:lnSpc>
                <a:spcPct val="80000"/>
              </a:lnSpc>
            </a:pPr>
            <a:r>
              <a:rPr lang="en-US" sz="1100" smtClean="0">
                <a:latin typeface="Arial" pitchFamily="34" charset="0"/>
              </a:rPr>
              <a:t>When you teach each skill you can follow this lesson plan format:</a:t>
            </a:r>
          </a:p>
          <a:p>
            <a:pPr>
              <a:lnSpc>
                <a:spcPct val="80000"/>
              </a:lnSpc>
              <a:buFont typeface="Calibri" pitchFamily="34" charset="0"/>
              <a:buAutoNum type="arabicPeriod"/>
            </a:pPr>
            <a:r>
              <a:rPr lang="en-US" sz="1100" smtClean="0">
                <a:latin typeface="Arial" pitchFamily="34" charset="0"/>
              </a:rPr>
              <a:t>Talk to the children about why a skill is important (helps us be friends, so that we can all play with a toy, etc.)</a:t>
            </a:r>
          </a:p>
          <a:p>
            <a:pPr>
              <a:lnSpc>
                <a:spcPct val="80000"/>
              </a:lnSpc>
              <a:buFont typeface="Calibri" pitchFamily="34" charset="0"/>
              <a:buAutoNum type="arabicPeriod"/>
            </a:pPr>
            <a:r>
              <a:rPr lang="en-US" sz="1100" smtClean="0">
                <a:latin typeface="Arial" pitchFamily="34" charset="0"/>
              </a:rPr>
              <a:t>Describe the skill using concrete examples (for #1, Let</a:t>
            </a:r>
            <a:r>
              <a:rPr lang="en-US" altLang="en-US" sz="1100" smtClean="0">
                <a:latin typeface="Arial" pitchFamily="34" charset="0"/>
              </a:rPr>
              <a:t>’</a:t>
            </a:r>
            <a:r>
              <a:rPr lang="en-US" sz="1100" smtClean="0">
                <a:latin typeface="Arial" pitchFamily="34" charset="0"/>
              </a:rPr>
              <a:t>s play trucks. You be the driver and I</a:t>
            </a:r>
            <a:r>
              <a:rPr lang="en-US" altLang="en-US" sz="1100" smtClean="0">
                <a:latin typeface="Arial" pitchFamily="34" charset="0"/>
              </a:rPr>
              <a:t>’</a:t>
            </a:r>
            <a:r>
              <a:rPr lang="en-US" sz="1100" smtClean="0">
                <a:latin typeface="Arial" pitchFamily="34" charset="0"/>
              </a:rPr>
              <a:t>ll put the logs on the truck)</a:t>
            </a:r>
          </a:p>
          <a:p>
            <a:pPr>
              <a:lnSpc>
                <a:spcPct val="80000"/>
              </a:lnSpc>
              <a:buFont typeface="Calibri" pitchFamily="34" charset="0"/>
              <a:buAutoNum type="arabicPeriod"/>
            </a:pPr>
            <a:r>
              <a:rPr lang="en-US" sz="1100" smtClean="0">
                <a:latin typeface="Arial" pitchFamily="34" charset="0"/>
              </a:rPr>
              <a:t>Demonstrate the skill (show the right way and the wrong way for each)</a:t>
            </a:r>
          </a:p>
          <a:p>
            <a:pPr>
              <a:lnSpc>
                <a:spcPct val="80000"/>
              </a:lnSpc>
              <a:buFont typeface="Calibri" pitchFamily="34" charset="0"/>
              <a:buAutoNum type="arabicPeriod"/>
            </a:pPr>
            <a:r>
              <a:rPr lang="en-US" sz="1100" smtClean="0">
                <a:latin typeface="Arial" pitchFamily="34" charset="0"/>
              </a:rPr>
              <a:t>Practice, give children an opportunity to practice the skill right now, in this lesson, role play, etc. </a:t>
            </a:r>
          </a:p>
          <a:p>
            <a:pPr>
              <a:lnSpc>
                <a:spcPct val="80000"/>
              </a:lnSpc>
              <a:buFont typeface="Calibri" pitchFamily="34" charset="0"/>
              <a:buAutoNum type="arabicPeriod"/>
            </a:pPr>
            <a:r>
              <a:rPr lang="en-US" sz="1100" smtClean="0">
                <a:latin typeface="Arial" pitchFamily="34" charset="0"/>
              </a:rPr>
              <a:t>Promote opportunities for children to use the skill  throughout the day. Promote, encourage, support.</a:t>
            </a:r>
            <a:endParaRPr lang="en-US" sz="110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Video PS 2.5 </a:t>
            </a:r>
            <a:r>
              <a:rPr lang="en-US" smtClean="0"/>
              <a:t>This very short clip gives us a chance to see a child</a:t>
            </a:r>
            <a:r>
              <a:rPr lang="en-US" altLang="en-US" smtClean="0"/>
              <a:t>’</a:t>
            </a:r>
            <a:r>
              <a:rPr lang="en-US" smtClean="0"/>
              <a:t>s spontaneous compliment. It is clear that this is an adult who models this behavior. </a:t>
            </a:r>
            <a:r>
              <a:rPr lang="en-US" smtClean="0">
                <a:latin typeface="Arial" pitchFamily="34" charset="0"/>
              </a:rPr>
              <a:t>This is a great example of what happens when the adults in a classroom give compliments – children begin to give compliments also!</a:t>
            </a:r>
            <a:endParaRPr lang="en-US"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4BE7228B-94F7-41A5-B9EC-8EA97A84AD5E}" type="slidenum">
              <a:rPr lang="en-US"/>
              <a:pPr eaLnBrk="1" hangingPunct="1"/>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sz="1100" smtClean="0">
                <a:latin typeface="Arial" pitchFamily="34" charset="0"/>
              </a:rPr>
              <a:t>Prior to </a:t>
            </a:r>
            <a:r>
              <a:rPr lang="en-US" altLang="en-US" sz="1100" smtClean="0">
                <a:latin typeface="Arial" pitchFamily="34" charset="0"/>
              </a:rPr>
              <a:t>“</a:t>
            </a:r>
            <a:r>
              <a:rPr lang="en-US" sz="1100" smtClean="0">
                <a:latin typeface="Arial" pitchFamily="34" charset="0"/>
              </a:rPr>
              <a:t>teaching</a:t>
            </a:r>
            <a:r>
              <a:rPr lang="en-US" altLang="en-US" sz="1100" smtClean="0">
                <a:latin typeface="Arial" pitchFamily="34" charset="0"/>
              </a:rPr>
              <a:t>”</a:t>
            </a:r>
            <a:r>
              <a:rPr lang="en-US" sz="1100" smtClean="0">
                <a:latin typeface="Arial" pitchFamily="34" charset="0"/>
              </a:rPr>
              <a:t> friendship skills, adult caregivers need to set the stage by including the following five elements in their early childhood settings): </a:t>
            </a:r>
          </a:p>
          <a:p>
            <a:pPr>
              <a:lnSpc>
                <a:spcPct val="80000"/>
              </a:lnSpc>
              <a:buFontTx/>
              <a:buAutoNum type="alphaLcPeriod"/>
            </a:pPr>
            <a:r>
              <a:rPr lang="en-US" sz="1100" smtClean="0">
                <a:latin typeface="Arial" pitchFamily="34" charset="0"/>
              </a:rPr>
              <a:t>An inclusive environment where all children are meaningfully included in natural proportions is critical to setting the stage for friendships (Guralnick, 1990).</a:t>
            </a:r>
          </a:p>
          <a:p>
            <a:pPr>
              <a:lnSpc>
                <a:spcPct val="80000"/>
              </a:lnSpc>
            </a:pPr>
            <a:r>
              <a:rPr lang="en-US" sz="1100" smtClean="0">
                <a:latin typeface="Arial" pitchFamily="34" charset="0"/>
              </a:rPr>
              <a:t>b. Having cooperative use toys and materials increases the opportunities for social interaction. Cooperative use toys are those that naturally lend themselves to two or more children playing together. Some examples of cooperative use toys are balls, puppets, wagons, two telephones, dramatic play materials, rocking boats, and board games.</a:t>
            </a:r>
          </a:p>
          <a:p>
            <a:pPr>
              <a:lnSpc>
                <a:spcPct val="80000"/>
              </a:lnSpc>
            </a:pPr>
            <a:r>
              <a:rPr lang="en-US" sz="1100" smtClean="0">
                <a:latin typeface="Arial" pitchFamily="34" charset="0"/>
              </a:rPr>
              <a:t>c. Examine daily routines and embed friendship and social interaction instruction and practice opportunities throughout the day (refer back to the stages of learning discussed earlier).</a:t>
            </a:r>
          </a:p>
          <a:p>
            <a:pPr>
              <a:lnSpc>
                <a:spcPct val="80000"/>
              </a:lnSpc>
            </a:pPr>
            <a:r>
              <a:rPr lang="en-US" sz="1100" smtClean="0">
                <a:latin typeface="Arial" pitchFamily="34" charset="0"/>
              </a:rPr>
              <a:t>d. In order to ensure that friendship and social interaction instruction gets the necessary attention, teachers and caregivers need to include related goals and objectives on a child</a:t>
            </a:r>
            <a:r>
              <a:rPr lang="en-US" altLang="en-US" sz="1100" smtClean="0">
                <a:latin typeface="Arial" pitchFamily="34" charset="0"/>
              </a:rPr>
              <a:t>’</a:t>
            </a:r>
            <a:r>
              <a:rPr lang="en-US" sz="1100" smtClean="0">
                <a:latin typeface="Arial" pitchFamily="34" charset="0"/>
              </a:rPr>
              <a:t>s IEP/IFSP. Although these goals are likely to be the most critical for the child</a:t>
            </a:r>
            <a:r>
              <a:rPr lang="en-US" altLang="en-US" sz="1100" smtClean="0">
                <a:latin typeface="Arial" pitchFamily="34" charset="0"/>
              </a:rPr>
              <a:t>’</a:t>
            </a:r>
            <a:r>
              <a:rPr lang="en-US" sz="1100" smtClean="0">
                <a:latin typeface="Arial" pitchFamily="34" charset="0"/>
              </a:rPr>
              <a:t>s later development, they often do not appear on IEPs or IFSPs (McConnell, McEvoy, &amp; Odom, 1992), perhaps because many assessments do not include these skills as test items. </a:t>
            </a:r>
          </a:p>
          <a:p>
            <a:pPr>
              <a:lnSpc>
                <a:spcPct val="80000"/>
              </a:lnSpc>
            </a:pPr>
            <a:r>
              <a:rPr lang="en-US" sz="1100" smtClean="0">
                <a:latin typeface="Arial" pitchFamily="34" charset="0"/>
              </a:rPr>
              <a:t>e. Most importantly, teachers and caregivers need to devote energy toward creating an atmosphere of friendship. When you walk into a classroom, child care, or home day care setting where an adult has successfully created this climate, you see adults giving time and attention to children when they engage in friendly behaviors, you hear adults talking nicely to one another, and you hear</a:t>
            </a:r>
          </a:p>
          <a:p>
            <a:pPr>
              <a:lnSpc>
                <a:spcPct val="80000"/>
              </a:lnSpc>
            </a:pPr>
            <a:r>
              <a:rPr lang="en-US" sz="1100" smtClean="0">
                <a:latin typeface="Arial" pitchFamily="34" charset="0"/>
              </a:rPr>
              <a:t>children supporting one another</a:t>
            </a:r>
            <a:r>
              <a:rPr lang="en-US" altLang="en-US" sz="1100" smtClean="0">
                <a:latin typeface="Arial" pitchFamily="34" charset="0"/>
              </a:rPr>
              <a:t>’</a:t>
            </a:r>
            <a:r>
              <a:rPr lang="en-US" sz="1100" smtClean="0">
                <a:latin typeface="Arial" pitchFamily="34" charset="0"/>
              </a:rPr>
              <a:t>s friendly behavior. Overall, you get a sense that friendship is the ultimate goal. Ask participants what else they can do to promote this atmosphere of friendship.</a:t>
            </a:r>
            <a:endParaRPr lang="en-US" sz="1100"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07AA785-06B6-4B98-9C8A-FFC337EC5F3F}" type="slidenum">
              <a:rPr lang="en-US"/>
              <a:pPr eaLnBrk="1" hangingPunct="1"/>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p:cNvSpPr>
            <a:spLocks noGrp="1"/>
          </p:cNvSpPr>
          <p:nvPr>
            <p:ph type="body" idx="1"/>
          </p:nvPr>
        </p:nvSpPr>
        <p:spPr bwMode="auto"/>
        <p:txBody>
          <a:bodyPr wrap="square" numCol="1" anchor="t" anchorCtr="0" compatLnSpc="1">
            <a:prstTxWarp prst="textNoShape">
              <a:avLst/>
            </a:prstTxWarp>
          </a:bodyPr>
          <a:lstStyle/>
          <a:p>
            <a:pPr>
              <a:lnSpc>
                <a:spcPct val="80000"/>
              </a:lnSpc>
              <a:defRPr/>
            </a:pPr>
            <a:r>
              <a:rPr lang="en-US" sz="500" b="1" dirty="0" smtClean="0"/>
              <a:t>P</a:t>
            </a:r>
            <a:r>
              <a:rPr lang="en-US" sz="400" b="1" dirty="0" smtClean="0"/>
              <a:t>RESENTERS: The script for this slide is VERY long. We suggest you read this and mention a few examples for each of the teaching strategy ideas. Consider your participants, and the amount of time you have for this content, and make decisions re: amount of content you will review. </a:t>
            </a:r>
          </a:p>
          <a:p>
            <a:pPr>
              <a:lnSpc>
                <a:spcPct val="80000"/>
              </a:lnSpc>
              <a:defRPr/>
            </a:pPr>
            <a:endParaRPr lang="en-US" sz="400" dirty="0" smtClean="0"/>
          </a:p>
          <a:p>
            <a:pPr>
              <a:lnSpc>
                <a:spcPct val="80000"/>
              </a:lnSpc>
              <a:defRPr/>
            </a:pPr>
            <a:r>
              <a:rPr lang="en-US" sz="400" dirty="0" smtClean="0"/>
              <a:t>Setting the stage is a necessary step in supporting children</a:t>
            </a:r>
            <a:r>
              <a:rPr lang="en-US" altLang="en-US" sz="400" dirty="0" smtClean="0"/>
              <a:t>’</a:t>
            </a:r>
            <a:r>
              <a:rPr lang="en-US" sz="400" dirty="0" smtClean="0"/>
              <a:t>s developing friendships and teaching the</a:t>
            </a:r>
          </a:p>
          <a:p>
            <a:pPr>
              <a:lnSpc>
                <a:spcPct val="80000"/>
              </a:lnSpc>
              <a:defRPr/>
            </a:pPr>
            <a:r>
              <a:rPr lang="en-US" sz="400" dirty="0" smtClean="0"/>
              <a:t>critical skills described above. There are several ways to teach children these skills: teaching the concept, modeling appropriate behavior, providing practice opportunities with feedback, and supporting children</a:t>
            </a:r>
            <a:r>
              <a:rPr lang="en-US" altLang="en-US" sz="400" dirty="0" smtClean="0"/>
              <a:t>’</a:t>
            </a:r>
            <a:r>
              <a:rPr lang="en-US" sz="400" dirty="0" smtClean="0"/>
              <a:t>s use of the behavior in context. Discuss the following strategies:</a:t>
            </a:r>
          </a:p>
          <a:p>
            <a:pPr>
              <a:lnSpc>
                <a:spcPct val="80000"/>
              </a:lnSpc>
              <a:defRPr/>
            </a:pPr>
            <a:endParaRPr lang="en-US" sz="400" dirty="0" smtClean="0"/>
          </a:p>
          <a:p>
            <a:pPr>
              <a:lnSpc>
                <a:spcPct val="80000"/>
              </a:lnSpc>
              <a:buFontTx/>
              <a:buAutoNum type="alphaLcPeriod"/>
              <a:defRPr/>
            </a:pPr>
            <a:r>
              <a:rPr lang="en-US" sz="400" b="1" dirty="0" smtClean="0"/>
              <a:t>Modeling</a:t>
            </a:r>
            <a:r>
              <a:rPr lang="en-US" sz="400" dirty="0" smtClean="0"/>
              <a:t>. Modeling can include adults or peers demonstrating the friendship skill or video based modeling with short vignettes of children engaging in friendly behavior (Webster-Stratton &amp; Hammond, 1997). Often, it is effective to model both examples and non-examples followed by opportunities for correct responding. There are three guiding principles of effective role-play modeling strategies:</a:t>
            </a:r>
          </a:p>
          <a:p>
            <a:pPr lvl="1">
              <a:lnSpc>
                <a:spcPct val="80000"/>
              </a:lnSpc>
              <a:defRPr/>
            </a:pPr>
            <a:r>
              <a:rPr lang="en-US" sz="400" dirty="0" smtClean="0"/>
              <a:t>1) Use invisible support, that is, call on the child who you are confident will model the skill appropriately before calling on a child who will need more support.</a:t>
            </a:r>
          </a:p>
          <a:p>
            <a:pPr lvl="1">
              <a:lnSpc>
                <a:spcPct val="80000"/>
              </a:lnSpc>
              <a:defRPr/>
            </a:pPr>
            <a:r>
              <a:rPr lang="en-US" sz="400" dirty="0" smtClean="0"/>
              <a:t>2) Sometimes when children are modeling the friendship skill in front of their peers, they can get carried away with being silly or inappropriate. It is important to give children another chance and more support so that they are successful in demonstrating the skill  appropriately. This approach allows them to receive encouragement from the teacher and other children for doing the skill.</a:t>
            </a:r>
          </a:p>
          <a:p>
            <a:pPr lvl="1">
              <a:lnSpc>
                <a:spcPct val="80000"/>
              </a:lnSpc>
              <a:defRPr/>
            </a:pPr>
            <a:r>
              <a:rPr lang="en-US" sz="400" dirty="0" smtClean="0"/>
              <a:t>3) Because role-plays typically involve only one or two children at a time, it is necessary to plan ways for the rest of the children to be actively engaged. Strategies for including children who are not involved in the role-play include having them give a thumbs up for friendly behavior and a thumbs down for unfriendly behavior; patting themselves on the back if this is a behavior they do; clapping when the role-play is over; saying </a:t>
            </a:r>
            <a:r>
              <a:rPr lang="en-US" altLang="en-US" sz="400" dirty="0" smtClean="0"/>
              <a:t>“</a:t>
            </a:r>
            <a:r>
              <a:rPr lang="en-US" sz="400" dirty="0" smtClean="0"/>
              <a:t>ready, set, action</a:t>
            </a:r>
            <a:r>
              <a:rPr lang="en-US" altLang="en-US" sz="400" dirty="0" smtClean="0"/>
              <a:t>”</a:t>
            </a:r>
            <a:r>
              <a:rPr lang="en-US" sz="400" dirty="0" smtClean="0"/>
              <a:t> before the role-play begins; or having a Popsicle stick sign with a happy face on one side and a sad face on the other (children show the happy face when the behavior being modeled is friendly and the sad face when the behavior being modeled is unfriendly). It is also important to keep track of who has had a chance to role-play and ensure that all of the children in the class get a turn during the week.</a:t>
            </a:r>
          </a:p>
          <a:p>
            <a:pPr lvl="1">
              <a:lnSpc>
                <a:spcPct val="80000"/>
              </a:lnSpc>
              <a:defRPr/>
            </a:pPr>
            <a:r>
              <a:rPr lang="en-US" sz="400" dirty="0" smtClean="0"/>
              <a:t>4) Whenever possible, using small groups to teach these skills will be useful in terms of giving all children opportunities for practice.</a:t>
            </a:r>
          </a:p>
          <a:p>
            <a:pPr>
              <a:lnSpc>
                <a:spcPct val="80000"/>
              </a:lnSpc>
              <a:defRPr/>
            </a:pPr>
            <a:endParaRPr lang="en-US" sz="400" dirty="0" smtClean="0"/>
          </a:p>
          <a:p>
            <a:pPr>
              <a:lnSpc>
                <a:spcPct val="80000"/>
              </a:lnSpc>
              <a:defRPr/>
            </a:pPr>
            <a:r>
              <a:rPr lang="en-US" sz="400" dirty="0" smtClean="0"/>
              <a:t>b</a:t>
            </a:r>
            <a:r>
              <a:rPr lang="en-US" sz="400" b="1" dirty="0" smtClean="0"/>
              <a:t>. Modeling with Video</a:t>
            </a:r>
            <a:r>
              <a:rPr lang="en-US" sz="400" dirty="0" smtClean="0"/>
              <a:t>. The use of video to help model friendship skills can be very effective with young children. Video-based modeling is particularly effective for several reasons: </a:t>
            </a:r>
          </a:p>
          <a:p>
            <a:pPr lvl="1">
              <a:lnSpc>
                <a:spcPct val="80000"/>
              </a:lnSpc>
              <a:defRPr/>
            </a:pPr>
            <a:r>
              <a:rPr lang="en-US" sz="400" dirty="0" smtClean="0"/>
              <a:t>1) Videos can capture real-life examples of children using friendly behavior. These examples can be used to generate discussion about the friendly behavior and the context in which it is used in the video. Video vignettes can also display non-examples. These vignettes can be used to teach children to discriminate between friendly and unfriendly behavior and prompt children to develop and share alternative behaviors and solutions if initial ideas are not effective.</a:t>
            </a:r>
          </a:p>
          <a:p>
            <a:pPr lvl="1">
              <a:lnSpc>
                <a:spcPct val="80000"/>
              </a:lnSpc>
              <a:defRPr/>
            </a:pPr>
            <a:r>
              <a:rPr lang="en-US" sz="400" dirty="0" smtClean="0"/>
              <a:t>2) Video clips can be paused, and children can be prompted to attend to the salient features of the friendly behaviors and the context in which they occur. Children can also make predictions about </a:t>
            </a:r>
            <a:r>
              <a:rPr lang="en-US" altLang="en-US" sz="400" dirty="0" smtClean="0"/>
              <a:t>“</a:t>
            </a:r>
            <a:r>
              <a:rPr lang="en-US" sz="400" dirty="0" smtClean="0"/>
              <a:t>what will happen next</a:t>
            </a:r>
            <a:r>
              <a:rPr lang="en-US" altLang="en-US" sz="400" dirty="0" smtClean="0"/>
              <a:t>”</a:t>
            </a:r>
            <a:r>
              <a:rPr lang="en-US" sz="400" dirty="0" smtClean="0"/>
              <a:t> when the child featured in the video uses a friendly or unfriendly behavior.</a:t>
            </a:r>
          </a:p>
          <a:p>
            <a:pPr lvl="1">
              <a:lnSpc>
                <a:spcPct val="80000"/>
              </a:lnSpc>
              <a:defRPr/>
            </a:pPr>
            <a:r>
              <a:rPr lang="en-US" sz="400" dirty="0" smtClean="0"/>
              <a:t>3) Children love watching videos, which makes this format particularly powerful in engaging and keeping children</a:t>
            </a:r>
            <a:r>
              <a:rPr lang="en-US" altLang="en-US" sz="400" dirty="0" smtClean="0"/>
              <a:t>’</a:t>
            </a:r>
            <a:r>
              <a:rPr lang="en-US" sz="400" dirty="0" smtClean="0"/>
              <a:t>s attention.</a:t>
            </a:r>
          </a:p>
          <a:p>
            <a:pPr>
              <a:lnSpc>
                <a:spcPct val="80000"/>
              </a:lnSpc>
              <a:defRPr/>
            </a:pPr>
            <a:endParaRPr lang="en-US" sz="400" dirty="0" smtClean="0"/>
          </a:p>
          <a:p>
            <a:pPr>
              <a:lnSpc>
                <a:spcPct val="80000"/>
              </a:lnSpc>
              <a:defRPr/>
            </a:pPr>
            <a:r>
              <a:rPr lang="en-US" sz="400" dirty="0" smtClean="0"/>
              <a:t>c</a:t>
            </a:r>
            <a:r>
              <a:rPr lang="en-US" sz="400" b="1" dirty="0" smtClean="0"/>
              <a:t>. Modeling with Puppets. </a:t>
            </a:r>
            <a:r>
              <a:rPr lang="en-US" sz="400" dirty="0" smtClean="0"/>
              <a:t>Similar to videos, puppets are very engaging to young children:</a:t>
            </a:r>
          </a:p>
          <a:p>
            <a:pPr lvl="1">
              <a:lnSpc>
                <a:spcPct val="80000"/>
              </a:lnSpc>
              <a:defRPr/>
            </a:pPr>
            <a:r>
              <a:rPr lang="en-US" sz="400" dirty="0" smtClean="0"/>
              <a:t>1) Because adults are in control of the puppet, the puppet can always be a responsive play partner. The puppet can model friendly play and, when appropriate and planned, can model non-examples. Puppets in the image of children are particularly effective because they provide a proximate model. That is, children are more likely to emulate the behavior of models that look like themselves. But, any puppet will work! </a:t>
            </a:r>
          </a:p>
          <a:p>
            <a:pPr lvl="1">
              <a:lnSpc>
                <a:spcPct val="80000"/>
              </a:lnSpc>
              <a:defRPr/>
            </a:pPr>
            <a:r>
              <a:rPr lang="en-US" sz="400" dirty="0" smtClean="0"/>
              <a:t>2) Additionally, some children will disclose more about their feelings and friendship problems to puppets than to adults, especially if adults are historically not seen as trustworthy by the child.</a:t>
            </a:r>
          </a:p>
          <a:p>
            <a:pPr>
              <a:lnSpc>
                <a:spcPct val="80000"/>
              </a:lnSpc>
              <a:defRPr/>
            </a:pPr>
            <a:endParaRPr lang="en-US" sz="400" b="1" dirty="0" smtClean="0"/>
          </a:p>
          <a:p>
            <a:pPr>
              <a:lnSpc>
                <a:spcPct val="80000"/>
              </a:lnSpc>
              <a:defRPr/>
            </a:pPr>
            <a:r>
              <a:rPr lang="en-US" sz="400" b="1" dirty="0" smtClean="0"/>
              <a:t>d. Preparing Peer Partners. </a:t>
            </a:r>
            <a:r>
              <a:rPr lang="en-US" sz="400" dirty="0" smtClean="0"/>
              <a:t>When typical children are assisting their peers with special needs to acquire friendships skills, it is necessary for them to learn to suspend social rules in order not to feel rejected. In the usual course of events, interactions between typical children are usually quite reciprocal. If someone asks nicely to play, they usually get a positive response. On the other hand, as some children begin to acquire peer interaction skills, they often reject the social overtures of their peers and they may not initiate play. Using role-play and rehearsal strategies, there is a well-researched set of procedures for </a:t>
            </a:r>
            <a:r>
              <a:rPr lang="en-US" sz="400" dirty="0" smtClean="0">
                <a:latin typeface="Arial" pitchFamily="34" charset="0"/>
              </a:rPr>
              <a:t>teaching children to be persistent with their social behavior while their peers are becoming more fluent. For example, adults model peer rejection, provide verbal feedback (</a:t>
            </a:r>
            <a:r>
              <a:rPr lang="en-US" altLang="en-US" sz="400" dirty="0" smtClean="0">
                <a:latin typeface="Arial" pitchFamily="34" charset="0"/>
              </a:rPr>
              <a:t>“</a:t>
            </a:r>
            <a:r>
              <a:rPr lang="en-US" sz="400" dirty="0" smtClean="0">
                <a:latin typeface="Arial" pitchFamily="34" charset="0"/>
              </a:rPr>
              <a:t>That</a:t>
            </a:r>
            <a:r>
              <a:rPr lang="en-US" altLang="en-US" sz="400" dirty="0" smtClean="0">
                <a:latin typeface="Arial" pitchFamily="34" charset="0"/>
              </a:rPr>
              <a:t>’</a:t>
            </a:r>
            <a:r>
              <a:rPr lang="en-US" sz="400" dirty="0" smtClean="0">
                <a:latin typeface="Arial" pitchFamily="34" charset="0"/>
              </a:rPr>
              <a:t>s what might happen when you ask kids to play.</a:t>
            </a:r>
            <a:r>
              <a:rPr lang="en-US" altLang="en-US" sz="400" dirty="0" smtClean="0">
                <a:latin typeface="Arial" pitchFamily="34" charset="0"/>
              </a:rPr>
              <a:t>”</a:t>
            </a:r>
            <a:r>
              <a:rPr lang="en-US" sz="400" dirty="0" smtClean="0">
                <a:latin typeface="Arial" pitchFamily="34" charset="0"/>
              </a:rPr>
              <a:t>), and then provide a behavioral alternative that they reinforce (</a:t>
            </a:r>
            <a:r>
              <a:rPr lang="en-US" altLang="en-US" sz="400" dirty="0" smtClean="0">
                <a:latin typeface="Arial" pitchFamily="34" charset="0"/>
              </a:rPr>
              <a:t>“</a:t>
            </a:r>
            <a:r>
              <a:rPr lang="en-US" sz="400" dirty="0" smtClean="0">
                <a:latin typeface="Arial" pitchFamily="34" charset="0"/>
              </a:rPr>
              <a:t>If that happens, try again</a:t>
            </a:r>
            <a:r>
              <a:rPr lang="en-US" altLang="en-US" sz="400" dirty="0" smtClean="0">
                <a:latin typeface="Arial" pitchFamily="34" charset="0"/>
              </a:rPr>
              <a:t>”</a:t>
            </a:r>
            <a:r>
              <a:rPr lang="en-US" sz="400" dirty="0" smtClean="0">
                <a:latin typeface="Arial" pitchFamily="34" charset="0"/>
              </a:rPr>
              <a:t>—</a:t>
            </a:r>
            <a:r>
              <a:rPr lang="en-US" altLang="en-US" sz="400" dirty="0" smtClean="0">
                <a:latin typeface="Arial" pitchFamily="34" charset="0"/>
              </a:rPr>
              <a:t>“</a:t>
            </a:r>
            <a:r>
              <a:rPr lang="en-US" sz="400" dirty="0" smtClean="0">
                <a:latin typeface="Arial" pitchFamily="34" charset="0"/>
              </a:rPr>
              <a:t>good, you tried again.</a:t>
            </a:r>
            <a:r>
              <a:rPr lang="en-US" altLang="en-US" sz="400" dirty="0" smtClean="0">
                <a:latin typeface="Arial" pitchFamily="34" charset="0"/>
              </a:rPr>
              <a:t>”</a:t>
            </a:r>
            <a:r>
              <a:rPr lang="en-US" sz="400" dirty="0" smtClean="0">
                <a:latin typeface="Arial" pitchFamily="34" charset="0"/>
              </a:rPr>
              <a:t>).</a:t>
            </a:r>
          </a:p>
          <a:p>
            <a:pPr>
              <a:lnSpc>
                <a:spcPct val="80000"/>
              </a:lnSpc>
              <a:defRPr/>
            </a:pPr>
            <a:endParaRPr lang="en-US" sz="400" dirty="0" smtClean="0">
              <a:latin typeface="Arial" pitchFamily="34" charset="0"/>
            </a:endParaRPr>
          </a:p>
          <a:p>
            <a:pPr>
              <a:lnSpc>
                <a:spcPct val="80000"/>
              </a:lnSpc>
              <a:defRPr/>
            </a:pPr>
            <a:r>
              <a:rPr lang="en-US" sz="400" dirty="0" smtClean="0">
                <a:latin typeface="Arial" pitchFamily="34" charset="0"/>
              </a:rPr>
              <a:t>e. </a:t>
            </a:r>
            <a:r>
              <a:rPr lang="en-US" sz="400" b="1" dirty="0" smtClean="0">
                <a:latin typeface="Arial" pitchFamily="34" charset="0"/>
              </a:rPr>
              <a:t>Buddy System.  </a:t>
            </a:r>
            <a:r>
              <a:rPr lang="en-US" sz="400" dirty="0" smtClean="0">
                <a:latin typeface="Arial" pitchFamily="34" charset="0"/>
              </a:rPr>
              <a:t>Often</a:t>
            </a:r>
            <a:r>
              <a:rPr lang="en-US" sz="400" b="1" dirty="0" smtClean="0">
                <a:latin typeface="Arial" pitchFamily="34" charset="0"/>
              </a:rPr>
              <a:t> </a:t>
            </a:r>
            <a:r>
              <a:rPr lang="en-US" sz="400" dirty="0" smtClean="0">
                <a:latin typeface="Arial" pitchFamily="34" charset="0"/>
              </a:rPr>
              <a:t>it is helpful to utilize a </a:t>
            </a:r>
            <a:r>
              <a:rPr lang="en-US" altLang="en-US" sz="400" dirty="0" smtClean="0">
                <a:latin typeface="Arial" pitchFamily="34" charset="0"/>
              </a:rPr>
              <a:t>“</a:t>
            </a:r>
            <a:r>
              <a:rPr lang="en-US" sz="400" dirty="0" smtClean="0">
                <a:latin typeface="Arial" pitchFamily="34" charset="0"/>
              </a:rPr>
              <a:t>buddy system</a:t>
            </a:r>
            <a:r>
              <a:rPr lang="en-US" altLang="en-US" sz="400" dirty="0" smtClean="0">
                <a:latin typeface="Arial" pitchFamily="34" charset="0"/>
              </a:rPr>
              <a:t>”</a:t>
            </a:r>
            <a:r>
              <a:rPr lang="en-US" sz="400" dirty="0" smtClean="0">
                <a:latin typeface="Arial" pitchFamily="34" charset="0"/>
              </a:rPr>
              <a:t> when trying to increase the friendship skills of children. Right before a </a:t>
            </a:r>
            <a:r>
              <a:rPr lang="en-US" sz="400" dirty="0" err="1" smtClean="0">
                <a:latin typeface="Arial" pitchFamily="34" charset="0"/>
              </a:rPr>
              <a:t>freeplay</a:t>
            </a:r>
            <a:r>
              <a:rPr lang="en-US" sz="400" dirty="0" smtClean="0">
                <a:latin typeface="Arial" pitchFamily="34" charset="0"/>
              </a:rPr>
              <a:t> period, children are assigned to a buddy role, meaning that they begin free play in some planned play activity with a certain child. In utilizing a buddy system, there are several rules to follow.</a:t>
            </a:r>
          </a:p>
          <a:p>
            <a:pPr lvl="1">
              <a:lnSpc>
                <a:spcPct val="80000"/>
              </a:lnSpc>
              <a:defRPr/>
            </a:pPr>
            <a:r>
              <a:rPr lang="en-US" sz="400" dirty="0" smtClean="0">
                <a:latin typeface="Arial" pitchFamily="34" charset="0"/>
              </a:rPr>
              <a:t>1) It is important to always have two or more buddies for each child who needs them. This arrangement helps to keep the play interesting for the socially competent children, and it helps to create the conditions for maximizing the number of diverse play ideas.</a:t>
            </a:r>
          </a:p>
          <a:p>
            <a:pPr lvl="1">
              <a:lnSpc>
                <a:spcPct val="80000"/>
              </a:lnSpc>
              <a:defRPr/>
            </a:pPr>
            <a:r>
              <a:rPr lang="en-US" sz="400" dirty="0" smtClean="0">
                <a:latin typeface="Arial" pitchFamily="34" charset="0"/>
              </a:rPr>
              <a:t>2) It is also important to rotate buddies for several reasons:  a) First, rotating buddies helps to ensure that children have the opportunity to engage in friendship skills with the widest variety of playmates. b) Second, rotating helps to avoid buddy burnout, a condition in which children come to respond negatively to their helper role because they always play with the same individual. </a:t>
            </a:r>
          </a:p>
          <a:p>
            <a:pPr lvl="1">
              <a:lnSpc>
                <a:spcPct val="80000"/>
              </a:lnSpc>
              <a:defRPr/>
            </a:pPr>
            <a:r>
              <a:rPr lang="en-US" sz="400" dirty="0" smtClean="0">
                <a:latin typeface="Arial" pitchFamily="34" charset="0"/>
              </a:rPr>
              <a:t>3) One can optimize the buddy system by pairing the most popular and liked children with those who need the most help. This type of pairing can lead to other children simultaneously helping their peers because the </a:t>
            </a:r>
            <a:r>
              <a:rPr lang="en-US" altLang="en-US" sz="400" dirty="0" smtClean="0">
                <a:latin typeface="Arial" pitchFamily="34" charset="0"/>
              </a:rPr>
              <a:t>“</a:t>
            </a:r>
            <a:r>
              <a:rPr lang="en-US" sz="400" dirty="0" smtClean="0">
                <a:latin typeface="Arial" pitchFamily="34" charset="0"/>
              </a:rPr>
              <a:t>cool</a:t>
            </a:r>
            <a:r>
              <a:rPr lang="en-US" altLang="en-US" sz="400" dirty="0" smtClean="0">
                <a:latin typeface="Arial" pitchFamily="34" charset="0"/>
              </a:rPr>
              <a:t>”</a:t>
            </a:r>
            <a:r>
              <a:rPr lang="en-US" sz="400" dirty="0" smtClean="0">
                <a:latin typeface="Arial" pitchFamily="34" charset="0"/>
              </a:rPr>
              <a:t> kids are doing it.</a:t>
            </a:r>
          </a:p>
          <a:p>
            <a:pPr lvl="1">
              <a:lnSpc>
                <a:spcPct val="80000"/>
              </a:lnSpc>
              <a:defRPr/>
            </a:pPr>
            <a:r>
              <a:rPr lang="en-US" sz="400" dirty="0" smtClean="0">
                <a:latin typeface="Arial" pitchFamily="34" charset="0"/>
              </a:rPr>
              <a:t>4) At the end of a play period, children should receive specific feedback for being buddies and, provided with feedback that specifically enumerates the friendship skills they used in interacting with their assigned partner.</a:t>
            </a:r>
          </a:p>
          <a:p>
            <a:pPr>
              <a:lnSpc>
                <a:spcPct val="80000"/>
              </a:lnSpc>
              <a:defRPr/>
            </a:pPr>
            <a:endParaRPr lang="en-US" sz="400" dirty="0" smtClean="0">
              <a:latin typeface="Arial" pitchFamily="34" charset="0"/>
            </a:endParaRPr>
          </a:p>
          <a:p>
            <a:pPr>
              <a:lnSpc>
                <a:spcPct val="80000"/>
              </a:lnSpc>
              <a:defRPr/>
            </a:pPr>
            <a:r>
              <a:rPr lang="en-US" sz="400" b="1" dirty="0" smtClean="0">
                <a:latin typeface="Arial" pitchFamily="34" charset="0"/>
              </a:rPr>
              <a:t>f. Priming. </a:t>
            </a:r>
            <a:r>
              <a:rPr lang="en-US" sz="400" dirty="0" smtClean="0">
                <a:latin typeface="Arial" pitchFamily="34" charset="0"/>
              </a:rPr>
              <a:t>Teachers can increase the likelihood of children using friendship skills with specific priming strategies. For example, prior to a </a:t>
            </a:r>
            <a:r>
              <a:rPr lang="en-US" sz="400" dirty="0" err="1" smtClean="0">
                <a:latin typeface="Arial" pitchFamily="34" charset="0"/>
              </a:rPr>
              <a:t>freeplay</a:t>
            </a:r>
            <a:r>
              <a:rPr lang="en-US" sz="400" dirty="0" smtClean="0">
                <a:latin typeface="Arial" pitchFamily="34" charset="0"/>
              </a:rPr>
              <a:t> period, teachers can ask children who they are going to play with; they can ask what specific toy or material they are going to share; and they can provide practice opportunities. A practice opportunity might include, </a:t>
            </a:r>
            <a:r>
              <a:rPr lang="en-US" altLang="en-US" sz="400" dirty="0" smtClean="0">
                <a:latin typeface="Arial" pitchFamily="34" charset="0"/>
              </a:rPr>
              <a:t>“</a:t>
            </a:r>
            <a:r>
              <a:rPr lang="en-US" sz="400" dirty="0" smtClean="0">
                <a:latin typeface="Arial" pitchFamily="34" charset="0"/>
              </a:rPr>
              <a:t>Hey, </a:t>
            </a:r>
            <a:r>
              <a:rPr lang="en-US" sz="400" dirty="0" err="1" smtClean="0">
                <a:latin typeface="Arial" pitchFamily="34" charset="0"/>
              </a:rPr>
              <a:t>Jaymin</a:t>
            </a:r>
            <a:r>
              <a:rPr lang="en-US" sz="400" dirty="0" smtClean="0">
                <a:latin typeface="Arial" pitchFamily="34" charset="0"/>
              </a:rPr>
              <a:t>, let</a:t>
            </a:r>
            <a:r>
              <a:rPr lang="en-US" altLang="en-US" sz="400" dirty="0" smtClean="0">
                <a:latin typeface="Arial" pitchFamily="34" charset="0"/>
              </a:rPr>
              <a:t>’</a:t>
            </a:r>
            <a:r>
              <a:rPr lang="en-US" sz="400" dirty="0" smtClean="0">
                <a:latin typeface="Arial" pitchFamily="34" charset="0"/>
              </a:rPr>
              <a:t>s pretend I am Cody and you are going to ask me to play trucks.</a:t>
            </a:r>
            <a:r>
              <a:rPr lang="en-US" altLang="en-US" sz="400" dirty="0" smtClean="0">
                <a:latin typeface="Arial" pitchFamily="34" charset="0"/>
              </a:rPr>
              <a:t>”</a:t>
            </a:r>
            <a:r>
              <a:rPr lang="en-US" sz="400" dirty="0" smtClean="0">
                <a:latin typeface="Arial" pitchFamily="34" charset="0"/>
              </a:rPr>
              <a:t> </a:t>
            </a:r>
            <a:r>
              <a:rPr lang="en-US" sz="400" dirty="0" err="1" smtClean="0">
                <a:latin typeface="Arial" pitchFamily="34" charset="0"/>
              </a:rPr>
              <a:t>Jaymin</a:t>
            </a:r>
            <a:r>
              <a:rPr lang="en-US" sz="400" dirty="0" smtClean="0">
                <a:latin typeface="Arial" pitchFamily="34" charset="0"/>
              </a:rPr>
              <a:t> would then practice asking, with or without adult prompting, and the adult would provide encouragement or feedback for </a:t>
            </a:r>
            <a:r>
              <a:rPr lang="en-US" sz="400" dirty="0" err="1" smtClean="0">
                <a:latin typeface="Arial" pitchFamily="34" charset="0"/>
              </a:rPr>
              <a:t>Jaymin</a:t>
            </a:r>
            <a:r>
              <a:rPr lang="en-US" altLang="en-US" sz="400" dirty="0" err="1" smtClean="0">
                <a:latin typeface="Arial" pitchFamily="34" charset="0"/>
              </a:rPr>
              <a:t>’</a:t>
            </a:r>
            <a:r>
              <a:rPr lang="en-US" sz="400" dirty="0" err="1" smtClean="0">
                <a:latin typeface="Arial" pitchFamily="34" charset="0"/>
              </a:rPr>
              <a:t>s</a:t>
            </a:r>
            <a:r>
              <a:rPr lang="en-US" sz="400" dirty="0" smtClean="0">
                <a:latin typeface="Arial" pitchFamily="34" charset="0"/>
              </a:rPr>
              <a:t> social initiation to play. Other play ideas include: </a:t>
            </a:r>
          </a:p>
          <a:p>
            <a:pPr lvl="1">
              <a:lnSpc>
                <a:spcPct val="80000"/>
              </a:lnSpc>
              <a:defRPr/>
            </a:pPr>
            <a:r>
              <a:rPr lang="en-US" sz="400" dirty="0" smtClean="0">
                <a:latin typeface="Arial" pitchFamily="34" charset="0"/>
              </a:rPr>
              <a:t>1) Teachers can increase the duration of peer play by providing suggestions or prompting role reversals.</a:t>
            </a:r>
          </a:p>
          <a:p>
            <a:pPr lvl="1">
              <a:lnSpc>
                <a:spcPct val="80000"/>
              </a:lnSpc>
              <a:defRPr/>
            </a:pPr>
            <a:r>
              <a:rPr lang="en-US" sz="400" dirty="0" smtClean="0">
                <a:latin typeface="Arial" pitchFamily="34" charset="0"/>
              </a:rPr>
              <a:t>2) Expanding play ideas can occur by suggesting new ways of playing with the materials, new ways for dramatic play to unfold, and new ways of including more children in a game or activity.</a:t>
            </a:r>
          </a:p>
          <a:p>
            <a:pPr lvl="1">
              <a:lnSpc>
                <a:spcPct val="80000"/>
              </a:lnSpc>
              <a:defRPr/>
            </a:pPr>
            <a:r>
              <a:rPr lang="en-US" sz="400" dirty="0" smtClean="0">
                <a:latin typeface="Arial" pitchFamily="34" charset="0"/>
              </a:rPr>
              <a:t>3) When a teacher notices that children are disengaging from play with one another, he or she can prompt the children to reverse dramatic play roles (</a:t>
            </a:r>
            <a:r>
              <a:rPr lang="en-US" altLang="en-US" sz="400" dirty="0" smtClean="0">
                <a:latin typeface="Arial" pitchFamily="34" charset="0"/>
              </a:rPr>
              <a:t>“</a:t>
            </a:r>
            <a:r>
              <a:rPr lang="en-US" sz="400" dirty="0" smtClean="0">
                <a:latin typeface="Arial" pitchFamily="34" charset="0"/>
              </a:rPr>
              <a:t>How about you be the mom now and she can be the baby?</a:t>
            </a:r>
            <a:r>
              <a:rPr lang="en-US" altLang="en-US" sz="400" dirty="0" smtClean="0">
                <a:latin typeface="Arial" pitchFamily="34" charset="0"/>
              </a:rPr>
              <a:t>”</a:t>
            </a:r>
            <a:r>
              <a:rPr lang="en-US" sz="400" dirty="0" smtClean="0">
                <a:latin typeface="Arial" pitchFamily="34" charset="0"/>
              </a:rPr>
              <a:t>). This strategy can reengage children in the play sequence and lead to more lengthy social encounters.</a:t>
            </a:r>
          </a:p>
          <a:p>
            <a:pPr>
              <a:lnSpc>
                <a:spcPct val="80000"/>
              </a:lnSpc>
              <a:defRPr/>
            </a:pPr>
            <a:endParaRPr lang="en-US" sz="400" dirty="0" smtClean="0">
              <a:latin typeface="Arial" pitchFamily="34" charset="0"/>
            </a:endParaRPr>
          </a:p>
          <a:p>
            <a:pPr>
              <a:lnSpc>
                <a:spcPct val="80000"/>
              </a:lnSpc>
              <a:defRPr/>
            </a:pPr>
            <a:r>
              <a:rPr lang="en-US" sz="400" b="1" dirty="0" smtClean="0">
                <a:latin typeface="Arial" pitchFamily="34" charset="0"/>
              </a:rPr>
              <a:t>g. Direct Modeling. </a:t>
            </a:r>
            <a:r>
              <a:rPr lang="en-US" sz="400" dirty="0" smtClean="0">
                <a:latin typeface="Arial" pitchFamily="34" charset="0"/>
              </a:rPr>
              <a:t>Another way to keep children engaged in friendly play is to directly model desired behaviors as a play partner. When teachers notice that children are becoming less engaged, they can join the play and provide specific models of friendly behavior. For example, a parent might join two children who are playing together and begin to share the materials available.</a:t>
            </a:r>
          </a:p>
          <a:p>
            <a:pPr>
              <a:lnSpc>
                <a:spcPct val="80000"/>
              </a:lnSpc>
              <a:defRPr/>
            </a:pPr>
            <a:endParaRPr lang="en-US" sz="400" dirty="0" smtClean="0">
              <a:latin typeface="Arial" pitchFamily="34" charset="0"/>
            </a:endParaRPr>
          </a:p>
          <a:p>
            <a:pPr>
              <a:lnSpc>
                <a:spcPct val="80000"/>
              </a:lnSpc>
              <a:defRPr/>
            </a:pPr>
            <a:r>
              <a:rPr lang="en-US" sz="400" dirty="0" smtClean="0">
                <a:latin typeface="Arial" pitchFamily="34" charset="0"/>
              </a:rPr>
              <a:t>h. </a:t>
            </a:r>
            <a:r>
              <a:rPr lang="en-US" sz="400" b="1" dirty="0" smtClean="0">
                <a:latin typeface="Arial" pitchFamily="34" charset="0"/>
              </a:rPr>
              <a:t>Reinforcement. </a:t>
            </a:r>
            <a:r>
              <a:rPr lang="en-US" sz="400" dirty="0" smtClean="0">
                <a:latin typeface="Arial" pitchFamily="34" charset="0"/>
              </a:rPr>
              <a:t>Although it is important to acknowledge children for their use of friendship skills, it is also the case that the effective use of acknowledgement requires ongoing attention to several key factors: </a:t>
            </a:r>
          </a:p>
          <a:p>
            <a:pPr marL="685800" lvl="1" indent="-228600">
              <a:lnSpc>
                <a:spcPct val="80000"/>
              </a:lnSpc>
              <a:buFontTx/>
              <a:buAutoNum type="arabicParenR"/>
              <a:defRPr/>
            </a:pPr>
            <a:r>
              <a:rPr lang="en-US" sz="400" dirty="0" smtClean="0">
                <a:latin typeface="Arial" pitchFamily="34" charset="0"/>
              </a:rPr>
              <a:t>Timing of reinforcement delivery is crucial. As long as children are engaged in friendly behavior, it is a good idea to withhold reinforcement. Although this approach may seem counterintuitive, evidence suggests that adults</a:t>
            </a:r>
            <a:r>
              <a:rPr lang="en-US" altLang="en-US" sz="400" dirty="0" smtClean="0">
                <a:latin typeface="Arial" pitchFamily="34" charset="0"/>
              </a:rPr>
              <a:t>’</a:t>
            </a:r>
            <a:r>
              <a:rPr lang="en-US" sz="400" dirty="0" smtClean="0">
                <a:latin typeface="Arial" pitchFamily="34" charset="0"/>
              </a:rPr>
              <a:t> delivery of attention to children at play can have the immediate effect of terminating their play. Given this fact, it is advisable to comment on children</a:t>
            </a:r>
            <a:r>
              <a:rPr lang="en-US" altLang="en-US" sz="400" dirty="0" smtClean="0">
                <a:latin typeface="Arial" pitchFamily="34" charset="0"/>
              </a:rPr>
              <a:t>’</a:t>
            </a:r>
            <a:r>
              <a:rPr lang="en-US" sz="400" dirty="0" smtClean="0">
                <a:latin typeface="Arial" pitchFamily="34" charset="0"/>
              </a:rPr>
              <a:t>s friendly play shortly after the fact.</a:t>
            </a:r>
          </a:p>
          <a:p>
            <a:pPr marL="685800" lvl="1" indent="-228600">
              <a:lnSpc>
                <a:spcPct val="80000"/>
              </a:lnSpc>
              <a:buFontTx/>
              <a:buAutoNum type="arabicParenR"/>
              <a:defRPr/>
            </a:pPr>
            <a:r>
              <a:rPr lang="en-US" sz="400" dirty="0" smtClean="0">
                <a:latin typeface="Arial" pitchFamily="34" charset="0"/>
              </a:rPr>
              <a:t>When commenting on children</a:t>
            </a:r>
            <a:r>
              <a:rPr lang="en-US" altLang="en-US" sz="400" dirty="0" smtClean="0">
                <a:latin typeface="Arial" pitchFamily="34" charset="0"/>
              </a:rPr>
              <a:t>’</a:t>
            </a:r>
            <a:r>
              <a:rPr lang="en-US" sz="400" dirty="0" smtClean="0">
                <a:latin typeface="Arial" pitchFamily="34" charset="0"/>
              </a:rPr>
              <a:t>s friendly play, it is essential to describe the specific friendly behavior(s) that you observed. Instead of saying, </a:t>
            </a:r>
            <a:r>
              <a:rPr lang="en-US" altLang="en-US" sz="400" dirty="0" smtClean="0">
                <a:latin typeface="Arial" pitchFamily="34" charset="0"/>
              </a:rPr>
              <a:t>“</a:t>
            </a:r>
            <a:r>
              <a:rPr lang="en-US" sz="400" dirty="0" smtClean="0">
                <a:latin typeface="Arial" pitchFamily="34" charset="0"/>
              </a:rPr>
              <a:t>You</a:t>
            </a:r>
            <a:r>
              <a:rPr lang="en-US" altLang="en-US" sz="400" dirty="0" smtClean="0">
                <a:latin typeface="Arial" pitchFamily="34" charset="0"/>
              </a:rPr>
              <a:t>’</a:t>
            </a:r>
            <a:r>
              <a:rPr lang="en-US" sz="400" dirty="0" smtClean="0">
                <a:latin typeface="Arial" pitchFamily="34" charset="0"/>
              </a:rPr>
              <a:t>re playing so nicely together,</a:t>
            </a:r>
            <a:r>
              <a:rPr lang="en-US" altLang="en-US" sz="400" dirty="0" smtClean="0">
                <a:latin typeface="Arial" pitchFamily="34" charset="0"/>
              </a:rPr>
              <a:t>”</a:t>
            </a:r>
            <a:r>
              <a:rPr lang="en-US" sz="400" dirty="0" smtClean="0">
                <a:latin typeface="Arial" pitchFamily="34" charset="0"/>
              </a:rPr>
              <a:t> say, </a:t>
            </a:r>
            <a:r>
              <a:rPr lang="en-US" altLang="en-US" sz="400" dirty="0" smtClean="0">
                <a:latin typeface="Arial" pitchFamily="34" charset="0"/>
              </a:rPr>
              <a:t>“</a:t>
            </a:r>
            <a:r>
              <a:rPr lang="en-US" sz="400" dirty="0" smtClean="0">
                <a:latin typeface="Arial" pitchFamily="34" charset="0"/>
              </a:rPr>
              <a:t>You are taking turns and saying nice things to each other.</a:t>
            </a:r>
            <a:r>
              <a:rPr lang="en-US" altLang="en-US" sz="400" dirty="0" smtClean="0">
                <a:latin typeface="Arial" pitchFamily="34" charset="0"/>
              </a:rPr>
              <a:t>”</a:t>
            </a:r>
            <a:r>
              <a:rPr lang="en-US" sz="400" dirty="0" smtClean="0">
                <a:latin typeface="Arial" pitchFamily="34" charset="0"/>
              </a:rPr>
              <a:t> This descriptive commenting provides children with specific feedback about what they are doing well.</a:t>
            </a:r>
          </a:p>
          <a:p>
            <a:pPr lvl="1">
              <a:lnSpc>
                <a:spcPct val="80000"/>
              </a:lnSpc>
              <a:defRPr/>
            </a:pPr>
            <a:r>
              <a:rPr lang="en-US" sz="400" dirty="0" smtClean="0">
                <a:latin typeface="Arial" pitchFamily="34" charset="0"/>
              </a:rPr>
              <a:t>3) For many children, caregivers may need to provide lots of reinforcement early on. Once children start to use their friendly behaviors, however, adults need to begin the process of slowly removing their specific feedback from the ongoing play. The goal is not to remove all adult reinforcement, but to provide sufficient opportunity for friendly play in and of itself to become reinforcing.</a:t>
            </a:r>
          </a:p>
          <a:p>
            <a:pPr>
              <a:lnSpc>
                <a:spcPct val="80000"/>
              </a:lnSpc>
              <a:defRPr/>
            </a:pPr>
            <a:endParaRPr lang="en-US" sz="500" dirty="0"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DADBB9F1-EDA3-4983-B8AE-B3E02257EE3D}" type="slidenum">
              <a:rPr lang="en-US"/>
              <a:pPr eaLnBrk="1" hangingPunct="1"/>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sz="900" smtClean="0"/>
              <a:t>It is very important to be aware that all of these activities build on the skills needed to develop friendships and allow children opportunities to practice using these skills. We don</a:t>
            </a:r>
            <a:r>
              <a:rPr lang="en-US" altLang="en-US" sz="900" smtClean="0"/>
              <a:t>’</a:t>
            </a:r>
            <a:r>
              <a:rPr lang="en-US" sz="900" smtClean="0"/>
              <a:t>t just use the word </a:t>
            </a:r>
            <a:r>
              <a:rPr lang="en-US" altLang="en-US" sz="900" smtClean="0"/>
              <a:t>“</a:t>
            </a:r>
            <a:r>
              <a:rPr lang="en-US" sz="900" smtClean="0"/>
              <a:t>friend.</a:t>
            </a:r>
            <a:r>
              <a:rPr lang="en-US" altLang="en-US" sz="900" smtClean="0"/>
              <a:t>”</a:t>
            </a:r>
            <a:r>
              <a:rPr lang="en-US" sz="900" smtClean="0"/>
              <a:t> These types of activities also help in establishing a classroom atmosphere of </a:t>
            </a:r>
            <a:r>
              <a:rPr lang="en-US" altLang="en-US" sz="900" smtClean="0"/>
              <a:t>“</a:t>
            </a:r>
            <a:r>
              <a:rPr lang="en-US" sz="900" smtClean="0"/>
              <a:t>being friends,</a:t>
            </a:r>
            <a:r>
              <a:rPr lang="en-US" altLang="en-US" sz="900" smtClean="0"/>
              <a:t>”</a:t>
            </a:r>
            <a:r>
              <a:rPr lang="en-US" sz="900" smtClean="0"/>
              <a:t> sharing and helping each other out.</a:t>
            </a:r>
          </a:p>
          <a:p>
            <a:pPr>
              <a:lnSpc>
                <a:spcPct val="80000"/>
              </a:lnSpc>
            </a:pPr>
            <a:endParaRPr lang="en-US" sz="900" smtClean="0"/>
          </a:p>
          <a:p>
            <a:pPr>
              <a:lnSpc>
                <a:spcPct val="80000"/>
              </a:lnSpc>
            </a:pPr>
            <a:r>
              <a:rPr lang="en-US" sz="900" b="1" smtClean="0"/>
              <a:t>a. Friendship Can </a:t>
            </a:r>
            <a:r>
              <a:rPr lang="en-US" sz="900" smtClean="0"/>
              <a:t>– During large group time, have children generate a list of different things they can do to be a friend.  Introduce the </a:t>
            </a:r>
            <a:r>
              <a:rPr lang="en-US" altLang="en-US" sz="900" smtClean="0"/>
              <a:t>“</a:t>
            </a:r>
            <a:r>
              <a:rPr lang="en-US" sz="900" smtClean="0"/>
              <a:t>friendship can</a:t>
            </a:r>
            <a:r>
              <a:rPr lang="en-US" altLang="en-US" sz="900" smtClean="0"/>
              <a:t>”</a:t>
            </a:r>
            <a:r>
              <a:rPr lang="en-US" sz="900" smtClean="0"/>
              <a:t> – which is a decorated can with names of all of the children in the can. Have each child draw out a</a:t>
            </a:r>
          </a:p>
          <a:p>
            <a:pPr>
              <a:lnSpc>
                <a:spcPct val="80000"/>
              </a:lnSpc>
            </a:pPr>
            <a:r>
              <a:rPr lang="en-US" sz="900" smtClean="0"/>
              <a:t>name. Children can then use their friendship skills to do something with or for their </a:t>
            </a:r>
            <a:r>
              <a:rPr lang="en-US" altLang="en-US" sz="900" smtClean="0"/>
              <a:t>“</a:t>
            </a:r>
            <a:r>
              <a:rPr lang="en-US" sz="900" smtClean="0"/>
              <a:t>friend</a:t>
            </a:r>
            <a:r>
              <a:rPr lang="en-US" altLang="en-US" sz="900" smtClean="0"/>
              <a:t>”</a:t>
            </a:r>
            <a:r>
              <a:rPr lang="en-US" sz="900" smtClean="0"/>
              <a:t> throughout the day. They can make something special for their </a:t>
            </a:r>
            <a:r>
              <a:rPr lang="en-US" altLang="en-US" sz="900" smtClean="0"/>
              <a:t>“</a:t>
            </a:r>
            <a:r>
              <a:rPr lang="en-US" sz="900" smtClean="0"/>
              <a:t>friend,</a:t>
            </a:r>
            <a:r>
              <a:rPr lang="en-US" altLang="en-US" sz="900" smtClean="0"/>
              <a:t>”</a:t>
            </a:r>
            <a:r>
              <a:rPr lang="en-US" sz="900" smtClean="0"/>
              <a:t> play with their friend, share with their friend, compliment their friend, help their friend, etc. During the day (as well as summarizing at the end of the day), children and teachers can talk about how they are using their</a:t>
            </a:r>
          </a:p>
          <a:p>
            <a:pPr>
              <a:lnSpc>
                <a:spcPct val="80000"/>
              </a:lnSpc>
            </a:pPr>
            <a:r>
              <a:rPr lang="en-US" sz="900" smtClean="0"/>
              <a:t>friendship skills with their friend.</a:t>
            </a:r>
          </a:p>
          <a:p>
            <a:pPr>
              <a:lnSpc>
                <a:spcPct val="80000"/>
              </a:lnSpc>
            </a:pPr>
            <a:r>
              <a:rPr lang="en-US" sz="900" b="1" smtClean="0"/>
              <a:t>b. Planting Seeds of Friendship </a:t>
            </a:r>
            <a:r>
              <a:rPr lang="en-US" sz="900" smtClean="0"/>
              <a:t>– Have children plant seeds (</a:t>
            </a:r>
            <a:r>
              <a:rPr lang="en-US" altLang="en-US" sz="900" smtClean="0"/>
              <a:t>“</a:t>
            </a:r>
            <a:r>
              <a:rPr lang="en-US" sz="900" smtClean="0"/>
              <a:t>seeds</a:t>
            </a:r>
            <a:r>
              <a:rPr lang="en-US" altLang="en-US" sz="900" smtClean="0"/>
              <a:t>”</a:t>
            </a:r>
            <a:r>
              <a:rPr lang="en-US" sz="900" smtClean="0"/>
              <a:t> of friendship) in small cups throughout the year. As new children join the classroom, children can give them one of their </a:t>
            </a:r>
            <a:r>
              <a:rPr lang="en-US" altLang="en-US" sz="900" smtClean="0"/>
              <a:t>“</a:t>
            </a:r>
            <a:r>
              <a:rPr lang="en-US" sz="900" smtClean="0"/>
              <a:t>friendship cups</a:t>
            </a:r>
            <a:r>
              <a:rPr lang="en-US" altLang="en-US" sz="900" smtClean="0"/>
              <a:t>”</a:t>
            </a:r>
            <a:r>
              <a:rPr lang="en-US" sz="900" smtClean="0"/>
              <a:t> to welcome them to the classroom. Each </a:t>
            </a:r>
            <a:r>
              <a:rPr lang="en-US" altLang="en-US" sz="900" smtClean="0"/>
              <a:t>“</a:t>
            </a:r>
            <a:r>
              <a:rPr lang="en-US" sz="900" smtClean="0"/>
              <a:t>friendship cup</a:t>
            </a:r>
            <a:r>
              <a:rPr lang="en-US" altLang="en-US" sz="900" smtClean="0"/>
              <a:t>”</a:t>
            </a:r>
            <a:r>
              <a:rPr lang="en-US" sz="900" smtClean="0"/>
              <a:t> has a welcome note that was made by the children (along with their teacher!). To introduce this activity, tell the</a:t>
            </a:r>
          </a:p>
          <a:p>
            <a:pPr>
              <a:lnSpc>
                <a:spcPct val="80000"/>
              </a:lnSpc>
            </a:pPr>
            <a:r>
              <a:rPr lang="en-US" sz="900" smtClean="0"/>
              <a:t>children that you are all going to work together to make </a:t>
            </a:r>
            <a:r>
              <a:rPr lang="en-US" altLang="en-US" sz="900" smtClean="0"/>
              <a:t>“</a:t>
            </a:r>
            <a:r>
              <a:rPr lang="en-US" sz="900" smtClean="0"/>
              <a:t>seeds of friendship</a:t>
            </a:r>
            <a:r>
              <a:rPr lang="en-US" altLang="en-US" sz="900" smtClean="0"/>
              <a:t>”</a:t>
            </a:r>
            <a:r>
              <a:rPr lang="en-US" sz="900" smtClean="0"/>
              <a:t> so that new children will feel welcome and be able to make new friends! Talk about how hard it can be to be the </a:t>
            </a:r>
            <a:r>
              <a:rPr lang="en-US" altLang="en-US" sz="900" smtClean="0"/>
              <a:t>“</a:t>
            </a:r>
            <a:r>
              <a:rPr lang="en-US" sz="900" smtClean="0"/>
              <a:t>new</a:t>
            </a:r>
            <a:r>
              <a:rPr lang="en-US" altLang="en-US" sz="900" smtClean="0"/>
              <a:t>”</a:t>
            </a:r>
            <a:r>
              <a:rPr lang="en-US" sz="900" smtClean="0"/>
              <a:t> child! Ask children what friendship skills they can use to help new children feel welcome (play with new child, share toys, help new child learn the rules, schedule, names of other children, etc.). </a:t>
            </a:r>
          </a:p>
          <a:p>
            <a:pPr>
              <a:lnSpc>
                <a:spcPct val="80000"/>
              </a:lnSpc>
            </a:pPr>
            <a:r>
              <a:rPr lang="en-US" sz="900" b="1" smtClean="0"/>
              <a:t>c. Friendship Tree/Compliment Tree </a:t>
            </a:r>
            <a:r>
              <a:rPr lang="en-US" sz="900" smtClean="0"/>
              <a:t>– Make a big tree without leaves that can be displayed on a wall. Have leaves made from construction paper stacked by the tree. As adults and children notice others using friendship skills, write the skill that was used on  a leaf and add it to the tree. At the end of the day, </a:t>
            </a:r>
            <a:r>
              <a:rPr lang="en-US" altLang="en-US" sz="900" smtClean="0"/>
              <a:t>“</a:t>
            </a:r>
            <a:r>
              <a:rPr lang="en-US" sz="900" smtClean="0"/>
              <a:t>celebrate</a:t>
            </a:r>
            <a:r>
              <a:rPr lang="en-US" altLang="en-US" sz="900" smtClean="0"/>
              <a:t>”</a:t>
            </a:r>
            <a:r>
              <a:rPr lang="en-US" sz="900" smtClean="0"/>
              <a:t> the new leaves that were added to the tree. Describe the specific</a:t>
            </a:r>
          </a:p>
          <a:p>
            <a:pPr>
              <a:lnSpc>
                <a:spcPct val="80000"/>
              </a:lnSpc>
            </a:pPr>
            <a:r>
              <a:rPr lang="en-US" sz="900" smtClean="0"/>
              <a:t>friendship skills that were used each day. You can also use the same idea to make a compliment tree. </a:t>
            </a:r>
          </a:p>
          <a:p>
            <a:pPr>
              <a:lnSpc>
                <a:spcPct val="80000"/>
              </a:lnSpc>
            </a:pPr>
            <a:r>
              <a:rPr lang="en-US" sz="900" b="1" smtClean="0"/>
              <a:t>d. Books about Friendship </a:t>
            </a:r>
            <a:r>
              <a:rPr lang="en-US" sz="900" smtClean="0"/>
              <a:t>– Use books that talk about </a:t>
            </a:r>
            <a:r>
              <a:rPr lang="en-US" altLang="en-US" sz="900" smtClean="0"/>
              <a:t>“</a:t>
            </a:r>
            <a:r>
              <a:rPr lang="en-US" sz="900" smtClean="0"/>
              <a:t>friends</a:t>
            </a:r>
            <a:r>
              <a:rPr lang="en-US" altLang="en-US" sz="900" smtClean="0"/>
              <a:t>”</a:t>
            </a:r>
            <a:r>
              <a:rPr lang="en-US" sz="900" smtClean="0"/>
              <a:t> and what it means to be friends. Some examples are: Fox Makes Friends, The Rainbow Fish, Big Al, and Making Friends. Ask participants to share books that they have used that Relate to Friends. Teachers can talk about what friendly behaviors the characters are using and have children guess what they think will happen next based on what the characters are doing. Teachers can also help children write a story together or individually about  friendship.</a:t>
            </a:r>
          </a:p>
          <a:p>
            <a:pPr>
              <a:lnSpc>
                <a:spcPct val="80000"/>
              </a:lnSpc>
            </a:pPr>
            <a:endParaRPr lang="en-US" sz="900"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F2FC99D-8CCA-4EB2-A9FA-05244A815A24}" type="slidenum">
              <a:rPr lang="en-US"/>
              <a:pPr eaLnBrk="1" hangingPunct="1"/>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e. Friendship Quilt </a:t>
            </a:r>
            <a:r>
              <a:rPr lang="en-US" smtClean="0"/>
              <a:t>– Children make a quilt out of construction paper squares that hang together on the wall. Each square has pictures of children in the classroom (labeled with their names) as well as pictures of children using friendship skills like sharing, playing together, or helping each other (which are also labeled). This is a good activity to use at the beginning of the year to help children learn everyone</a:t>
            </a:r>
            <a:r>
              <a:rPr lang="en-US" altLang="en-US" smtClean="0"/>
              <a:t>’</a:t>
            </a:r>
            <a:r>
              <a:rPr lang="en-US" smtClean="0"/>
              <a:t>s name as well as friendship skills. Squares are added to the quilt as children use their new friendship skills. This is a great idea for home providers if they have children of different ages. They can make pictures that show what </a:t>
            </a:r>
          </a:p>
          <a:p>
            <a:r>
              <a:rPr lang="en-US" smtClean="0"/>
              <a:t>children can do to be a good friend based on their age and skills.</a:t>
            </a:r>
          </a:p>
          <a:p>
            <a:endParaRPr lang="en-US" smtClean="0"/>
          </a:p>
          <a:p>
            <a:r>
              <a:rPr lang="en-US" smtClean="0">
                <a:latin typeface="Arial" pitchFamily="34" charset="0"/>
              </a:rPr>
              <a:t>f. </a:t>
            </a:r>
            <a:r>
              <a:rPr lang="en-US" b="1" smtClean="0">
                <a:latin typeface="Arial" pitchFamily="34" charset="0"/>
              </a:rPr>
              <a:t>Friendship Journal – Create a friendship journal </a:t>
            </a:r>
            <a:r>
              <a:rPr lang="en-US" smtClean="0">
                <a:latin typeface="Arial" pitchFamily="34" charset="0"/>
              </a:rPr>
              <a:t>that has friendship skills and pictures of the children in the classroom using these skills. This journal can be added to the book area for children to look at throughout the year. </a:t>
            </a:r>
          </a:p>
          <a:p>
            <a:endParaRPr lang="en-US" smtClean="0">
              <a:latin typeface="Arial" pitchFamily="34" charset="0"/>
            </a:endParaRPr>
          </a:p>
          <a:p>
            <a:r>
              <a:rPr lang="en-US" smtClean="0">
                <a:latin typeface="Arial" pitchFamily="34" charset="0"/>
              </a:rPr>
              <a:t>g. </a:t>
            </a:r>
            <a:r>
              <a:rPr lang="en-US" b="1" smtClean="0">
                <a:latin typeface="Arial" pitchFamily="34" charset="0"/>
              </a:rPr>
              <a:t>Music/Songs - Teachers and children can make </a:t>
            </a:r>
            <a:r>
              <a:rPr lang="en-US" smtClean="0">
                <a:latin typeface="Arial" pitchFamily="34" charset="0"/>
              </a:rPr>
              <a:t>up songs about being friends. There are also commercial CDs that have songs about being friends.</a:t>
            </a:r>
            <a:endParaRPr lang="en-US" smtClean="0"/>
          </a:p>
          <a:p>
            <a:endParaRPr lang="en-US"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8E596DC3-B905-4BF6-9964-C64FB8D1C357}" type="slidenum">
              <a:rPr lang="en-US"/>
              <a:pPr eaLnBrk="1" hangingPunct="1"/>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Video Clip PS 2.6 </a:t>
            </a:r>
            <a:r>
              <a:rPr lang="en-US" smtClean="0"/>
              <a:t>An example of using puppets to teach friendship skills. </a:t>
            </a: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EEE56C34-B9BE-42B7-ABEE-C87E18F5F675}" type="slidenum">
              <a:rPr lang="en-US"/>
              <a:pPr eaLnBrk="1" hangingPunct="1"/>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sz="1000" b="1" smtClean="0"/>
              <a:t>You can print out this as a full page handout, OR have participants write this down on their own paper. </a:t>
            </a:r>
          </a:p>
          <a:p>
            <a:pPr>
              <a:lnSpc>
                <a:spcPct val="80000"/>
              </a:lnSpc>
            </a:pPr>
            <a:endParaRPr lang="en-US" sz="1000" b="1" smtClean="0"/>
          </a:p>
          <a:p>
            <a:pPr>
              <a:lnSpc>
                <a:spcPct val="80000"/>
              </a:lnSpc>
            </a:pPr>
            <a:r>
              <a:rPr lang="en-US" sz="1000" b="1" smtClean="0"/>
              <a:t>Ask participants to think of ways that they can embed friendship opportunities throughout the day (or in other works – how they can be more intentional). Ask them to look at this schedule and in the right hand column, write down their ideas of how they could teach a skill during the day. Encourage them to change the schedule on the right to fit their typical day.</a:t>
            </a:r>
          </a:p>
          <a:p>
            <a:pPr>
              <a:lnSpc>
                <a:spcPct val="80000"/>
              </a:lnSpc>
            </a:pPr>
            <a:endParaRPr lang="en-US" sz="1000" smtClean="0"/>
          </a:p>
          <a:p>
            <a:pPr>
              <a:lnSpc>
                <a:spcPct val="80000"/>
              </a:lnSpc>
            </a:pPr>
            <a:r>
              <a:rPr lang="en-US" sz="1000" smtClean="0"/>
              <a:t>Examples:</a:t>
            </a:r>
          </a:p>
          <a:p>
            <a:pPr>
              <a:lnSpc>
                <a:spcPct val="80000"/>
              </a:lnSpc>
            </a:pPr>
            <a:r>
              <a:rPr lang="en-US" sz="1000" smtClean="0"/>
              <a:t>a. Arrival – assign a child to be the </a:t>
            </a:r>
            <a:r>
              <a:rPr lang="en-US" altLang="en-US" sz="1000" smtClean="0"/>
              <a:t>“</a:t>
            </a:r>
            <a:r>
              <a:rPr lang="en-US" sz="1000" smtClean="0"/>
              <a:t>greeter</a:t>
            </a:r>
            <a:r>
              <a:rPr lang="en-US" altLang="en-US" sz="1000" smtClean="0"/>
              <a:t>”</a:t>
            </a:r>
            <a:r>
              <a:rPr lang="en-US" sz="1000" smtClean="0"/>
              <a:t> who greets the children by name as they arrive; find a </a:t>
            </a:r>
            <a:r>
              <a:rPr lang="en-US" altLang="en-US" sz="1000" smtClean="0"/>
              <a:t>“</a:t>
            </a:r>
            <a:r>
              <a:rPr lang="en-US" sz="1000" smtClean="0"/>
              <a:t>buddy</a:t>
            </a:r>
            <a:r>
              <a:rPr lang="en-US" altLang="en-US" sz="1000" smtClean="0"/>
              <a:t>”</a:t>
            </a:r>
            <a:r>
              <a:rPr lang="en-US" sz="1000" smtClean="0"/>
              <a:t> to walk with from the bus. </a:t>
            </a:r>
          </a:p>
          <a:p>
            <a:pPr>
              <a:lnSpc>
                <a:spcPct val="80000"/>
              </a:lnSpc>
            </a:pPr>
            <a:r>
              <a:rPr lang="en-US" sz="1000" smtClean="0"/>
              <a:t>b. Circle Time – Select a child to pass out the circle time props to each classmate, as the child progresses around the circle, he calls each child by name and says </a:t>
            </a:r>
            <a:r>
              <a:rPr lang="en-US" altLang="en-US" sz="1000" smtClean="0"/>
              <a:t>“</a:t>
            </a:r>
            <a:r>
              <a:rPr lang="en-US" sz="1000" smtClean="0"/>
              <a:t>pick a ____.</a:t>
            </a:r>
            <a:r>
              <a:rPr lang="en-US" altLang="en-US" sz="1000" smtClean="0"/>
              <a:t>”</a:t>
            </a:r>
            <a:r>
              <a:rPr lang="en-US" sz="1000" smtClean="0"/>
              <a:t> Each child responds with, </a:t>
            </a:r>
            <a:r>
              <a:rPr lang="en-US" altLang="en-US" sz="1000" smtClean="0"/>
              <a:t>“</a:t>
            </a:r>
            <a:r>
              <a:rPr lang="en-US" sz="1000" smtClean="0"/>
              <a:t>Thanks (child</a:t>
            </a:r>
            <a:r>
              <a:rPr lang="en-US" altLang="en-US" sz="1000" smtClean="0"/>
              <a:t>’</a:t>
            </a:r>
            <a:r>
              <a:rPr lang="en-US" sz="1000" smtClean="0"/>
              <a:t>s name)</a:t>
            </a:r>
            <a:r>
              <a:rPr lang="en-US" altLang="en-US" sz="1000" smtClean="0"/>
              <a:t>”</a:t>
            </a:r>
            <a:r>
              <a:rPr lang="en-US" sz="1000" smtClean="0"/>
              <a:t>; children identify a friend to play with at center time and then decide together where they will play first. </a:t>
            </a:r>
          </a:p>
          <a:p>
            <a:pPr>
              <a:lnSpc>
                <a:spcPct val="80000"/>
              </a:lnSpc>
            </a:pPr>
            <a:r>
              <a:rPr lang="en-US" sz="1000" smtClean="0"/>
              <a:t>c. Center Time – watch for friendly behavior, comment and encourage. </a:t>
            </a:r>
          </a:p>
          <a:p>
            <a:pPr>
              <a:lnSpc>
                <a:spcPct val="80000"/>
              </a:lnSpc>
            </a:pPr>
            <a:r>
              <a:rPr lang="en-US" sz="1000" smtClean="0"/>
              <a:t>d. Small Group – plan cooperative art projects; teach children to play board games (examples: Barnyard Bingo, Candy Land, Don</a:t>
            </a:r>
            <a:r>
              <a:rPr lang="en-US" altLang="en-US" sz="1000" smtClean="0"/>
              <a:t>’</a:t>
            </a:r>
            <a:r>
              <a:rPr lang="en-US" sz="1000" smtClean="0"/>
              <a:t>t Spill the Beans).</a:t>
            </a:r>
          </a:p>
          <a:p>
            <a:pPr>
              <a:lnSpc>
                <a:spcPct val="80000"/>
              </a:lnSpc>
            </a:pPr>
            <a:r>
              <a:rPr lang="en-US" sz="1000" smtClean="0"/>
              <a:t>e. Outside – pre-select cooperative use toys for outside play (wagons, tricycles, balls, etc.); adults organize peer play (Duck, Duck, Goose; Red Rover; tag). </a:t>
            </a:r>
          </a:p>
          <a:p>
            <a:pPr>
              <a:lnSpc>
                <a:spcPct val="80000"/>
              </a:lnSpc>
            </a:pPr>
            <a:r>
              <a:rPr lang="en-US" sz="1000" smtClean="0"/>
              <a:t>f. Snack – have each child in charge of different snack items, children have to ask each other for the snack items.</a:t>
            </a:r>
          </a:p>
          <a:p>
            <a:pPr>
              <a:lnSpc>
                <a:spcPct val="80000"/>
              </a:lnSpc>
            </a:pPr>
            <a:r>
              <a:rPr lang="en-US" sz="1000" smtClean="0"/>
              <a:t>g. Story Time – read books about friends; discuss what friendship skills the characters in the book used, write a classroom friendship book.</a:t>
            </a:r>
          </a:p>
          <a:p>
            <a:pPr>
              <a:lnSpc>
                <a:spcPct val="80000"/>
              </a:lnSpc>
            </a:pPr>
            <a:r>
              <a:rPr lang="en-US" sz="1000" smtClean="0"/>
              <a:t>h. Good-bye Circle – have a compliment circle (children have a chance to give each other a compliment as they pass around the compliment bear); one child can pass out back packs; one child can say good-bye to each child as he or she leaves.</a:t>
            </a:r>
          </a:p>
          <a:p>
            <a:pPr>
              <a:lnSpc>
                <a:spcPct val="80000"/>
              </a:lnSpc>
            </a:pPr>
            <a:r>
              <a:rPr lang="en-US" sz="1000" smtClean="0"/>
              <a:t>i. Transition – during center time instead of transitioning to a new center – transition to a new friend (could use a friend picture schedule); children can hold hands going from one activity to another.</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DC506E98-7DCF-4A9F-985E-C41C85FCD2FD}" type="slidenum">
              <a:rPr lang="en-US"/>
              <a:pPr eaLnBrk="1" hangingPunct="1"/>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Show  3-minute video which will help illustrate the scope of the Childcare and Youth Training and Technical Assistance project. You will need to download the 3 minute video from the CYTTAP website under the Instructor Resources for Rock Solid Foundations. The video is labeled: Military Extension Partnership Video. Participants may contact Dr. Kathleen Lodl klodl@unl.edu or Dr. Tonia Durden tdurden2@unl.edu for further information or inquiries about the project.</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7A7CA5B8-9E3C-46B4-B0EB-21BBF0535DB7}" type="slidenum">
              <a:rPr lang="en-US"/>
              <a:pPr eaLnBrk="1" hangingPunct="1"/>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eaLnBrk="1" hangingPunct="1">
              <a:spcBef>
                <a:spcPct val="0"/>
              </a:spcBef>
            </a:pPr>
            <a:r>
              <a:rPr lang="en-US" b="1" smtClean="0"/>
              <a:t>Refer participants to this article. You can decide how you want to use the article. PS Module 2 Handout 2.3:  You</a:t>
            </a:r>
            <a:r>
              <a:rPr lang="en-US" altLang="en-US" b="1" smtClean="0"/>
              <a:t>’</a:t>
            </a:r>
            <a:r>
              <a:rPr lang="en-US" b="1" smtClean="0"/>
              <a:t>ve Got to Have Friends.</a:t>
            </a:r>
          </a:p>
          <a:p>
            <a:pPr defTabSz="457200"/>
            <a:endParaRPr lang="en-US"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BB53C5A-FEFB-4756-A28B-3F9AB37C79FE}" type="slidenum">
              <a:rPr lang="en-US"/>
              <a:pPr eaLnBrk="1" hangingPunct="1"/>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Pulling it all together  </a:t>
            </a:r>
          </a:p>
          <a:p>
            <a:pPr eaLnBrk="1" hangingPunct="1"/>
            <a:endParaRPr lang="en-US" smtClean="0"/>
          </a:p>
          <a:p>
            <a:pPr eaLnBrk="1" hangingPunct="1"/>
            <a:r>
              <a:rPr lang="en-US" smtClean="0"/>
              <a:t>Now we have come to the conclusion of our face-to-face training together.  </a:t>
            </a:r>
          </a:p>
          <a:p>
            <a:pPr eaLnBrk="1" hangingPunct="1"/>
            <a:r>
              <a:rPr lang="en-US" smtClean="0"/>
              <a:t>Let</a:t>
            </a:r>
            <a:r>
              <a:rPr lang="en-US" altLang="en-US" smtClean="0"/>
              <a:t>’</a:t>
            </a:r>
            <a:r>
              <a:rPr lang="en-US" smtClean="0"/>
              <a:t>s take a moment to reflect on a few key take home thoughts.</a:t>
            </a:r>
          </a:p>
          <a:p>
            <a:pPr eaLnBrk="1" hangingPunct="1"/>
            <a:endParaRPr lang="en-US" smtClean="0"/>
          </a:p>
          <a:p>
            <a:pPr eaLnBrk="1" hangingPunct="1"/>
            <a:endParaRPr 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D4280A7B-62F9-47FE-86A6-891041AB1684}" type="slidenum">
              <a:rPr lang="en-US"/>
              <a:pPr eaLnBrk="1" hangingPunct="1"/>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smtClean="0">
                <a:ea typeface="ＭＳ Ｐゴシック" charset="0"/>
              </a:rPr>
              <a:t>Major Messages to Take Home</a:t>
            </a:r>
            <a:r>
              <a:rPr lang="en-US" dirty="0" smtClean="0">
                <a:ea typeface="ＭＳ Ｐゴシック" charset="0"/>
              </a:rPr>
              <a:t>:</a:t>
            </a:r>
          </a:p>
          <a:p>
            <a:pPr marL="522287" eaLnBrk="1" hangingPunct="1">
              <a:lnSpc>
                <a:spcPct val="80000"/>
              </a:lnSpc>
              <a:defRPr/>
            </a:pPr>
            <a:r>
              <a:rPr lang="en-US" b="1" dirty="0" smtClean="0">
                <a:ea typeface="ＭＳ Ｐゴシック" charset="0"/>
              </a:rPr>
              <a:t>Read each message and remind participants of the importance of their role in making this happen!</a:t>
            </a:r>
            <a:endParaRPr lang="en-US" altLang="zh-CN" dirty="0" smtClean="0">
              <a:solidFill>
                <a:srgbClr val="341C65"/>
              </a:solidFill>
              <a:ea typeface="ＭＳ Ｐゴシック" charset="0"/>
            </a:endParaRPr>
          </a:p>
          <a:p>
            <a:pPr marL="865187" indent="-342900" eaLnBrk="1" hangingPunct="1">
              <a:lnSpc>
                <a:spcPct val="80000"/>
              </a:lnSpc>
              <a:buFont typeface="Arial"/>
              <a:buChar char="•"/>
              <a:defRPr/>
            </a:pPr>
            <a:r>
              <a:rPr lang="en-US" altLang="zh-CN" dirty="0" smtClean="0">
                <a:solidFill>
                  <a:srgbClr val="341C65"/>
                </a:solidFill>
                <a:ea typeface="ＭＳ Ｐゴシック" charset="0"/>
              </a:rPr>
              <a:t>Key for caregivers to set up an environment where play and friendship skills are developed and supported </a:t>
            </a:r>
          </a:p>
          <a:p>
            <a:pPr marL="865187" indent="-342900" eaLnBrk="1" hangingPunct="1">
              <a:lnSpc>
                <a:spcPct val="80000"/>
              </a:lnSpc>
              <a:buFont typeface="Arial"/>
              <a:buChar char="•"/>
              <a:defRPr/>
            </a:pPr>
            <a:r>
              <a:rPr lang="en-US" altLang="zh-CN" dirty="0" smtClean="0">
                <a:solidFill>
                  <a:srgbClr val="341C65"/>
                </a:solidFill>
                <a:ea typeface="ＭＳ Ｐゴシック" charset="0"/>
              </a:rPr>
              <a:t>It is important to be intentional about teaching children friendship skills</a:t>
            </a:r>
          </a:p>
          <a:p>
            <a:pPr marL="865187" indent="-342900" eaLnBrk="1" hangingPunct="1">
              <a:lnSpc>
                <a:spcPct val="80000"/>
              </a:lnSpc>
              <a:buFont typeface="Arial"/>
              <a:buChar char="•"/>
              <a:defRPr/>
            </a:pPr>
            <a:r>
              <a:rPr lang="en-US" altLang="zh-CN" dirty="0" smtClean="0">
                <a:solidFill>
                  <a:srgbClr val="341C65"/>
                </a:solidFill>
                <a:ea typeface="ＭＳ Ｐゴシック" charset="0"/>
              </a:rPr>
              <a:t>Embedding Friendship Building Opportunities in daily routine is key</a:t>
            </a:r>
          </a:p>
          <a:p>
            <a:pPr>
              <a:defRPr/>
            </a:pPr>
            <a:endParaRPr lang="en-US" dirty="0">
              <a:ea typeface="ＭＳ Ｐゴシック" charset="0"/>
            </a:endParaRP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755E50CF-2247-4730-841A-AA580AA6DFD9}" type="slidenum">
              <a:rPr lang="en-US"/>
              <a:pPr eaLnBrk="1" hangingPunct="1"/>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B22A31DB-990C-40F4-8AC0-7A679FBE1EDF}" type="slidenum">
              <a:rPr lang="en-US">
                <a:latin typeface="Arial" pitchFamily="34" charset="0"/>
              </a:rPr>
              <a:pPr eaLnBrk="1" hangingPunct="1"/>
              <a:t>33</a:t>
            </a:fld>
            <a:endParaRPr lang="en-US">
              <a:latin typeface="Arial" pitchFamily="34" charset="0"/>
            </a:endParaRPr>
          </a:p>
        </p:txBody>
      </p:sp>
      <p:sp>
        <p:nvSpPr>
          <p:cNvPr id="7475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latin typeface="Arial" pitchFamily="34" charset="0"/>
              </a:rPr>
              <a:t>It is often easier to change our behavior or our environments than it is to change the child.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latin typeface="Arial" pitchFamily="34" charset="0"/>
              </a:rPr>
              <a:t>Action Planning Activity. </a:t>
            </a:r>
          </a:p>
          <a:p>
            <a:endParaRPr lang="en-US" b="1" smtClean="0">
              <a:latin typeface="Arial" pitchFamily="34" charset="0"/>
            </a:endParaRPr>
          </a:p>
          <a:p>
            <a:r>
              <a:rPr lang="en-US" b="1" smtClean="0">
                <a:latin typeface="Arial" pitchFamily="34" charset="0"/>
              </a:rPr>
              <a:t>Have participants complete their Action Plan Form, filling in the grid with ideas of changes they want to make in their early childhood settings as a result of today</a:t>
            </a:r>
            <a:r>
              <a:rPr lang="en-US" altLang="en-US" b="1" smtClean="0">
                <a:latin typeface="Arial" pitchFamily="34" charset="0"/>
              </a:rPr>
              <a:t>’</a:t>
            </a:r>
            <a:r>
              <a:rPr lang="en-US" b="1" smtClean="0">
                <a:latin typeface="Arial" pitchFamily="34" charset="0"/>
              </a:rPr>
              <a:t>s session, as well as methods for evaluating their progress in making these changes. </a:t>
            </a:r>
          </a:p>
          <a:p>
            <a:endParaRPr lang="en-US" b="1" smtClean="0">
              <a:latin typeface="Arial" pitchFamily="34" charset="0"/>
            </a:endParaRPr>
          </a:p>
          <a:p>
            <a:r>
              <a:rPr lang="en-US" b="1" smtClean="0">
                <a:latin typeface="Arial" pitchFamily="34" charset="0"/>
              </a:rPr>
              <a:t>Ask if anyone is willing to share some ideas that they hope to implement </a:t>
            </a:r>
            <a:r>
              <a:rPr lang="en-US" altLang="en-US" b="1" smtClean="0">
                <a:latin typeface="Arial" pitchFamily="34" charset="0"/>
              </a:rPr>
              <a:t>“</a:t>
            </a:r>
            <a:r>
              <a:rPr lang="en-US" b="1" smtClean="0">
                <a:latin typeface="Arial" pitchFamily="34" charset="0"/>
              </a:rPr>
              <a:t>back home.</a:t>
            </a:r>
            <a:r>
              <a:rPr lang="en-US" altLang="en-US" b="1" smtClean="0">
                <a:latin typeface="Arial" pitchFamily="34" charset="0"/>
              </a:rPr>
              <a:t>”</a:t>
            </a:r>
            <a:r>
              <a:rPr lang="en-US" b="1" smtClean="0">
                <a:latin typeface="Arial" pitchFamily="34" charset="0"/>
              </a:rPr>
              <a:t> Encourage a few participants to share ideas gleaned from today</a:t>
            </a:r>
            <a:r>
              <a:rPr lang="en-US" altLang="en-US" b="1" smtClean="0">
                <a:latin typeface="Arial" pitchFamily="34" charset="0"/>
              </a:rPr>
              <a:t>’</a:t>
            </a:r>
            <a:r>
              <a:rPr lang="en-US" b="1" smtClean="0">
                <a:latin typeface="Arial" pitchFamily="34" charset="0"/>
              </a:rPr>
              <a:t>s session. </a:t>
            </a:r>
          </a:p>
          <a:p>
            <a:endParaRPr lang="en-US" b="1" smtClean="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7A7E739B-0E24-41C5-A2EB-FCFAA8E78303}" type="slidenum">
              <a:rPr lang="en-US"/>
              <a:pPr eaLnBrk="1" hangingPunct="1"/>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smtClean="0"/>
              <a:t>Review each of the resources and if time permits visit the corresponding website.  </a:t>
            </a:r>
          </a:p>
          <a:p>
            <a:pPr eaLnBrk="1" hangingPunct="1"/>
            <a:r>
              <a:rPr lang="en-US" b="1" smtClean="0"/>
              <a:t>Be sure to point out the following key characteristics of each resource:</a:t>
            </a:r>
          </a:p>
          <a:p>
            <a:pPr eaLnBrk="1" hangingPunct="1"/>
            <a:r>
              <a:rPr lang="en-US" b="1" smtClean="0"/>
              <a:t>CYTTAP website: Visit website, click on Rock Solid Foundations Link. Additional training resources available as well as information on the project. </a:t>
            </a:r>
          </a:p>
          <a:p>
            <a:pPr eaLnBrk="1" hangingPunct="1"/>
            <a:r>
              <a:rPr lang="en-US" b="1" smtClean="0"/>
              <a:t>BKC:  visit website to show how to sign up for the newsletter as well as how to access the online learning modules and resources that have been developed.</a:t>
            </a:r>
          </a:p>
          <a:p>
            <a:pPr eaLnBrk="1" hangingPunct="1"/>
            <a:r>
              <a:rPr lang="en-US" b="1" smtClean="0"/>
              <a:t>CSEFEL: Again explain how this training selected pieces of the more comprehensive program of CSEFEL.  Therefore if they would like additional resources, materials, information and strategies they can visit the CSEFEL website.</a:t>
            </a:r>
          </a:p>
          <a:p>
            <a:pPr eaLnBrk="1" hangingPunct="1"/>
            <a:endParaRPr lang="en-US" smtClean="0"/>
          </a:p>
          <a:p>
            <a:pPr eaLnBrk="1" hangingPunct="1"/>
            <a:endParaRPr lang="en-US" smtClean="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52E86518-E852-4A14-950B-4EE87D9389E3}" type="slidenum">
              <a:rPr lang="en-US"/>
              <a:pPr eaLnBrk="1" hangingPunct="1"/>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Evaluation:  Thank participants again for their time and ask them to complete the evaluation form. However there is an option to complete the evaluation online. Link will be provided. Details about the evaluation procedures will be outlined and can be accessed on the CYTTAP website under instructor resources/Rock Solid Foundations.  (If credits or certificates are available do not provide until evaluation is submitted.  Same applies for the </a:t>
            </a:r>
            <a:r>
              <a:rPr lang="en-US" altLang="en-US" smtClean="0"/>
              <a:t>“</a:t>
            </a:r>
            <a:r>
              <a:rPr lang="en-US" smtClean="0"/>
              <a:t>incentive</a:t>
            </a:r>
            <a:r>
              <a:rPr lang="en-US" altLang="en-US" smtClean="0"/>
              <a:t>”</a:t>
            </a:r>
            <a:r>
              <a:rPr lang="en-US" smtClean="0"/>
              <a:t> item we provide).</a:t>
            </a:r>
          </a:p>
          <a:p>
            <a:pPr eaLnBrk="1" hangingPunct="1"/>
            <a:endParaRPr lang="en-US"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AFB46771-F327-46CF-A480-1A25FD577E67}" type="slidenum">
              <a:rPr lang="en-US"/>
              <a:pPr eaLnBrk="1" hangingPunct="1"/>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smtClean="0"/>
              <a:t>Express your gratitude in having the opportunity to share with them the CSEFEL resources and strategies.  </a:t>
            </a:r>
          </a:p>
          <a:p>
            <a:pPr eaLnBrk="1" hangingPunct="1"/>
            <a:r>
              <a:rPr lang="en-US" b="1" smtClean="0"/>
              <a:t>Remind participants as stated at the beginning of the presentation that this training is the beginning of ongoing support and resources.  </a:t>
            </a:r>
          </a:p>
          <a:p>
            <a:pPr eaLnBrk="1" hangingPunct="1"/>
            <a:r>
              <a:rPr lang="en-US" b="1" smtClean="0"/>
              <a:t>Explain that the CYTTAP  team will be offering trainings for the next two years and look out for future training opportunities.  </a:t>
            </a:r>
          </a:p>
          <a:p>
            <a:pPr eaLnBrk="1" hangingPunct="1"/>
            <a:endParaRPr lang="en-US" b="1" smtClean="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2395755B-2FDF-465D-A7FC-9819F6613CAE}" type="slidenum">
              <a:rPr lang="en-US"/>
              <a:pPr eaLnBrk="1" hangingPunct="1"/>
              <a:t>37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We know that supporting children</a:t>
            </a:r>
            <a:r>
              <a:rPr lang="en-US" altLang="en-US" smtClean="0"/>
              <a:t>’</a:t>
            </a:r>
            <a:r>
              <a:rPr lang="en-US" smtClean="0"/>
              <a:t>s social and emotional development is key to school readiness and overall healthy growth and development.  Today we are going to introduce several evidence-based practices and resources taken from the Center on the Social and Emotional Foundations of Early Learning (CSEFEL). </a:t>
            </a:r>
          </a:p>
          <a:p>
            <a:pPr eaLnBrk="1" hangingPunct="1"/>
            <a:r>
              <a:rPr lang="en-US" smtClean="0"/>
              <a:t>Our discussions will include infants, toddlers, and preschool age children. If you  currently care for only one of these age groups you will benefit from learning about the entire birth to five developmental spectrum. You will then understand what your children have already achieved and what lies ahead.</a:t>
            </a:r>
          </a:p>
          <a:p>
            <a:pPr eaLnBrk="1" hangingPunct="1"/>
            <a:r>
              <a:rPr lang="en-US" smtClean="0"/>
              <a:t>Although this is a six hour training, we intend to continue to provide you with online support as you implement these strategies and practices in your center or home.  We</a:t>
            </a:r>
            <a:r>
              <a:rPr lang="en-US" altLang="en-US" smtClean="0"/>
              <a:t>’</a:t>
            </a:r>
            <a:r>
              <a:rPr lang="en-US" smtClean="0"/>
              <a:t>ll begin with exploring how to promote children</a:t>
            </a:r>
            <a:r>
              <a:rPr lang="en-US" altLang="en-US" smtClean="0"/>
              <a:t>’</a:t>
            </a:r>
            <a:r>
              <a:rPr lang="en-US" smtClean="0"/>
              <a:t>s success.  </a:t>
            </a:r>
          </a:p>
          <a:p>
            <a:pPr eaLnBrk="1" hangingPunct="1"/>
            <a:endParaRPr lang="en-US" smtClean="0"/>
          </a:p>
          <a:p>
            <a:pPr eaLnBrk="1" hangingPunct="1"/>
            <a:r>
              <a:rPr lang="en-US" b="1" smtClean="0"/>
              <a:t>Ask participants to name some ways to support children</a:t>
            </a:r>
            <a:r>
              <a:rPr lang="en-US" altLang="en-US" b="1" smtClean="0"/>
              <a:t>’</a:t>
            </a:r>
            <a:r>
              <a:rPr lang="en-US" b="1" smtClean="0"/>
              <a:t>s social and emotional development then go over the three bullet points.</a:t>
            </a:r>
          </a:p>
          <a:p>
            <a:pPr eaLnBrk="1" hangingPunct="1">
              <a:spcBef>
                <a:spcPct val="0"/>
              </a:spcBef>
            </a:pPr>
            <a:endParaRPr lang="en-US" altLang="zh-CN" smtClean="0">
              <a:latin typeface="Arial" pitchFamily="34" charset="0"/>
            </a:endParaRPr>
          </a:p>
          <a:p>
            <a:pPr eaLnBrk="1" hangingPunct="1"/>
            <a:endParaRPr lang="en-US"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D7A282FD-A9E9-4052-BA07-A2D924EF9B57}" type="slidenum">
              <a:rPr lang="en-US"/>
              <a:pPr eaLnBrk="1" hangingPunct="1"/>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r>
              <a:rPr lang="en-US" sz="1000" b="1" smtClean="0"/>
              <a:t>Introduce the CSEFEL Pyramid.  </a:t>
            </a:r>
            <a:endParaRPr lang="en-US" sz="1000" smtClean="0"/>
          </a:p>
          <a:p>
            <a:pPr eaLnBrk="1" hangingPunct="1">
              <a:lnSpc>
                <a:spcPct val="80000"/>
              </a:lnSpc>
            </a:pPr>
            <a:r>
              <a:rPr lang="en-US" sz="1000" smtClean="0"/>
              <a:t>Along with learning about infant, toddler and preschool development and how to understand individual children, this session will offer strategies for:  </a:t>
            </a:r>
          </a:p>
          <a:p>
            <a:pPr eaLnBrk="1" hangingPunct="1">
              <a:lnSpc>
                <a:spcPct val="80000"/>
              </a:lnSpc>
              <a:buFontTx/>
              <a:buChar char="•"/>
            </a:pPr>
            <a:r>
              <a:rPr lang="en-US" sz="1000" smtClean="0"/>
              <a:t>creating group care environments and practices that support social emotional well-being of infants, toddlers  and preschoolers; </a:t>
            </a:r>
          </a:p>
          <a:p>
            <a:pPr eaLnBrk="1" hangingPunct="1">
              <a:lnSpc>
                <a:spcPct val="80000"/>
              </a:lnSpc>
              <a:buFontTx/>
              <a:buChar char="•"/>
            </a:pPr>
            <a:r>
              <a:rPr lang="en-US" sz="1000" smtClean="0"/>
              <a:t>working with families to support the well being of very young children; </a:t>
            </a:r>
          </a:p>
          <a:p>
            <a:pPr eaLnBrk="1" hangingPunct="1">
              <a:lnSpc>
                <a:spcPct val="80000"/>
              </a:lnSpc>
              <a:buFontTx/>
              <a:buChar char="•"/>
            </a:pPr>
            <a:r>
              <a:rPr lang="en-US" sz="1000" smtClean="0"/>
              <a:t> problem-solving when behavior is of concern.</a:t>
            </a:r>
          </a:p>
          <a:p>
            <a:pPr eaLnBrk="1" hangingPunct="1">
              <a:lnSpc>
                <a:spcPct val="80000"/>
              </a:lnSpc>
            </a:pPr>
            <a:r>
              <a:rPr lang="en-US" sz="1000" smtClean="0"/>
              <a:t>In order to understand and respond effectively to behavior that center and family care providers, home visitors, and other professionals and parents experience as challenging, we all need to understand how typical social emotional development unfolds during the first five years. </a:t>
            </a:r>
          </a:p>
          <a:p>
            <a:pPr eaLnBrk="1" hangingPunct="1">
              <a:lnSpc>
                <a:spcPct val="80000"/>
              </a:lnSpc>
            </a:pPr>
            <a:r>
              <a:rPr lang="en-US" sz="1000" smtClean="0"/>
              <a:t>We also need to spend some time examining our own emotions and responses when children</a:t>
            </a:r>
            <a:r>
              <a:rPr lang="en-US" altLang="en-US" sz="1000" smtClean="0"/>
              <a:t>’</a:t>
            </a:r>
            <a:r>
              <a:rPr lang="en-US" sz="1000" smtClean="0"/>
              <a:t>s behavior is unusual and persists despite our best efforts.  The definition of challenging situations or behavior may be different for different caregivers and we will explore that issue.</a:t>
            </a:r>
          </a:p>
          <a:p>
            <a:pPr eaLnBrk="1" hangingPunct="1">
              <a:lnSpc>
                <a:spcPct val="80000"/>
              </a:lnSpc>
            </a:pPr>
            <a:r>
              <a:rPr lang="en-US" sz="1000" smtClean="0"/>
              <a:t>There are a number of strategies that can be used to support the social emotional development or competence of very young children.  The Pyramid is a model that represents components of adult behavior and strategies that parents, caregivers, teachers and other professionals can use to assist children in developing social emotional competence.</a:t>
            </a:r>
          </a:p>
          <a:p>
            <a:pPr eaLnBrk="1" hangingPunct="1">
              <a:lnSpc>
                <a:spcPct val="80000"/>
              </a:lnSpc>
            </a:pPr>
            <a:r>
              <a:rPr lang="en-US" sz="1000" smtClean="0"/>
              <a:t>The primary focus of the Pyramid is on promotion of social emotional development and prevention of challenging behaviors for all children, moving on to individualized interventions only when the bottom of the Pyramid is in place and children continue to engage in challenging behavior.</a:t>
            </a:r>
          </a:p>
          <a:p>
            <a:pPr eaLnBrk="1" hangingPunct="1">
              <a:lnSpc>
                <a:spcPct val="80000"/>
              </a:lnSpc>
            </a:pPr>
            <a:r>
              <a:rPr lang="en-US" sz="1000" u="sng" smtClean="0"/>
              <a:t>Strong relationships</a:t>
            </a:r>
            <a:r>
              <a:rPr lang="en-US" sz="1000" smtClean="0"/>
              <a:t> form the foundation of the Pyramid and are necessary for everything else we do with young children.</a:t>
            </a:r>
          </a:p>
          <a:p>
            <a:pPr eaLnBrk="1" hangingPunct="1">
              <a:lnSpc>
                <a:spcPct val="80000"/>
              </a:lnSpc>
            </a:pPr>
            <a:r>
              <a:rPr lang="en-US" sz="1000" u="sng" smtClean="0"/>
              <a:t>Well designed environments </a:t>
            </a:r>
            <a:r>
              <a:rPr lang="en-US" sz="1000" smtClean="0"/>
              <a:t>support children</a:t>
            </a:r>
            <a:r>
              <a:rPr lang="en-US" altLang="en-US" sz="1000" smtClean="0"/>
              <a:t>’</a:t>
            </a:r>
            <a:r>
              <a:rPr lang="en-US" sz="1000" smtClean="0"/>
              <a:t>s appropriate behaviors and make it less likely that children will need to engage in challenging behavior.  In addition, environments can be designed to help children learn about expectations and promote their engagement and interactions.</a:t>
            </a:r>
          </a:p>
          <a:p>
            <a:pPr eaLnBrk="1" hangingPunct="1">
              <a:lnSpc>
                <a:spcPct val="80000"/>
              </a:lnSpc>
            </a:pPr>
            <a:r>
              <a:rPr lang="en-US" sz="1000" smtClean="0"/>
              <a:t>The emphasis of this session is on the blue and green levels of the Pyramid.</a:t>
            </a:r>
          </a:p>
          <a:p>
            <a:pPr eaLnBrk="1" hangingPunct="1">
              <a:lnSpc>
                <a:spcPct val="70000"/>
              </a:lnSpc>
              <a:spcBef>
                <a:spcPct val="0"/>
              </a:spcBef>
            </a:pPr>
            <a:endParaRPr lang="en-US" altLang="zh-CN" sz="1000" smtClean="0"/>
          </a:p>
          <a:p>
            <a:pPr eaLnBrk="1" hangingPunct="1">
              <a:lnSpc>
                <a:spcPct val="80000"/>
              </a:lnSpc>
            </a:pPr>
            <a:endParaRPr lang="en-US" sz="1000"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A6185528-8DF5-4234-8040-C88D20E52C6C}" type="slidenum">
              <a:rPr lang="en-US"/>
              <a:pPr eaLnBrk="1" hangingPunct="1"/>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latin typeface="Arial" pitchFamily="34" charset="0"/>
              </a:rPr>
              <a:t>The primary goals of the CSEFEL materials are to promote young children</a:t>
            </a:r>
            <a:r>
              <a:rPr lang="en-US" altLang="en-US" smtClean="0">
                <a:latin typeface="Arial" pitchFamily="34" charset="0"/>
              </a:rPr>
              <a:t>’</a:t>
            </a:r>
            <a:r>
              <a:rPr lang="en-US" smtClean="0">
                <a:latin typeface="Arial" pitchFamily="34" charset="0"/>
              </a:rPr>
              <a:t>s social and emotional development and to prevent and address challenging behaviors. Before we get into the materials, it will be helpful to discuss definitions for these terms as well as discuss developmental milestones for young children</a:t>
            </a:r>
            <a:r>
              <a:rPr lang="en-US" altLang="en-US" smtClean="0">
                <a:latin typeface="Arial" pitchFamily="34" charset="0"/>
              </a:rPr>
              <a:t>’</a:t>
            </a:r>
            <a:r>
              <a:rPr lang="en-US" smtClean="0">
                <a:latin typeface="Arial" pitchFamily="34" charset="0"/>
              </a:rPr>
              <a:t>s social and emotional development. </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FD4F95C1-1ECB-45A2-B3B9-B5A99B4DC731}" type="slidenum">
              <a:rPr lang="en-US">
                <a:latin typeface="Arial" pitchFamily="34" charset="0"/>
              </a:rPr>
              <a:pPr eaLnBrk="1" hangingPunct="1"/>
              <a:t>6</a:t>
            </a:fld>
            <a:endParaRPr lang="en-US">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r>
              <a:rPr lang="en-US" sz="800" b="1" smtClean="0"/>
              <a:t>HANDOUT: IT 1.2</a:t>
            </a:r>
          </a:p>
          <a:p>
            <a:pPr eaLnBrk="1" hangingPunct="1">
              <a:lnSpc>
                <a:spcPct val="80000"/>
              </a:lnSpc>
            </a:pPr>
            <a:r>
              <a:rPr lang="en-US" sz="800" smtClean="0"/>
              <a:t>For the purposes of this training, we will use the CSEFEL definition of social emotional development for children birth through five years  on this slide and your handout.</a:t>
            </a:r>
          </a:p>
          <a:p>
            <a:pPr eaLnBrk="1" hangingPunct="1">
              <a:lnSpc>
                <a:spcPct val="80000"/>
              </a:lnSpc>
            </a:pPr>
            <a:r>
              <a:rPr lang="en-US" sz="800" b="1" smtClean="0"/>
              <a:t>Ask the participants to read the definition and underline key points as they think about the children in their care.  </a:t>
            </a:r>
          </a:p>
          <a:p>
            <a:pPr eaLnBrk="1" hangingPunct="1">
              <a:lnSpc>
                <a:spcPct val="80000"/>
              </a:lnSpc>
            </a:pPr>
            <a:r>
              <a:rPr lang="en-US" sz="800" b="1" smtClean="0"/>
              <a:t>Lead a discussion by asking participants for their ideas about what each of the phrases means.  </a:t>
            </a:r>
          </a:p>
          <a:p>
            <a:pPr eaLnBrk="1" hangingPunct="1">
              <a:lnSpc>
                <a:spcPct val="80000"/>
              </a:lnSpc>
            </a:pPr>
            <a:r>
              <a:rPr lang="en-US" sz="800" b="1" smtClean="0"/>
              <a:t>You may want to use some of the following ideas:</a:t>
            </a:r>
          </a:p>
          <a:p>
            <a:pPr eaLnBrk="1" hangingPunct="1">
              <a:lnSpc>
                <a:spcPct val="80000"/>
              </a:lnSpc>
            </a:pPr>
            <a:r>
              <a:rPr lang="en-US" altLang="en-US" sz="800" smtClean="0"/>
              <a:t>“</a:t>
            </a:r>
            <a:r>
              <a:rPr lang="en-US" altLang="ja-JP" sz="800" u="sng" smtClean="0"/>
              <a:t>Developing capacity</a:t>
            </a:r>
            <a:r>
              <a:rPr lang="en-US" altLang="en-US" sz="800" u="sng" smtClean="0"/>
              <a:t>”</a:t>
            </a:r>
            <a:r>
              <a:rPr lang="en-US" altLang="ja-JP" sz="800" smtClean="0"/>
              <a:t> – Children grow and change quickly, gaining more skills in all areas of development:  physical, cognitive, and social emotional.  Think about the different abilities of a newborn, a 1 year old, 2 year old, 3 year old, 4 year old, and 5 year old.</a:t>
            </a:r>
          </a:p>
          <a:p>
            <a:pPr eaLnBrk="1" hangingPunct="1">
              <a:lnSpc>
                <a:spcPct val="80000"/>
              </a:lnSpc>
            </a:pPr>
            <a:r>
              <a:rPr lang="en-US" altLang="en-US" sz="800" u="sng" smtClean="0"/>
              <a:t>“</a:t>
            </a:r>
            <a:r>
              <a:rPr lang="en-US" sz="800" u="sng" smtClean="0"/>
              <a:t>Form close and secure adult and peer relationships</a:t>
            </a:r>
            <a:r>
              <a:rPr lang="en-US" altLang="en-US" sz="800" u="sng" smtClean="0"/>
              <a:t>”</a:t>
            </a:r>
            <a:r>
              <a:rPr lang="en-US" altLang="ja-JP" sz="800" smtClean="0"/>
              <a:t> – Young children require nurturing relationships with adult caregivers for healthy social emotional development.  When adults are loving, responsive and consistent in their care, very young children learn that they are valued and that their world is primarily satisfying and predictable.  They learn through these relationships how to interact with their peers.  In the first few years they require a lot of support in managing peer relationships.</a:t>
            </a:r>
          </a:p>
          <a:p>
            <a:pPr eaLnBrk="1" hangingPunct="1">
              <a:lnSpc>
                <a:spcPct val="80000"/>
              </a:lnSpc>
            </a:pPr>
            <a:r>
              <a:rPr lang="en-US" altLang="en-US" sz="800" u="sng" smtClean="0"/>
              <a:t>“</a:t>
            </a:r>
            <a:r>
              <a:rPr lang="en-US" sz="800" u="sng" smtClean="0"/>
              <a:t>Experience, regulate, and express emotions in socially and culturally appropriate ways</a:t>
            </a:r>
            <a:r>
              <a:rPr lang="en-US" altLang="en-US" sz="800" smtClean="0"/>
              <a:t>”</a:t>
            </a:r>
            <a:r>
              <a:rPr lang="en-US" sz="800" smtClean="0"/>
              <a:t> – Joy, sadness, and frustration are just some of the emotions that all children experience during their first years.  Infants and toddlers watch important adults to figure out how they should feel and act in certain situations.  With adult help, they increasingly learn how to control or regulate their emotions so that they don</a:t>
            </a:r>
            <a:r>
              <a:rPr lang="en-US" altLang="en-US" sz="800" smtClean="0"/>
              <a:t>’</a:t>
            </a:r>
            <a:r>
              <a:rPr lang="en-US" sz="800" smtClean="0"/>
              <a:t>t get overwhelmed by them.  The family</a:t>
            </a:r>
            <a:r>
              <a:rPr lang="en-US" altLang="en-US" sz="800" smtClean="0"/>
              <a:t>’</a:t>
            </a:r>
            <a:r>
              <a:rPr lang="en-US" sz="800" smtClean="0"/>
              <a:t>s culture affects the way in which parents interact with their very young children as their values, beliefs, goals, expectations, and resources are expressed in their child-rearing practices.</a:t>
            </a:r>
          </a:p>
          <a:p>
            <a:pPr eaLnBrk="1" hangingPunct="1">
              <a:lnSpc>
                <a:spcPct val="80000"/>
              </a:lnSpc>
            </a:pPr>
            <a:r>
              <a:rPr lang="en-US" altLang="en-US" sz="800" u="sng" smtClean="0"/>
              <a:t>“</a:t>
            </a:r>
            <a:r>
              <a:rPr lang="en-US" sz="800" u="sng" smtClean="0"/>
              <a:t>All in the context of family, community, and culture</a:t>
            </a:r>
            <a:r>
              <a:rPr lang="en-US" altLang="en-US" sz="800" u="sng" smtClean="0"/>
              <a:t>”</a:t>
            </a:r>
            <a:r>
              <a:rPr lang="en-US" altLang="ja-JP" sz="800" smtClean="0"/>
              <a:t> – Young children first learn about relationships and feelings as part of a family.  As was just mentioned, culture influences the relationship between children and caregiving adults.  Communities, too, play a role in shaping how adults and children interact and how they are supported (or not) through public policies and the availability of resources.</a:t>
            </a:r>
          </a:p>
          <a:p>
            <a:pPr eaLnBrk="1" hangingPunct="1">
              <a:lnSpc>
                <a:spcPct val="80000"/>
              </a:lnSpc>
            </a:pPr>
            <a:r>
              <a:rPr lang="en-US" sz="800" smtClean="0"/>
              <a:t>The primary focus will be on developing relationships.  One of our most important roles in supporting positive social emotional development with young children is to establish nurturing and trusting relationships.  It is through these relationships that infants and toddlers learn about their world and their place in it.  They learn that the world is safe and responsive to their needs.  They learn to form satisfying relationships with others, to communicate, to face challenges, and to experience and regulate their emotions.</a:t>
            </a:r>
          </a:p>
          <a:p>
            <a:pPr eaLnBrk="1" hangingPunct="1">
              <a:lnSpc>
                <a:spcPct val="80000"/>
              </a:lnSpc>
            </a:pPr>
            <a:r>
              <a:rPr lang="en-US" sz="800" smtClean="0"/>
              <a:t>Since relationships are constantly adjusting to changes in development, we need to understand the course of social emotional development.  Building positive relationships with both children and parents is essential for a child</a:t>
            </a:r>
            <a:r>
              <a:rPr lang="en-US" altLang="en-US" sz="800" smtClean="0"/>
              <a:t>’</a:t>
            </a:r>
            <a:r>
              <a:rPr lang="en-US" sz="800" smtClean="0"/>
              <a:t>s healthy development.  Young children observe our relationships and what they observe shapes their expectations for how people treat each other.  Relationships are established with each individual child and family and, therefore, look somewhat different with each.  Those of us who provide care to young children and their families build our skills in carefully observing the social emotional cues provided to us by the children in order to respond to them with interactions that build responsive, nurturing relationships.</a:t>
            </a:r>
          </a:p>
          <a:p>
            <a:pPr eaLnBrk="1" hangingPunct="1">
              <a:lnSpc>
                <a:spcPct val="80000"/>
              </a:lnSpc>
            </a:pPr>
            <a:endParaRPr lang="en-US" sz="800"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E12E4D2F-34A4-4B5F-BA8D-933A4E2F5402}" type="slidenum">
              <a:rPr lang="en-US"/>
              <a:pPr eaLnBrk="1" hangingPunct="1"/>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sz="1100" b="1" smtClean="0">
                <a:latin typeface="Arial" pitchFamily="34" charset="0"/>
              </a:rPr>
              <a:t>Source:  Jane Knitzer, NCCP</a:t>
            </a:r>
          </a:p>
          <a:p>
            <a:pPr eaLnBrk="1" hangingPunct="1">
              <a:lnSpc>
                <a:spcPct val="90000"/>
              </a:lnSpc>
              <a:spcBef>
                <a:spcPct val="0"/>
              </a:spcBef>
            </a:pPr>
            <a:endParaRPr lang="en-US" sz="1100" b="1" smtClean="0">
              <a:latin typeface="Arial" pitchFamily="34" charset="0"/>
            </a:endParaRPr>
          </a:p>
          <a:p>
            <a:pPr eaLnBrk="1" hangingPunct="1">
              <a:lnSpc>
                <a:spcPct val="90000"/>
              </a:lnSpc>
              <a:spcBef>
                <a:spcPct val="0"/>
              </a:spcBef>
            </a:pPr>
            <a:r>
              <a:rPr lang="en-US" sz="1100" b="1" smtClean="0">
                <a:latin typeface="Arial" pitchFamily="34" charset="0"/>
              </a:rPr>
              <a:t>If time permits complete this activity as well. </a:t>
            </a:r>
          </a:p>
          <a:p>
            <a:pPr eaLnBrk="1" hangingPunct="1">
              <a:lnSpc>
                <a:spcPct val="90000"/>
              </a:lnSpc>
              <a:spcBef>
                <a:spcPct val="0"/>
              </a:spcBef>
            </a:pPr>
            <a:endParaRPr lang="en-US" sz="1100" smtClean="0">
              <a:latin typeface="Arial" pitchFamily="34" charset="0"/>
            </a:endParaRPr>
          </a:p>
          <a:p>
            <a:pPr eaLnBrk="1" hangingPunct="1">
              <a:lnSpc>
                <a:spcPct val="90000"/>
              </a:lnSpc>
              <a:spcBef>
                <a:spcPct val="0"/>
              </a:spcBef>
            </a:pPr>
            <a:r>
              <a:rPr lang="en-US" sz="1100" b="1" smtClean="0">
                <a:latin typeface="Arial" pitchFamily="34" charset="0"/>
              </a:rPr>
              <a:t>Share with participants that this definition  plays out in many ways. Ask participants to work together to write down things/strategies/activities/ideas that they do to promote children</a:t>
            </a:r>
            <a:r>
              <a:rPr lang="en-US" altLang="en-US" sz="1100" b="1" smtClean="0">
                <a:latin typeface="Arial" pitchFamily="34" charset="0"/>
              </a:rPr>
              <a:t>’</a:t>
            </a:r>
            <a:r>
              <a:rPr lang="en-US" sz="1100" b="1" smtClean="0">
                <a:latin typeface="Arial" pitchFamily="34" charset="0"/>
              </a:rPr>
              <a:t>s social and emotional development in each of the four areas (i.e., manage emotions, relate to adults, relate to peers, and feel good about self.) If needed you can provide an example in each area. This activity gives them a chance to acknowledge the great work they are doing and to hear new ideas from other participants and yourself. </a:t>
            </a:r>
          </a:p>
          <a:p>
            <a:pPr eaLnBrk="1" hangingPunct="1">
              <a:lnSpc>
                <a:spcPct val="90000"/>
              </a:lnSpc>
              <a:spcBef>
                <a:spcPct val="0"/>
              </a:spcBef>
            </a:pPr>
            <a:endParaRPr lang="en-US" sz="1100" b="1" smtClean="0">
              <a:latin typeface="Arial" pitchFamily="34" charset="0"/>
            </a:endParaRPr>
          </a:p>
          <a:p>
            <a:pPr eaLnBrk="1" hangingPunct="1">
              <a:lnSpc>
                <a:spcPct val="90000"/>
              </a:lnSpc>
            </a:pPr>
            <a:r>
              <a:rPr lang="en-US" sz="1100" b="1" smtClean="0">
                <a:latin typeface="Arial" pitchFamily="34" charset="0"/>
              </a:rPr>
              <a:t>Have them talk in pairs or small groups, jot down their ideas, and then report out. You could have one piece of large chart paper for each area, OR just have each group share 2 of their favorite ideas, etc. </a:t>
            </a:r>
          </a:p>
          <a:p>
            <a:pPr eaLnBrk="1" hangingPunct="1">
              <a:lnSpc>
                <a:spcPct val="90000"/>
              </a:lnSpc>
            </a:pPr>
            <a:endParaRPr lang="en-US" sz="1100" b="1" smtClean="0">
              <a:latin typeface="Arial" pitchFamily="34" charset="0"/>
            </a:endParaRPr>
          </a:p>
          <a:p>
            <a:pPr eaLnBrk="1" hangingPunct="1">
              <a:lnSpc>
                <a:spcPct val="90000"/>
              </a:lnSpc>
            </a:pPr>
            <a:r>
              <a:rPr lang="en-US" sz="1100" b="1" smtClean="0">
                <a:latin typeface="Arial" pitchFamily="34" charset="0"/>
              </a:rPr>
              <a:t>There are many variations of all of the activities. When you are making decisions about how to do an activity take into consideration how much time you have, the understanding level of your participants (you may be aware that your group REALLY needs to spend time on a certain topic), and the engagement of your participants in the topic at hand. </a:t>
            </a:r>
          </a:p>
          <a:p>
            <a:pPr eaLnBrk="1" hangingPunct="1">
              <a:lnSpc>
                <a:spcPct val="90000"/>
              </a:lnSpc>
            </a:pPr>
            <a:endParaRPr lang="en-US" sz="1100" b="1" smtClean="0">
              <a:latin typeface="Arial" pitchFamily="34" charset="0"/>
            </a:endParaRPr>
          </a:p>
          <a:p>
            <a:pPr eaLnBrk="1" hangingPunct="1">
              <a:lnSpc>
                <a:spcPct val="90000"/>
              </a:lnSpc>
            </a:pPr>
            <a:r>
              <a:rPr lang="en-US" sz="1100" b="1" smtClean="0">
                <a:latin typeface="Arial" pitchFamily="34" charset="0"/>
              </a:rPr>
              <a:t>Return to this activity or the wall charts at the end of the day--- do participants have more ideas/strategies to add to the list? </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22B4BDA2-791D-4C59-8D72-17690B8F066D}" type="slidenum">
              <a:rPr lang="en-US">
                <a:latin typeface="Arial" pitchFamily="34" charset="0"/>
              </a:rPr>
              <a:pPr eaLnBrk="1" hangingPunct="1"/>
              <a:t>8</a:t>
            </a:fld>
            <a:endParaRPr lang="en-US">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sz="1100" b="1" smtClean="0"/>
              <a:t>Strategies to Build Social Skills. Introduce this section by saying we want to talk more about the development of social skills in young children. Begin this discussion by asking participants to describe some of the types of positive peer interactions they have seen with the children in their care. Ask how they believe these interactions develop. </a:t>
            </a:r>
          </a:p>
          <a:p>
            <a:pPr>
              <a:lnSpc>
                <a:spcPct val="80000"/>
              </a:lnSpc>
            </a:pPr>
            <a:endParaRPr lang="en-US" sz="1100" b="1" smtClean="0"/>
          </a:p>
          <a:p>
            <a:pPr>
              <a:lnSpc>
                <a:spcPct val="80000"/>
              </a:lnSpc>
            </a:pPr>
            <a:r>
              <a:rPr lang="en-US" sz="1100" b="1" smtClean="0"/>
              <a:t>Ask them how these behaviors differ for infants/toddlers and preschool-aged children. Point out how important it is to begin with infants and toddlers to develop a foundation of social and emotional skills that children can build upon over time. </a:t>
            </a:r>
          </a:p>
          <a:p>
            <a:pPr>
              <a:lnSpc>
                <a:spcPct val="80000"/>
              </a:lnSpc>
            </a:pPr>
            <a:endParaRPr lang="en-US" sz="1100" b="1" smtClean="0"/>
          </a:p>
          <a:p>
            <a:pPr>
              <a:lnSpc>
                <a:spcPct val="80000"/>
              </a:lnSpc>
              <a:buFontTx/>
              <a:buAutoNum type="arabicPeriod"/>
            </a:pPr>
            <a:r>
              <a:rPr lang="en-US" sz="1100" b="1" smtClean="0"/>
              <a:t>Elicit from the group a short list of the caring and helping behaviors of infants and toddlers that demonstrate their ability to understand what adults and peers might want or feel. Ask for a specific description of the child</a:t>
            </a:r>
            <a:r>
              <a:rPr lang="en-US" altLang="en-US" sz="1100" b="1" smtClean="0"/>
              <a:t>’</a:t>
            </a:r>
            <a:r>
              <a:rPr lang="en-US" sz="1100" b="1" smtClean="0"/>
              <a:t>s behavior and when they tend to observe the behavior.</a:t>
            </a:r>
          </a:p>
          <a:p>
            <a:pPr>
              <a:lnSpc>
                <a:spcPct val="80000"/>
              </a:lnSpc>
              <a:buFontTx/>
              <a:buAutoNum type="arabicPeriod"/>
            </a:pPr>
            <a:endParaRPr lang="en-US" sz="1100" b="1" smtClean="0"/>
          </a:p>
          <a:p>
            <a:pPr>
              <a:lnSpc>
                <a:spcPct val="80000"/>
              </a:lnSpc>
            </a:pPr>
            <a:r>
              <a:rPr lang="en-US" sz="1100" b="1" smtClean="0"/>
              <a:t>2.  Build on comments from the group to make the point that peer relationships are complex. Make the point that when we think about social skills and the development of friendship skills, we often think of older children. Yet, how we as adults interact with children from the very beginning fosters social development. The way we interact with children every day, provides a model for how they learn to interact. How we model interacting with others is how children learn to interact and behave toward others.</a:t>
            </a:r>
          </a:p>
          <a:p>
            <a:pPr>
              <a:lnSpc>
                <a:spcPct val="80000"/>
              </a:lnSpc>
            </a:pPr>
            <a:endParaRPr lang="en-US" sz="1100" b="1" smtClean="0"/>
          </a:p>
          <a:p>
            <a:pPr>
              <a:lnSpc>
                <a:spcPct val="80000"/>
              </a:lnSpc>
            </a:pPr>
            <a:r>
              <a:rPr lang="en-US" sz="1100" b="1" smtClean="0"/>
              <a:t>3. Go on to make connections for participants between the skills that infants and toddlers show and those that older (preschool-aged) children exhibit. </a:t>
            </a:r>
          </a:p>
          <a:p>
            <a:pPr>
              <a:lnSpc>
                <a:spcPct val="80000"/>
              </a:lnSpc>
            </a:pPr>
            <a:endParaRPr lang="en-US" sz="1100" b="1" smtClean="0"/>
          </a:p>
          <a:p>
            <a:pPr>
              <a:lnSpc>
                <a:spcPct val="80000"/>
              </a:lnSpc>
            </a:pPr>
            <a:r>
              <a:rPr lang="en-US" sz="1100" b="1" smtClean="0"/>
              <a:t>Use this conversation to lead into next slide about children who are well-liked and the skills they display. </a:t>
            </a:r>
            <a:endParaRPr lang="en-US" sz="1100" b="1" smtClean="0">
              <a:latin typeface="Arial" pitchFamily="34" charset="0"/>
            </a:endParaRP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5120E6B-22E5-487A-9C25-BFC8A5873C76}" type="slidenum">
              <a:rPr lang="en-US">
                <a:latin typeface="Arial" pitchFamily="34" charset="0"/>
              </a:rPr>
              <a:pPr eaLnBrk="1" hangingPunct="1"/>
              <a:t>9</a:t>
            </a:fld>
            <a:endParaRPr 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BC20B59-95F5-4A4B-B313-21915FEC9D6D}" type="datetimeFigureOut">
              <a:rPr lang="en-US"/>
              <a:pPr>
                <a:defRPr/>
              </a:pPr>
              <a:t>1/20/2012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0FCDE6-A708-4CF6-90BB-7BD15A6CDC39}" type="slidenum">
              <a:rPr lang="en-US"/>
              <a:pPr>
                <a:defRPr/>
              </a:pPr>
              <a:t>‹#›</a:t>
            </a:fld>
            <a:endParaRPr lang="en-US"/>
          </a:p>
        </p:txBody>
      </p:sp>
    </p:spTree>
    <p:extLst>
      <p:ext uri="{BB962C8B-B14F-4D97-AF65-F5344CB8AC3E}">
        <p14:creationId xmlns:p14="http://schemas.microsoft.com/office/powerpoint/2010/main" val="2871192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057C8B9-06D7-4D86-9C82-9A94BBA70C12}" type="datetimeFigureOut">
              <a:rPr lang="en-US"/>
              <a:pPr>
                <a:defRPr/>
              </a:pPr>
              <a:t>1/20/2012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902CED-594A-4FA2-998C-2369A4C23CED}" type="slidenum">
              <a:rPr lang="en-US"/>
              <a:pPr>
                <a:defRPr/>
              </a:pPr>
              <a:t>‹#›</a:t>
            </a:fld>
            <a:endParaRPr lang="en-US"/>
          </a:p>
        </p:txBody>
      </p:sp>
    </p:spTree>
    <p:extLst>
      <p:ext uri="{BB962C8B-B14F-4D97-AF65-F5344CB8AC3E}">
        <p14:creationId xmlns:p14="http://schemas.microsoft.com/office/powerpoint/2010/main" val="471305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52600"/>
            <a:ext cx="2057400" cy="4373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52600"/>
            <a:ext cx="6019800" cy="4373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9111475-5688-4729-896E-5BC96146BFFE}" type="datetimeFigureOut">
              <a:rPr lang="en-US"/>
              <a:pPr>
                <a:defRPr/>
              </a:pPr>
              <a:t>1/20/2012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EFE9FC-B27A-440E-871B-6E2173AF6274}" type="slidenum">
              <a:rPr lang="en-US"/>
              <a:pPr>
                <a:defRPr/>
              </a:pPr>
              <a:t>‹#›</a:t>
            </a:fld>
            <a:endParaRPr lang="en-US"/>
          </a:p>
        </p:txBody>
      </p:sp>
    </p:spTree>
    <p:extLst>
      <p:ext uri="{BB962C8B-B14F-4D97-AF65-F5344CB8AC3E}">
        <p14:creationId xmlns:p14="http://schemas.microsoft.com/office/powerpoint/2010/main" val="4042344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47800"/>
            <a:ext cx="8229600" cy="4495800"/>
          </a:xfrm>
        </p:spPr>
        <p:txBody>
          <a:bodyPr/>
          <a:lstStyle/>
          <a:p>
            <a:pPr lvl="0"/>
            <a:endParaRPr lang="en-US" noProof="0" smtClean="0"/>
          </a:p>
        </p:txBody>
      </p:sp>
    </p:spTree>
    <p:extLst>
      <p:ext uri="{BB962C8B-B14F-4D97-AF65-F5344CB8AC3E}">
        <p14:creationId xmlns:p14="http://schemas.microsoft.com/office/powerpoint/2010/main" val="2721565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E6254C8-14D5-4382-9D08-5A30245903FF}" type="datetimeFigureOut">
              <a:rPr lang="en-US"/>
              <a:pPr>
                <a:defRPr/>
              </a:pPr>
              <a:t>1/20/2012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A4EE5C-868E-404E-9226-C6728847C1FC}" type="slidenum">
              <a:rPr lang="en-US"/>
              <a:pPr>
                <a:defRPr/>
              </a:pPr>
              <a:t>‹#›</a:t>
            </a:fld>
            <a:endParaRPr lang="en-US"/>
          </a:p>
        </p:txBody>
      </p:sp>
    </p:spTree>
    <p:extLst>
      <p:ext uri="{BB962C8B-B14F-4D97-AF65-F5344CB8AC3E}">
        <p14:creationId xmlns:p14="http://schemas.microsoft.com/office/powerpoint/2010/main" val="1469067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45B2C4C-82C8-4FBA-BED5-A8154A4ACB13}" type="datetimeFigureOut">
              <a:rPr lang="en-US"/>
              <a:pPr>
                <a:defRPr/>
              </a:pPr>
              <a:t>1/20/2012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45ABCB-A0E9-4C44-AEFB-1B8796FCD199}" type="slidenum">
              <a:rPr lang="en-US"/>
              <a:pPr>
                <a:defRPr/>
              </a:pPr>
              <a:t>‹#›</a:t>
            </a:fld>
            <a:endParaRPr lang="en-US"/>
          </a:p>
        </p:txBody>
      </p:sp>
    </p:spTree>
    <p:extLst>
      <p:ext uri="{BB962C8B-B14F-4D97-AF65-F5344CB8AC3E}">
        <p14:creationId xmlns:p14="http://schemas.microsoft.com/office/powerpoint/2010/main" val="318770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2438400"/>
            <a:ext cx="4038600" cy="368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438400"/>
            <a:ext cx="4038600" cy="368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93B5C0B-55CC-49CB-919B-7CCA69EEFE72}" type="datetimeFigureOut">
              <a:rPr lang="en-US"/>
              <a:pPr>
                <a:defRPr/>
              </a:pPr>
              <a:t>1/20/2012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2472AB-8097-49D5-B4BA-13120E4B7BFC}" type="slidenum">
              <a:rPr lang="en-US"/>
              <a:pPr>
                <a:defRPr/>
              </a:pPr>
              <a:t>‹#›</a:t>
            </a:fld>
            <a:endParaRPr lang="en-US"/>
          </a:p>
        </p:txBody>
      </p:sp>
    </p:spTree>
    <p:extLst>
      <p:ext uri="{BB962C8B-B14F-4D97-AF65-F5344CB8AC3E}">
        <p14:creationId xmlns:p14="http://schemas.microsoft.com/office/powerpoint/2010/main" val="2388947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25583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819400"/>
            <a:ext cx="4040188" cy="3306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25583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819400"/>
            <a:ext cx="4041775" cy="3306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DF7487-509D-4B40-9B57-03D29FF96895}" type="datetimeFigureOut">
              <a:rPr lang="en-US"/>
              <a:pPr>
                <a:defRPr/>
              </a:pPr>
              <a:t>1/20/2012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FA17EC5-677A-4235-9449-0AB6D681DC08}" type="slidenum">
              <a:rPr lang="en-US"/>
              <a:pPr>
                <a:defRPr/>
              </a:pPr>
              <a:t>‹#›</a:t>
            </a:fld>
            <a:endParaRPr lang="en-US"/>
          </a:p>
        </p:txBody>
      </p:sp>
    </p:spTree>
    <p:extLst>
      <p:ext uri="{BB962C8B-B14F-4D97-AF65-F5344CB8AC3E}">
        <p14:creationId xmlns:p14="http://schemas.microsoft.com/office/powerpoint/2010/main" val="836357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07945FC-19EE-4083-9480-5FADE7D546FC}" type="datetimeFigureOut">
              <a:rPr lang="en-US"/>
              <a:pPr>
                <a:defRPr/>
              </a:pPr>
              <a:t>1/20/2012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94E3D7E-4600-4C23-8364-3F4D04267F3C}" type="slidenum">
              <a:rPr lang="en-US"/>
              <a:pPr>
                <a:defRPr/>
              </a:pPr>
              <a:t>‹#›</a:t>
            </a:fld>
            <a:endParaRPr lang="en-US"/>
          </a:p>
        </p:txBody>
      </p:sp>
    </p:spTree>
    <p:extLst>
      <p:ext uri="{BB962C8B-B14F-4D97-AF65-F5344CB8AC3E}">
        <p14:creationId xmlns:p14="http://schemas.microsoft.com/office/powerpoint/2010/main" val="988458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2824B27-96D5-41CB-8917-A836E5209445}" type="datetimeFigureOut">
              <a:rPr lang="en-US"/>
              <a:pPr>
                <a:defRPr/>
              </a:pPr>
              <a:t>1/20/2012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015203-2803-4ACA-92E1-D7ECE44E7555}" type="slidenum">
              <a:rPr lang="en-US"/>
              <a:pPr>
                <a:defRPr/>
              </a:pPr>
              <a:t>‹#›</a:t>
            </a:fld>
            <a:endParaRPr lang="en-US"/>
          </a:p>
        </p:txBody>
      </p:sp>
    </p:spTree>
    <p:extLst>
      <p:ext uri="{BB962C8B-B14F-4D97-AF65-F5344CB8AC3E}">
        <p14:creationId xmlns:p14="http://schemas.microsoft.com/office/powerpoint/2010/main" val="3094836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3008313" cy="8572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600200"/>
            <a:ext cx="5111750" cy="4525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667000"/>
            <a:ext cx="3008313" cy="34591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5869D09-F87A-4ADF-B4DA-FAF58935AC61}" type="datetimeFigureOut">
              <a:rPr lang="en-US"/>
              <a:pPr>
                <a:defRPr/>
              </a:pPr>
              <a:t>1/20/2012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524BCD-E897-4538-8442-F4D268FFF1FC}" type="slidenum">
              <a:rPr lang="en-US"/>
              <a:pPr>
                <a:defRPr/>
              </a:pPr>
              <a:t>‹#›</a:t>
            </a:fld>
            <a:endParaRPr lang="en-US"/>
          </a:p>
        </p:txBody>
      </p:sp>
    </p:spTree>
    <p:extLst>
      <p:ext uri="{BB962C8B-B14F-4D97-AF65-F5344CB8AC3E}">
        <p14:creationId xmlns:p14="http://schemas.microsoft.com/office/powerpoint/2010/main" val="641885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81600"/>
            <a:ext cx="5486400" cy="533400"/>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1752599"/>
            <a:ext cx="5486400" cy="335280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791200"/>
            <a:ext cx="5486400" cy="381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2170A89-4B68-4DCD-AFD6-DADF4955531A}" type="datetimeFigureOut">
              <a:rPr lang="en-US"/>
              <a:pPr>
                <a:defRPr/>
              </a:pPr>
              <a:t>1/20/2012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8ED9DD-D9DA-461B-B9A5-6688508FDD20}" type="slidenum">
              <a:rPr lang="en-US"/>
              <a:pPr>
                <a:defRPr/>
              </a:pPr>
              <a:t>‹#›</a:t>
            </a:fld>
            <a:endParaRPr lang="en-US"/>
          </a:p>
        </p:txBody>
      </p:sp>
    </p:spTree>
    <p:extLst>
      <p:ext uri="{BB962C8B-B14F-4D97-AF65-F5344CB8AC3E}">
        <p14:creationId xmlns:p14="http://schemas.microsoft.com/office/powerpoint/2010/main" val="3033090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4" descr="DOD USDA Footer.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Placeholder 2"/>
          <p:cNvSpPr>
            <a:spLocks noGrp="1"/>
          </p:cNvSpPr>
          <p:nvPr>
            <p:ph type="body" idx="1"/>
          </p:nvPr>
        </p:nvSpPr>
        <p:spPr bwMode="auto">
          <a:xfrm>
            <a:off x="457200" y="1600200"/>
            <a:ext cx="8229600"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Title Placeholder 1"/>
          <p:cNvSpPr>
            <a:spLocks noGrp="1"/>
          </p:cNvSpPr>
          <p:nvPr>
            <p:ph type="title"/>
          </p:nvPr>
        </p:nvSpPr>
        <p:spPr bwMode="auto">
          <a:xfrm>
            <a:off x="457200" y="230188"/>
            <a:ext cx="822960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 name="Date Placeholder 3"/>
          <p:cNvSpPr>
            <a:spLocks noGrp="1"/>
          </p:cNvSpPr>
          <p:nvPr>
            <p:ph type="dt" sz="half" idx="2"/>
          </p:nvPr>
        </p:nvSpPr>
        <p:spPr>
          <a:xfrm>
            <a:off x="457200" y="49085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a:defRPr/>
            </a:pPr>
            <a:fld id="{81EFED82-CA9A-4F25-9DD3-E59D2D10DF3E}" type="datetimeFigureOut">
              <a:rPr lang="en-US"/>
              <a:pPr>
                <a:defRPr/>
              </a:pPr>
              <a:t>1/20/2012</a:t>
            </a:fld>
            <a:endParaRPr lang="en-US"/>
          </a:p>
        </p:txBody>
      </p:sp>
      <p:sp>
        <p:nvSpPr>
          <p:cNvPr id="5" name="Footer Placeholder 4"/>
          <p:cNvSpPr>
            <a:spLocks noGrp="1"/>
          </p:cNvSpPr>
          <p:nvPr>
            <p:ph type="ftr" sz="quarter" idx="3"/>
          </p:nvPr>
        </p:nvSpPr>
        <p:spPr>
          <a:xfrm>
            <a:off x="3124200" y="49085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49085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C941FF1D-2AC3-46C6-9B37-31D629971CAB}" type="slidenum">
              <a:rPr lang="en-US"/>
              <a:pPr>
                <a:defRPr/>
              </a:pPr>
              <a:t>‹#›</a:t>
            </a:fld>
            <a:endParaRPr lang="en-US"/>
          </a:p>
        </p:txBody>
      </p:sp>
      <p:pic>
        <p:nvPicPr>
          <p:cNvPr id="1032" name="Picture 15" descr="Current-DOD-USDA-Header.jpg"/>
          <p:cNvPicPr>
            <a:picLocks noChangeAspect="1"/>
          </p:cNvPicPr>
          <p:nvPr userDrawn="1"/>
        </p:nvPicPr>
        <p:blipFill>
          <a:blip r:embed="rId15">
            <a:extLst>
              <a:ext uri="{28A0092B-C50C-407E-A947-70E740481C1C}">
                <a14:useLocalDpi xmlns:a14="http://schemas.microsoft.com/office/drawing/2010/main" val="0"/>
              </a:ext>
            </a:extLst>
          </a:blip>
          <a:srcRect b="20911"/>
          <a:stretch>
            <a:fillRect/>
          </a:stretch>
        </p:blipFill>
        <p:spPr bwMode="auto">
          <a:xfrm>
            <a:off x="0" y="5181600"/>
            <a:ext cx="9144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Documents%20and%20Settings\sdoubet2\My%20Documents\CSEFEL\" TargetMode="External"/><Relationship Id="rId1" Type="http://schemas.microsoft.com/office/2007/relationships/media" Target="file:///C:\Documents%20and%20Settings\sdoubet2\My%20Documents\CSEFEL\" TargetMode="External"/><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eg"/><Relationship Id="rId1" Type="http://schemas.microsoft.com/office/2007/relationships/media" Target="../media/media2.mpeg"/><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eg"/><Relationship Id="rId1" Type="http://schemas.microsoft.com/office/2007/relationships/media" Target="../media/media3.mpeg"/><Relationship Id="rId5" Type="http://schemas.openxmlformats.org/officeDocument/2006/relationships/image" Target="../media/image1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eg"/><Relationship Id="rId1" Type="http://schemas.microsoft.com/office/2007/relationships/media" Target="../media/media4.mpeg"/><Relationship Id="rId5" Type="http://schemas.openxmlformats.org/officeDocument/2006/relationships/image" Target="../media/image2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eg"/><Relationship Id="rId1" Type="http://schemas.microsoft.com/office/2007/relationships/media" Target="../media/media5.mpeg"/><Relationship Id="rId5" Type="http://schemas.openxmlformats.org/officeDocument/2006/relationships/image" Target="../media/image2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hyperlink" Target="http://www.extension.unl.edu/web/child/cyttap"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hyperlink" Target="http://csefel.vanderbilt.edu/" TargetMode="External"/><Relationship Id="rId4" Type="http://schemas.openxmlformats.org/officeDocument/2006/relationships/hyperlink" Target="http://betterkidcare.psu.edu/"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5"/>
          <p:cNvSpPr>
            <a:spLocks noGrp="1" noChangeArrowheads="1"/>
          </p:cNvSpPr>
          <p:nvPr>
            <p:ph type="title"/>
          </p:nvPr>
        </p:nvSpPr>
        <p:spPr>
          <a:xfrm>
            <a:off x="838200" y="2209800"/>
            <a:ext cx="7391400" cy="2362200"/>
          </a:xfrm>
        </p:spPr>
        <p:txBody>
          <a:bodyPr rtlCol="0">
            <a:normAutofit fontScale="90000"/>
          </a:bodyPr>
          <a:lstStyle/>
          <a:p>
            <a:pPr eaLnBrk="1" fontAlgn="auto" hangingPunct="1">
              <a:spcAft>
                <a:spcPts val="0"/>
              </a:spcAft>
              <a:defRPr/>
            </a:pPr>
            <a:r>
              <a:rPr lang="en-US" sz="3600" b="1" i="1" dirty="0" smtClean="0">
                <a:solidFill>
                  <a:schemeClr val="accent2"/>
                </a:solidFill>
                <a:ea typeface="+mj-ea"/>
                <a:cs typeface="+mj-cs"/>
              </a:rPr>
              <a:t>Rock Solid Foundations: Promoting the Social &amp; Emotional Competence of </a:t>
            </a:r>
            <a:br>
              <a:rPr lang="en-US" sz="3600" b="1" i="1" dirty="0" smtClean="0">
                <a:solidFill>
                  <a:schemeClr val="accent2"/>
                </a:solidFill>
                <a:ea typeface="+mj-ea"/>
                <a:cs typeface="+mj-cs"/>
              </a:rPr>
            </a:br>
            <a:r>
              <a:rPr lang="en-US" sz="3600" b="1" i="1" dirty="0" smtClean="0">
                <a:solidFill>
                  <a:schemeClr val="accent2"/>
                </a:solidFill>
                <a:ea typeface="+mj-ea"/>
                <a:cs typeface="+mj-cs"/>
              </a:rPr>
              <a:t>Young Children &amp; Preventing Challenging Behaviors: </a:t>
            </a:r>
            <a:br>
              <a:rPr lang="en-US" sz="3600" b="1" i="1" dirty="0" smtClean="0">
                <a:solidFill>
                  <a:schemeClr val="accent2"/>
                </a:solidFill>
                <a:ea typeface="+mj-ea"/>
                <a:cs typeface="+mj-cs"/>
              </a:rPr>
            </a:br>
            <a:r>
              <a:rPr lang="en-US" sz="3600" b="1" i="1" dirty="0" smtClean="0">
                <a:solidFill>
                  <a:schemeClr val="accent2"/>
                </a:solidFill>
                <a:ea typeface="+mj-ea"/>
                <a:cs typeface="+mj-cs"/>
              </a:rPr>
              <a:t>Friendship and Play Skills</a:t>
            </a:r>
          </a:p>
        </p:txBody>
      </p:sp>
      <p:pic>
        <p:nvPicPr>
          <p:cNvPr id="3075" name="Picture 4" descr="CSEFEL_Pics"/>
          <p:cNvPicPr>
            <a:picLocks noChangeAspect="1" noChangeArrowheads="1"/>
          </p:cNvPicPr>
          <p:nvPr/>
        </p:nvPicPr>
        <p:blipFill>
          <a:blip r:embed="rId3">
            <a:extLst>
              <a:ext uri="{28A0092B-C50C-407E-A947-70E740481C1C}">
                <a14:useLocalDpi xmlns:a14="http://schemas.microsoft.com/office/drawing/2010/main" val="0"/>
              </a:ext>
            </a:extLst>
          </a:blip>
          <a:srcRect l="24461" t="978" r="24080" b="78406"/>
          <a:stretch>
            <a:fillRect/>
          </a:stretch>
        </p:blipFill>
        <p:spPr bwMode="auto">
          <a:xfrm>
            <a:off x="2206625" y="195263"/>
            <a:ext cx="4706938"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4243388" y="1028700"/>
            <a:ext cx="18415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3600">
              <a:latin typeface="Comic Sans MS" pitchFamily="66" charset="0"/>
            </a:endParaRPr>
          </a:p>
        </p:txBody>
      </p:sp>
      <p:sp>
        <p:nvSpPr>
          <p:cNvPr id="12291" name="Rectangle 3"/>
          <p:cNvSpPr>
            <a:spLocks noChangeArrowheads="1"/>
          </p:cNvSpPr>
          <p:nvPr/>
        </p:nvSpPr>
        <p:spPr bwMode="auto">
          <a:xfrm>
            <a:off x="725488" y="3365500"/>
            <a:ext cx="7551737"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b="1" i="1">
                <a:solidFill>
                  <a:schemeClr val="tx2"/>
                </a:solidFill>
              </a:rPr>
              <a:t>Think about children who are well liked and friendly…</a:t>
            </a:r>
          </a:p>
          <a:p>
            <a:pPr algn="ctr"/>
            <a:endParaRPr lang="en-US" sz="1400" b="1" i="1">
              <a:solidFill>
                <a:schemeClr val="tx2"/>
              </a:solidFill>
            </a:endParaRPr>
          </a:p>
          <a:p>
            <a:pPr algn="ctr"/>
            <a:r>
              <a:rPr lang="en-US" sz="2800" b="1" i="1">
                <a:solidFill>
                  <a:schemeClr val="tx2"/>
                </a:solidFill>
              </a:rPr>
              <a:t>What do you notice about their behavior that makes it easier for them to make friends?</a:t>
            </a:r>
          </a:p>
          <a:p>
            <a:endParaRPr lang="en-US">
              <a:solidFill>
                <a:schemeClr val="tx2"/>
              </a:solidFill>
            </a:endParaRPr>
          </a:p>
          <a:p>
            <a:endParaRPr lang="en-US" sz="3600">
              <a:latin typeface="Comic Sans MS" pitchFamily="66" charset="0"/>
            </a:endParaRPr>
          </a:p>
        </p:txBody>
      </p:sp>
      <p:sp>
        <p:nvSpPr>
          <p:cNvPr id="12292" name="Rectangle 4"/>
          <p:cNvSpPr>
            <a:spLocks noChangeArrowheads="1"/>
          </p:cNvSpPr>
          <p:nvPr/>
        </p:nvSpPr>
        <p:spPr bwMode="auto">
          <a:xfrm>
            <a:off x="4205288" y="957263"/>
            <a:ext cx="184150"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3600">
              <a:latin typeface="Comic Sans MS" pitchFamily="66" charset="0"/>
            </a:endParaRPr>
          </a:p>
        </p:txBody>
      </p:sp>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t="28986" b="5797"/>
          <a:stretch>
            <a:fillRect/>
          </a:stretch>
        </p:blipFill>
        <p:spPr bwMode="auto">
          <a:xfrm>
            <a:off x="2209800" y="609600"/>
            <a:ext cx="474345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100_0676"/>
          <p:cNvPicPr>
            <a:picLocks noChangeAspect="1" noChangeArrowheads="1"/>
          </p:cNvPicPr>
          <p:nvPr/>
        </p:nvPicPr>
        <p:blipFill>
          <a:blip r:embed="rId4">
            <a:extLst>
              <a:ext uri="{28A0092B-C50C-407E-A947-70E740481C1C}">
                <a14:useLocalDpi xmlns:a14="http://schemas.microsoft.com/office/drawing/2010/main" val="0"/>
              </a:ext>
            </a:extLst>
          </a:blip>
          <a:srcRect l="7793" t="12267" r="5194" b="33144"/>
          <a:stretch>
            <a:fillRect/>
          </a:stretch>
        </p:blipFill>
        <p:spPr bwMode="auto">
          <a:xfrm>
            <a:off x="0" y="0"/>
            <a:ext cx="9144000" cy="33115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295"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21654159-D026-4FB6-811E-86480426AC9B}" type="slidenum">
              <a:rPr lang="en-US">
                <a:solidFill>
                  <a:srgbClr val="898989"/>
                </a:solidFill>
              </a:rPr>
              <a:pPr eaLnBrk="1" hangingPunct="1"/>
              <a:t>10</a:t>
            </a:fld>
            <a:endParaRPr lang="en-US">
              <a:solidFill>
                <a:srgbClr val="898989"/>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69" name="Picture 13">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857500" y="3140075"/>
            <a:ext cx="3221038"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2"/>
          <p:cNvSpPr txBox="1">
            <a:spLocks noChangeAspect="1" noChangeArrowheads="1"/>
          </p:cNvSpPr>
          <p:nvPr/>
        </p:nvSpPr>
        <p:spPr bwMode="auto">
          <a:xfrm>
            <a:off x="80963" y="6135688"/>
            <a:ext cx="1728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spcBef>
                <a:spcPct val="50000"/>
              </a:spcBef>
            </a:pPr>
            <a:r>
              <a:rPr lang="en-US" b="1">
                <a:solidFill>
                  <a:srgbClr val="CCCC00"/>
                </a:solidFill>
              </a:rPr>
              <a:t> </a:t>
            </a:r>
          </a:p>
        </p:txBody>
      </p:sp>
      <p:sp>
        <p:nvSpPr>
          <p:cNvPr id="13316" name="Text Box 3"/>
          <p:cNvSpPr txBox="1">
            <a:spLocks noChangeArrowheads="1"/>
          </p:cNvSpPr>
          <p:nvPr/>
        </p:nvSpPr>
        <p:spPr bwMode="auto">
          <a:xfrm>
            <a:off x="330200" y="4975225"/>
            <a:ext cx="12287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spcBef>
                <a:spcPct val="50000"/>
              </a:spcBef>
            </a:pPr>
            <a:endParaRPr lang="en-US" sz="8000" b="1">
              <a:solidFill>
                <a:srgbClr val="CCCC00"/>
              </a:solidFill>
            </a:endParaRPr>
          </a:p>
        </p:txBody>
      </p:sp>
      <p:sp>
        <p:nvSpPr>
          <p:cNvPr id="13317" name="Rectangle 4"/>
          <p:cNvSpPr>
            <a:spLocks noChangeArrowheads="1"/>
          </p:cNvSpPr>
          <p:nvPr/>
        </p:nvSpPr>
        <p:spPr bwMode="auto">
          <a:xfrm>
            <a:off x="457200" y="4572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b="1">
                <a:solidFill>
                  <a:schemeClr val="accent2"/>
                </a:solidFill>
              </a:rPr>
              <a:t>When Do We Teach These Skills?</a:t>
            </a:r>
            <a:r>
              <a:rPr lang="en-US" sz="3600" b="1">
                <a:solidFill>
                  <a:schemeClr val="accent2"/>
                </a:solidFill>
              </a:rPr>
              <a:t/>
            </a:r>
            <a:br>
              <a:rPr lang="en-US" sz="3600" b="1">
                <a:solidFill>
                  <a:schemeClr val="accent2"/>
                </a:solidFill>
              </a:rPr>
            </a:br>
            <a:endParaRPr lang="en-US" sz="3600" b="1">
              <a:solidFill>
                <a:schemeClr val="accent2"/>
              </a:solidFill>
            </a:endParaRPr>
          </a:p>
        </p:txBody>
      </p:sp>
      <p:sp>
        <p:nvSpPr>
          <p:cNvPr id="13318" name="Freeform 5"/>
          <p:cNvSpPr>
            <a:spLocks/>
          </p:cNvSpPr>
          <p:nvPr/>
        </p:nvSpPr>
        <p:spPr bwMode="auto">
          <a:xfrm>
            <a:off x="1143000" y="1960563"/>
            <a:ext cx="7165975" cy="1601787"/>
          </a:xfrm>
          <a:custGeom>
            <a:avLst/>
            <a:gdLst>
              <a:gd name="T0" fmla="*/ 0 w 10005"/>
              <a:gd name="T1" fmla="*/ 2147483647 h 10011"/>
              <a:gd name="T2" fmla="*/ 2147483647 w 10005"/>
              <a:gd name="T3" fmla="*/ 2147483647 h 10011"/>
              <a:gd name="T4" fmla="*/ 2147483647 w 10005"/>
              <a:gd name="T5" fmla="*/ 2147483647 h 10011"/>
              <a:gd name="T6" fmla="*/ 2147483647 w 10005"/>
              <a:gd name="T7" fmla="*/ 2147483647 h 10011"/>
              <a:gd name="T8" fmla="*/ 2147483647 w 10005"/>
              <a:gd name="T9" fmla="*/ 2147483647 h 10011"/>
              <a:gd name="T10" fmla="*/ 2147483647 w 10005"/>
              <a:gd name="T11" fmla="*/ 2147483647 h 10011"/>
              <a:gd name="T12" fmla="*/ 2147483647 w 10005"/>
              <a:gd name="T13" fmla="*/ 2147483647 h 10011"/>
              <a:gd name="T14" fmla="*/ 2147483647 w 10005"/>
              <a:gd name="T15" fmla="*/ 2147483647 h 10011"/>
              <a:gd name="T16" fmla="*/ 2147483647 w 10005"/>
              <a:gd name="T17" fmla="*/ 2147483647 h 10011"/>
              <a:gd name="T18" fmla="*/ 2147483647 w 10005"/>
              <a:gd name="T19" fmla="*/ 2147483647 h 10011"/>
              <a:gd name="T20" fmla="*/ 2147483647 w 10005"/>
              <a:gd name="T21" fmla="*/ 2147483647 h 10011"/>
              <a:gd name="T22" fmla="*/ 2147483647 w 10005"/>
              <a:gd name="T23" fmla="*/ 2147483647 h 10011"/>
              <a:gd name="T24" fmla="*/ 2147483647 w 10005"/>
              <a:gd name="T25" fmla="*/ 2147483647 h 10011"/>
              <a:gd name="T26" fmla="*/ 2147483647 w 10005"/>
              <a:gd name="T27" fmla="*/ 2147483647 h 10011"/>
              <a:gd name="T28" fmla="*/ 2147483647 w 10005"/>
              <a:gd name="T29" fmla="*/ 2147483647 h 10011"/>
              <a:gd name="T30" fmla="*/ 2147483647 w 10005"/>
              <a:gd name="T31" fmla="*/ 2147483647 h 10011"/>
              <a:gd name="T32" fmla="*/ 2147483647 w 10005"/>
              <a:gd name="T33" fmla="*/ 2147483647 h 10011"/>
              <a:gd name="T34" fmla="*/ 2147483647 w 10005"/>
              <a:gd name="T35" fmla="*/ 2147483647 h 10011"/>
              <a:gd name="T36" fmla="*/ 2147483647 w 10005"/>
              <a:gd name="T37" fmla="*/ 0 h 10011"/>
              <a:gd name="T38" fmla="*/ 2147483647 w 10005"/>
              <a:gd name="T39" fmla="*/ 2147483647 h 10011"/>
              <a:gd name="T40" fmla="*/ 2147483647 w 10005"/>
              <a:gd name="T41" fmla="*/ 2147483647 h 10011"/>
              <a:gd name="T42" fmla="*/ 2147483647 w 10005"/>
              <a:gd name="T43" fmla="*/ 2147483647 h 10011"/>
              <a:gd name="T44" fmla="*/ 2147483647 w 10005"/>
              <a:gd name="T45" fmla="*/ 2147483647 h 10011"/>
              <a:gd name="T46" fmla="*/ 2147483647 w 10005"/>
              <a:gd name="T47" fmla="*/ 2147483647 h 10011"/>
              <a:gd name="T48" fmla="*/ 2147483647 w 10005"/>
              <a:gd name="T49" fmla="*/ 2147483647 h 10011"/>
              <a:gd name="T50" fmla="*/ 2147483647 w 10005"/>
              <a:gd name="T51" fmla="*/ 2147483647 h 10011"/>
              <a:gd name="T52" fmla="*/ 2147483647 w 10005"/>
              <a:gd name="T53" fmla="*/ 2147483647 h 10011"/>
              <a:gd name="T54" fmla="*/ 2147483647 w 10005"/>
              <a:gd name="T55" fmla="*/ 2147483647 h 10011"/>
              <a:gd name="T56" fmla="*/ 2147483647 w 10005"/>
              <a:gd name="T57" fmla="*/ 2147483647 h 10011"/>
              <a:gd name="T58" fmla="*/ 2147483647 w 10005"/>
              <a:gd name="T59" fmla="*/ 2147483647 h 10011"/>
              <a:gd name="T60" fmla="*/ 2147483647 w 10005"/>
              <a:gd name="T61" fmla="*/ 2147483647 h 1001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005"/>
              <a:gd name="T94" fmla="*/ 0 h 10011"/>
              <a:gd name="T95" fmla="*/ 10005 w 10005"/>
              <a:gd name="T96" fmla="*/ 10011 h 1001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005" h="10011">
                <a:moveTo>
                  <a:pt x="0" y="9058"/>
                </a:moveTo>
                <a:cubicBezTo>
                  <a:pt x="480" y="9437"/>
                  <a:pt x="844" y="9307"/>
                  <a:pt x="1355" y="9210"/>
                </a:cubicBezTo>
                <a:cubicBezTo>
                  <a:pt x="1408" y="9156"/>
                  <a:pt x="1460" y="9123"/>
                  <a:pt x="1510" y="9058"/>
                </a:cubicBezTo>
                <a:cubicBezTo>
                  <a:pt x="1588" y="8972"/>
                  <a:pt x="1743" y="8755"/>
                  <a:pt x="1743" y="8755"/>
                </a:cubicBezTo>
                <a:cubicBezTo>
                  <a:pt x="1921" y="7716"/>
                  <a:pt x="1707" y="8755"/>
                  <a:pt x="1938" y="8160"/>
                </a:cubicBezTo>
                <a:cubicBezTo>
                  <a:pt x="2238" y="7392"/>
                  <a:pt x="1882" y="7922"/>
                  <a:pt x="2168" y="7554"/>
                </a:cubicBezTo>
                <a:cubicBezTo>
                  <a:pt x="2246" y="7100"/>
                  <a:pt x="2324" y="6645"/>
                  <a:pt x="2401" y="6190"/>
                </a:cubicBezTo>
                <a:cubicBezTo>
                  <a:pt x="2454" y="5887"/>
                  <a:pt x="2635" y="5584"/>
                  <a:pt x="2635" y="5584"/>
                </a:cubicBezTo>
                <a:cubicBezTo>
                  <a:pt x="2660" y="5433"/>
                  <a:pt x="2679" y="5271"/>
                  <a:pt x="2712" y="5141"/>
                </a:cubicBezTo>
                <a:cubicBezTo>
                  <a:pt x="2746" y="5011"/>
                  <a:pt x="2798" y="4978"/>
                  <a:pt x="2826" y="4838"/>
                </a:cubicBezTo>
                <a:cubicBezTo>
                  <a:pt x="2851" y="4708"/>
                  <a:pt x="2843" y="4513"/>
                  <a:pt x="2865" y="4383"/>
                </a:cubicBezTo>
                <a:cubicBezTo>
                  <a:pt x="2926" y="4037"/>
                  <a:pt x="3012" y="3853"/>
                  <a:pt x="3098" y="3626"/>
                </a:cubicBezTo>
                <a:cubicBezTo>
                  <a:pt x="3306" y="2413"/>
                  <a:pt x="3034" y="3874"/>
                  <a:pt x="3293" y="2868"/>
                </a:cubicBezTo>
                <a:cubicBezTo>
                  <a:pt x="3326" y="2738"/>
                  <a:pt x="3334" y="2532"/>
                  <a:pt x="3370" y="2413"/>
                </a:cubicBezTo>
                <a:cubicBezTo>
                  <a:pt x="3404" y="2316"/>
                  <a:pt x="3451" y="2338"/>
                  <a:pt x="3487" y="2262"/>
                </a:cubicBezTo>
                <a:cubicBezTo>
                  <a:pt x="3609" y="2002"/>
                  <a:pt x="3703" y="1537"/>
                  <a:pt x="3834" y="1364"/>
                </a:cubicBezTo>
                <a:lnTo>
                  <a:pt x="4184" y="909"/>
                </a:lnTo>
                <a:cubicBezTo>
                  <a:pt x="4273" y="790"/>
                  <a:pt x="4325" y="390"/>
                  <a:pt x="4414" y="303"/>
                </a:cubicBezTo>
                <a:cubicBezTo>
                  <a:pt x="4609" y="108"/>
                  <a:pt x="4520" y="216"/>
                  <a:pt x="4686" y="0"/>
                </a:cubicBezTo>
                <a:cubicBezTo>
                  <a:pt x="5289" y="152"/>
                  <a:pt x="5464" y="0"/>
                  <a:pt x="5927" y="1212"/>
                </a:cubicBezTo>
                <a:cubicBezTo>
                  <a:pt x="5983" y="1851"/>
                  <a:pt x="6055" y="2197"/>
                  <a:pt x="6197" y="2565"/>
                </a:cubicBezTo>
                <a:cubicBezTo>
                  <a:pt x="6252" y="3214"/>
                  <a:pt x="6333" y="3712"/>
                  <a:pt x="6391" y="4383"/>
                </a:cubicBezTo>
                <a:cubicBezTo>
                  <a:pt x="6416" y="4665"/>
                  <a:pt x="6521" y="4686"/>
                  <a:pt x="6585" y="4838"/>
                </a:cubicBezTo>
                <a:cubicBezTo>
                  <a:pt x="6752" y="5682"/>
                  <a:pt x="6682" y="5195"/>
                  <a:pt x="6780" y="6342"/>
                </a:cubicBezTo>
                <a:cubicBezTo>
                  <a:pt x="6805" y="6645"/>
                  <a:pt x="6882" y="6840"/>
                  <a:pt x="6932" y="7100"/>
                </a:cubicBezTo>
                <a:cubicBezTo>
                  <a:pt x="6960" y="7251"/>
                  <a:pt x="6974" y="7435"/>
                  <a:pt x="7010" y="7554"/>
                </a:cubicBezTo>
                <a:cubicBezTo>
                  <a:pt x="7129" y="7955"/>
                  <a:pt x="7274" y="8225"/>
                  <a:pt x="7399" y="8604"/>
                </a:cubicBezTo>
                <a:cubicBezTo>
                  <a:pt x="7635" y="8301"/>
                  <a:pt x="7893" y="8626"/>
                  <a:pt x="8134" y="8755"/>
                </a:cubicBezTo>
                <a:cubicBezTo>
                  <a:pt x="8784" y="9892"/>
                  <a:pt x="8659" y="9838"/>
                  <a:pt x="9761" y="9968"/>
                </a:cubicBezTo>
                <a:cubicBezTo>
                  <a:pt x="10000" y="10000"/>
                  <a:pt x="10005" y="10011"/>
                  <a:pt x="10000" y="10000"/>
                </a:cubicBezTo>
                <a:lnTo>
                  <a:pt x="9861" y="9870"/>
                </a:lnTo>
              </a:path>
            </a:pathLst>
          </a:custGeom>
          <a:noFill/>
          <a:ln w="57150" cmpd="sng">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5862" name="Line 6"/>
          <p:cNvSpPr>
            <a:spLocks noChangeShapeType="1"/>
          </p:cNvSpPr>
          <p:nvPr/>
        </p:nvSpPr>
        <p:spPr bwMode="auto">
          <a:xfrm>
            <a:off x="1295400" y="2643188"/>
            <a:ext cx="0" cy="762000"/>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5863" name="Line 7"/>
          <p:cNvSpPr>
            <a:spLocks noChangeShapeType="1"/>
          </p:cNvSpPr>
          <p:nvPr/>
        </p:nvSpPr>
        <p:spPr bwMode="auto">
          <a:xfrm>
            <a:off x="2057400" y="2112963"/>
            <a:ext cx="0" cy="762000"/>
          </a:xfrm>
          <a:prstGeom prst="line">
            <a:avLst/>
          </a:prstGeom>
          <a:noFill/>
          <a:ln w="76200">
            <a:solidFill>
              <a:schemeClr val="accent3">
                <a:lumMod val="75000"/>
              </a:schemeClr>
            </a:solidFill>
            <a:round/>
            <a:headEnd/>
            <a:tailEnd type="triangle" w="med" len="med"/>
          </a:ln>
        </p:spPr>
        <p:txBody>
          <a:bodyPr wrap="none" anchor="ctr"/>
          <a:lstStyle/>
          <a:p>
            <a:pPr>
              <a:defRPr/>
            </a:pPr>
            <a:endParaRPr lang="en-US">
              <a:latin typeface="Calibri" charset="0"/>
              <a:ea typeface="ＭＳ Ｐゴシック" charset="0"/>
              <a:cs typeface="ＭＳ Ｐゴシック" charset="0"/>
            </a:endParaRPr>
          </a:p>
        </p:txBody>
      </p:sp>
      <p:sp>
        <p:nvSpPr>
          <p:cNvPr id="505864" name="Line 8"/>
          <p:cNvSpPr>
            <a:spLocks noChangeShapeType="1"/>
          </p:cNvSpPr>
          <p:nvPr/>
        </p:nvSpPr>
        <p:spPr bwMode="auto">
          <a:xfrm>
            <a:off x="2971800" y="1636713"/>
            <a:ext cx="0" cy="7620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5865" name="Line 9"/>
          <p:cNvSpPr>
            <a:spLocks noChangeShapeType="1"/>
          </p:cNvSpPr>
          <p:nvPr/>
        </p:nvSpPr>
        <p:spPr bwMode="auto">
          <a:xfrm>
            <a:off x="4572000" y="1011238"/>
            <a:ext cx="0" cy="7620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5866" name="AutoShape 10"/>
          <p:cNvSpPr>
            <a:spLocks noChangeArrowheads="1"/>
          </p:cNvSpPr>
          <p:nvPr/>
        </p:nvSpPr>
        <p:spPr bwMode="auto">
          <a:xfrm>
            <a:off x="4114800" y="950913"/>
            <a:ext cx="9144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5867" name="AutoShape 11"/>
          <p:cNvSpPr>
            <a:spLocks noChangeArrowheads="1"/>
          </p:cNvSpPr>
          <p:nvPr/>
        </p:nvSpPr>
        <p:spPr bwMode="auto">
          <a:xfrm>
            <a:off x="1600200" y="1960563"/>
            <a:ext cx="914400" cy="990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0" y="10800"/>
                </a:moveTo>
                <a:cubicBezTo>
                  <a:pt x="1800" y="15771"/>
                  <a:pt x="5829" y="19800"/>
                  <a:pt x="10800" y="19800"/>
                </a:cubicBezTo>
                <a:cubicBezTo>
                  <a:pt x="15771" y="19800"/>
                  <a:pt x="19800" y="15771"/>
                  <a:pt x="19800" y="10800"/>
                </a:cubicBezTo>
                <a:cubicBezTo>
                  <a:pt x="19800" y="5829"/>
                  <a:pt x="15771" y="1800"/>
                  <a:pt x="10800" y="1800"/>
                </a:cubicBezTo>
                <a:cubicBezTo>
                  <a:pt x="5829" y="1800"/>
                  <a:pt x="1800" y="5829"/>
                  <a:pt x="1800" y="10800"/>
                </a:cubicBezTo>
                <a:close/>
              </a:path>
            </a:pathLst>
          </a:cu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5" name="Slide Number Placeholder 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EA674D9-EFCC-4481-AB26-809482D0E1B5}" type="slidenum">
              <a:rPr lang="en-US">
                <a:solidFill>
                  <a:srgbClr val="898989"/>
                </a:solidFill>
              </a:rPr>
              <a:pPr eaLnBrk="1" hangingPunct="1"/>
              <a:t>11</a:t>
            </a:fld>
            <a:endParaRPr 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58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0586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0586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0586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05866"/>
                                        </p:tgtEl>
                                        <p:attrNameLst>
                                          <p:attrName>style.visibility</p:attrName>
                                        </p:attrNameLst>
                                      </p:cBhvr>
                                      <p:to>
                                        <p:strVal val="visible"/>
                                      </p:to>
                                    </p:set>
                                    <p:anim calcmode="lin" valueType="num">
                                      <p:cBhvr additive="base">
                                        <p:cTn id="23" dur="500" fill="hold"/>
                                        <p:tgtEl>
                                          <p:spTgt spid="505866"/>
                                        </p:tgtEl>
                                        <p:attrNameLst>
                                          <p:attrName>ppt_x</p:attrName>
                                        </p:attrNameLst>
                                      </p:cBhvr>
                                      <p:tavLst>
                                        <p:tav tm="0">
                                          <p:val>
                                            <p:strVal val="0-#ppt_w/2"/>
                                          </p:val>
                                        </p:tav>
                                        <p:tav tm="100000">
                                          <p:val>
                                            <p:strVal val="#ppt_x"/>
                                          </p:val>
                                        </p:tav>
                                      </p:tavLst>
                                    </p:anim>
                                    <p:anim calcmode="lin" valueType="num">
                                      <p:cBhvr additive="base">
                                        <p:cTn id="24" dur="500" fill="hold"/>
                                        <p:tgtEl>
                                          <p:spTgt spid="505866"/>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505867"/>
                                        </p:tgtEl>
                                        <p:attrNameLst>
                                          <p:attrName>style.visibility</p:attrName>
                                        </p:attrNameLst>
                                      </p:cBhvr>
                                      <p:to>
                                        <p:strVal val="visible"/>
                                      </p:to>
                                    </p:set>
                                    <p:anim calcmode="lin" valueType="num">
                                      <p:cBhvr additive="base">
                                        <p:cTn id="29" dur="500" fill="hold"/>
                                        <p:tgtEl>
                                          <p:spTgt spid="505867"/>
                                        </p:tgtEl>
                                        <p:attrNameLst>
                                          <p:attrName>ppt_x</p:attrName>
                                        </p:attrNameLst>
                                      </p:cBhvr>
                                      <p:tavLst>
                                        <p:tav tm="0">
                                          <p:val>
                                            <p:strVal val="0-#ppt_w/2"/>
                                          </p:val>
                                        </p:tav>
                                        <p:tav tm="100000">
                                          <p:val>
                                            <p:strVal val="#ppt_x"/>
                                          </p:val>
                                        </p:tav>
                                      </p:tavLst>
                                    </p:anim>
                                    <p:anim calcmode="lin" valueType="num">
                                      <p:cBhvr additive="base">
                                        <p:cTn id="30" dur="500" fill="hold"/>
                                        <p:tgtEl>
                                          <p:spTgt spid="5058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05869"/>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2" presetClass="mediacall" presetSubtype="0" fill="hold" nodeType="clickEffect">
                                  <p:stCondLst>
                                    <p:cond delay="0"/>
                                  </p:stCondLst>
                                  <p:childTnLst>
                                    <p:cmd type="call" cmd="togglePause">
                                      <p:cBhvr>
                                        <p:cTn id="35" dur="1" fill="hold"/>
                                        <p:tgtEl>
                                          <p:spTgt spid="505869"/>
                                        </p:tgtEl>
                                      </p:cBhvr>
                                    </p:cmd>
                                  </p:childTnLst>
                                </p:cTn>
                              </p:par>
                            </p:childTnLst>
                          </p:cTn>
                        </p:par>
                      </p:childTnLst>
                    </p:cTn>
                  </p:par>
                </p:childTnLst>
              </p:cTn>
              <p:nextCondLst>
                <p:cond evt="onClick" delay="0">
                  <p:tgtEl>
                    <p:spTgt spid="505869"/>
                  </p:tgtEl>
                </p:cond>
              </p:nextCondLst>
            </p:seq>
            <p:video>
              <p:cMediaNode>
                <p:cTn id="36" fill="hold" display="0">
                  <p:stCondLst>
                    <p:cond delay="indefinite"/>
                  </p:stCondLst>
                  <p:endCondLst>
                    <p:cond evt="onNext" delay="0">
                      <p:tgtEl>
                        <p:sldTgt/>
                      </p:tgtEl>
                    </p:cond>
                    <p:cond evt="onPrev" delay="0">
                      <p:tgtEl>
                        <p:sldTgt/>
                      </p:tgtEl>
                    </p:cond>
                  </p:endCondLst>
                </p:cTn>
                <p:tgtEl>
                  <p:spTgt spid="505869"/>
                </p:tgtEl>
              </p:cMediaNode>
            </p:video>
          </p:childTnLst>
        </p:cTn>
      </p:par>
    </p:tnLst>
    <p:bldLst>
      <p:bldP spid="505862" grpId="0" animBg="1"/>
      <p:bldP spid="505864" grpId="0" animBg="1"/>
      <p:bldP spid="505865" grpId="0" animBg="1"/>
      <p:bldP spid="505866" grpId="0" animBg="1"/>
      <p:bldP spid="50586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ChangeArrowheads="1"/>
          </p:cNvSpPr>
          <p:nvPr/>
        </p:nvSpPr>
        <p:spPr bwMode="auto">
          <a:xfrm>
            <a:off x="533400" y="758825"/>
            <a:ext cx="9144000" cy="4816475"/>
          </a:xfrm>
          <a:prstGeom prst="rect">
            <a:avLst/>
          </a:prstGeom>
          <a:noFill/>
          <a:ln w="9525">
            <a:noFill/>
            <a:miter lim="800000"/>
            <a:headEnd/>
            <a:tailEnd/>
          </a:ln>
          <a:effectLst/>
        </p:spPr>
        <p:txBody>
          <a:bodyPr>
            <a:spAutoFit/>
          </a:bodyPr>
          <a:lstStyle/>
          <a:p>
            <a:pPr marL="233363" indent="-233363">
              <a:spcBef>
                <a:spcPct val="50000"/>
              </a:spcBef>
              <a:buClr>
                <a:srgbClr val="CC0000"/>
              </a:buClr>
              <a:buSzPct val="75000"/>
              <a:buFont typeface="Webdings" pitchFamily="18" charset="2"/>
              <a:buNone/>
              <a:defRPr/>
            </a:pPr>
            <a:r>
              <a:rPr lang="en-US" sz="4000" b="1">
                <a:latin typeface="Arial" pitchFamily="34" charset="0"/>
              </a:rPr>
              <a:t>   </a:t>
            </a:r>
            <a:r>
              <a:rPr lang="en-US" altLang="en-US" sz="4000">
                <a:latin typeface="Arial" pitchFamily="34" charset="0"/>
              </a:rPr>
              <a:t>“</a:t>
            </a:r>
            <a:r>
              <a:rPr lang="en-US" altLang="ja-JP" sz="2400">
                <a:latin typeface="Arial" pitchFamily="34" charset="0"/>
              </a:rPr>
              <a:t>If a child doesn</a:t>
            </a:r>
            <a:r>
              <a:rPr lang="en-US" altLang="en-US" sz="2400">
                <a:latin typeface="Arial" pitchFamily="34" charset="0"/>
              </a:rPr>
              <a:t>’</a:t>
            </a:r>
            <a:r>
              <a:rPr lang="en-US" altLang="ja-JP" sz="2400">
                <a:latin typeface="Arial" pitchFamily="34" charset="0"/>
              </a:rPr>
              <a:t>t know how to read, </a:t>
            </a:r>
            <a:r>
              <a:rPr lang="en-US" altLang="ja-JP" sz="2400" i="1">
                <a:latin typeface="Arial" pitchFamily="34" charset="0"/>
              </a:rPr>
              <a:t>we teach</a:t>
            </a:r>
            <a:r>
              <a:rPr lang="en-US" altLang="ja-JP" sz="2400">
                <a:latin typeface="Arial" pitchFamily="34" charset="0"/>
              </a:rPr>
              <a:t>.</a:t>
            </a:r>
          </a:p>
          <a:p>
            <a:pPr marL="233363" indent="-233363">
              <a:spcBef>
                <a:spcPct val="50000"/>
              </a:spcBef>
              <a:buClr>
                <a:srgbClr val="CC0000"/>
              </a:buClr>
              <a:buSzPct val="75000"/>
              <a:buFont typeface="Webdings" pitchFamily="18" charset="2"/>
              <a:buNone/>
              <a:defRPr/>
            </a:pPr>
            <a:r>
              <a:rPr lang="en-US" sz="2400">
                <a:latin typeface="Arial" pitchFamily="34" charset="0"/>
              </a:rPr>
              <a:t>      If a child doesn</a:t>
            </a:r>
            <a:r>
              <a:rPr lang="en-US" altLang="en-US" sz="2400">
                <a:latin typeface="Arial" pitchFamily="34" charset="0"/>
              </a:rPr>
              <a:t>’</a:t>
            </a:r>
            <a:r>
              <a:rPr lang="en-US" sz="2400">
                <a:latin typeface="Arial" pitchFamily="34" charset="0"/>
              </a:rPr>
              <a:t>t know how to swim, </a:t>
            </a:r>
            <a:r>
              <a:rPr lang="en-US" sz="2400" i="1">
                <a:latin typeface="Arial" pitchFamily="34" charset="0"/>
              </a:rPr>
              <a:t>we teach</a:t>
            </a:r>
            <a:r>
              <a:rPr lang="en-US" sz="2400">
                <a:latin typeface="Arial" pitchFamily="34" charset="0"/>
              </a:rPr>
              <a:t>.</a:t>
            </a:r>
          </a:p>
          <a:p>
            <a:pPr marL="233363" indent="-233363">
              <a:spcBef>
                <a:spcPct val="50000"/>
              </a:spcBef>
              <a:buClr>
                <a:srgbClr val="CC0000"/>
              </a:buClr>
              <a:buSzPct val="75000"/>
              <a:buFont typeface="Webdings" pitchFamily="18" charset="2"/>
              <a:buNone/>
              <a:defRPr/>
            </a:pPr>
            <a:r>
              <a:rPr lang="en-US" sz="2400">
                <a:latin typeface="Arial" pitchFamily="34" charset="0"/>
              </a:rPr>
              <a:t>      If a child doesn</a:t>
            </a:r>
            <a:r>
              <a:rPr lang="en-US" altLang="en-US" sz="2400">
                <a:latin typeface="Arial" pitchFamily="34" charset="0"/>
              </a:rPr>
              <a:t>’</a:t>
            </a:r>
            <a:r>
              <a:rPr lang="en-US" sz="2400">
                <a:latin typeface="Arial" pitchFamily="34" charset="0"/>
              </a:rPr>
              <a:t>t know how to multiply, </a:t>
            </a:r>
            <a:r>
              <a:rPr lang="en-US" sz="2400" i="1">
                <a:latin typeface="Arial" pitchFamily="34" charset="0"/>
              </a:rPr>
              <a:t>we teach</a:t>
            </a:r>
            <a:r>
              <a:rPr lang="en-US" sz="2400">
                <a:latin typeface="Arial" pitchFamily="34" charset="0"/>
              </a:rPr>
              <a:t>.</a:t>
            </a:r>
          </a:p>
          <a:p>
            <a:pPr marL="233363" indent="-233363">
              <a:spcBef>
                <a:spcPct val="50000"/>
              </a:spcBef>
              <a:buClr>
                <a:srgbClr val="CC0000"/>
              </a:buClr>
              <a:buSzPct val="75000"/>
              <a:buFont typeface="Webdings" pitchFamily="18" charset="2"/>
              <a:buNone/>
              <a:defRPr/>
            </a:pPr>
            <a:r>
              <a:rPr lang="en-US" sz="2400">
                <a:latin typeface="Arial" pitchFamily="34" charset="0"/>
              </a:rPr>
              <a:t>      If a child doesn</a:t>
            </a:r>
            <a:r>
              <a:rPr lang="en-US" altLang="en-US" sz="2400">
                <a:latin typeface="Arial" pitchFamily="34" charset="0"/>
              </a:rPr>
              <a:t>’</a:t>
            </a:r>
            <a:r>
              <a:rPr lang="en-US" sz="2400">
                <a:latin typeface="Arial" pitchFamily="34" charset="0"/>
              </a:rPr>
              <a:t>t know how to drive, </a:t>
            </a:r>
            <a:r>
              <a:rPr lang="en-US" sz="2400" i="1">
                <a:latin typeface="Arial" pitchFamily="34" charset="0"/>
              </a:rPr>
              <a:t>we teach.</a:t>
            </a:r>
          </a:p>
          <a:p>
            <a:pPr marL="233363" indent="-233363">
              <a:spcBef>
                <a:spcPct val="50000"/>
              </a:spcBef>
              <a:buClr>
                <a:srgbClr val="CC0000"/>
              </a:buClr>
              <a:buSzPct val="75000"/>
              <a:buFont typeface="Webdings" pitchFamily="18" charset="2"/>
              <a:buNone/>
              <a:defRPr/>
            </a:pPr>
            <a:r>
              <a:rPr lang="en-US" sz="2400">
                <a:latin typeface="Arial" pitchFamily="34" charset="0"/>
              </a:rPr>
              <a:t>      If a child doesn</a:t>
            </a:r>
            <a:r>
              <a:rPr lang="en-US" altLang="en-US" sz="2400">
                <a:latin typeface="Arial" pitchFamily="34" charset="0"/>
              </a:rPr>
              <a:t>’</a:t>
            </a:r>
            <a:r>
              <a:rPr lang="en-US" sz="2400">
                <a:latin typeface="Arial" pitchFamily="34" charset="0"/>
              </a:rPr>
              <a:t>t know how to behave,  </a:t>
            </a:r>
          </a:p>
          <a:p>
            <a:pPr marL="233363" indent="-233363">
              <a:spcBef>
                <a:spcPct val="50000"/>
              </a:spcBef>
              <a:buClr>
                <a:srgbClr val="CC0000"/>
              </a:buClr>
              <a:buSzPct val="75000"/>
              <a:buFont typeface="Webdings" pitchFamily="18" charset="2"/>
              <a:buNone/>
              <a:defRPr/>
            </a:pPr>
            <a:r>
              <a:rPr lang="en-US" sz="2400" i="1">
                <a:latin typeface="Arial" pitchFamily="34" charset="0"/>
              </a:rPr>
              <a:t>        we……..... 	   …….teach?  	   ……punish?</a:t>
            </a:r>
          </a:p>
          <a:p>
            <a:pPr marL="233363" indent="-233363">
              <a:spcBef>
                <a:spcPct val="50000"/>
              </a:spcBef>
              <a:buClr>
                <a:srgbClr val="CC0000"/>
              </a:buClr>
              <a:buSzPct val="75000"/>
              <a:buFont typeface="Webdings" pitchFamily="18" charset="2"/>
              <a:buNone/>
              <a:defRPr/>
            </a:pPr>
            <a:r>
              <a:rPr lang="en-US" sz="2400">
                <a:latin typeface="Arial" pitchFamily="34" charset="0"/>
              </a:rPr>
              <a:t>   Why can</a:t>
            </a:r>
            <a:r>
              <a:rPr lang="en-US" altLang="en-US" sz="2400">
                <a:latin typeface="Arial" pitchFamily="34" charset="0"/>
              </a:rPr>
              <a:t>’</a:t>
            </a:r>
            <a:r>
              <a:rPr lang="en-US" sz="2400">
                <a:latin typeface="Arial" pitchFamily="34" charset="0"/>
              </a:rPr>
              <a:t>t we finish the last sentence as automatically as        we do the others?</a:t>
            </a:r>
            <a:r>
              <a:rPr lang="en-US" altLang="en-US" sz="2400">
                <a:latin typeface="Arial" pitchFamily="34" charset="0"/>
              </a:rPr>
              <a:t>”</a:t>
            </a:r>
            <a:r>
              <a:rPr lang="en-US" sz="2400">
                <a:latin typeface="Arial" pitchFamily="34" charset="0"/>
              </a:rPr>
              <a:t>        </a:t>
            </a:r>
            <a:r>
              <a:rPr lang="en-US" sz="1600" i="1">
                <a:solidFill>
                  <a:srgbClr val="009900"/>
                </a:solidFill>
                <a:effectLst>
                  <a:outerShdw blurRad="38100" dist="38100" dir="2700000" algn="tl">
                    <a:srgbClr val="C0C0C0"/>
                  </a:outerShdw>
                </a:effectLst>
              </a:rPr>
              <a:t>Tom Herner (NASDE President ) Counterpoint 1998, p.2)</a:t>
            </a:r>
            <a:endParaRPr lang="en-US" i="1">
              <a:solidFill>
                <a:srgbClr val="009900"/>
              </a:solidFill>
              <a:effectLst>
                <a:outerShdw blurRad="38100" dist="38100" dir="2700000" algn="tl">
                  <a:srgbClr val="C0C0C0"/>
                </a:outerShdw>
              </a:effectLst>
            </a:endParaRPr>
          </a:p>
          <a:p>
            <a:pPr marL="233363" indent="-233363">
              <a:spcBef>
                <a:spcPct val="50000"/>
              </a:spcBef>
              <a:buClr>
                <a:srgbClr val="CC0000"/>
              </a:buClr>
              <a:buSzPct val="75000"/>
              <a:buFont typeface="Webdings" pitchFamily="18" charset="2"/>
              <a:buNone/>
              <a:defRPr/>
            </a:pPr>
            <a:endParaRPr lang="en-US">
              <a:latin typeface="Arial" pitchFamily="34" charset="0"/>
            </a:endParaRPr>
          </a:p>
        </p:txBody>
      </p:sp>
      <p:sp>
        <p:nvSpPr>
          <p:cNvPr id="14339" name="Text Box 3"/>
          <p:cNvSpPr txBox="1">
            <a:spLocks noChangeArrowheads="1"/>
          </p:cNvSpPr>
          <p:nvPr/>
        </p:nvSpPr>
        <p:spPr bwMode="auto">
          <a:xfrm>
            <a:off x="914400" y="228600"/>
            <a:ext cx="777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sz="3600" b="1">
                <a:solidFill>
                  <a:srgbClr val="FF0000"/>
                </a:solidFill>
              </a:rPr>
              <a:t>TEACH ME WHAT TO DO!!</a:t>
            </a:r>
          </a:p>
        </p:txBody>
      </p:sp>
      <p:sp>
        <p:nvSpPr>
          <p:cNvPr id="1434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F238920-8C4D-48E9-9EBA-F20F5FA933F6}" type="slidenum">
              <a:rPr lang="en-US">
                <a:solidFill>
                  <a:srgbClr val="898989"/>
                </a:solidFill>
              </a:rPr>
              <a:pPr eaLnBrk="1" hangingPunct="1"/>
              <a:t>12</a:t>
            </a:fld>
            <a:endParaRPr lang="en-US">
              <a:solidFill>
                <a:srgbClr val="898989"/>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SEFEL_PPT_pl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le 1"/>
          <p:cNvSpPr>
            <a:spLocks/>
          </p:cNvSpPr>
          <p:nvPr/>
        </p:nvSpPr>
        <p:spPr bwMode="auto">
          <a:xfrm>
            <a:off x="685800" y="228600"/>
            <a:ext cx="777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a:solidFill>
                  <a:schemeClr val="tx2"/>
                </a:solidFill>
              </a:rPr>
              <a:t>Development of Play Skills for </a:t>
            </a:r>
            <a:br>
              <a:rPr lang="en-US" sz="3600">
                <a:solidFill>
                  <a:schemeClr val="tx2"/>
                </a:solidFill>
              </a:rPr>
            </a:br>
            <a:r>
              <a:rPr lang="en-US" sz="3600">
                <a:solidFill>
                  <a:schemeClr val="tx2"/>
                </a:solidFill>
              </a:rPr>
              <a:t>Infants and Toddlers</a:t>
            </a:r>
            <a:endParaRPr lang="en-US" sz="4000">
              <a:solidFill>
                <a:schemeClr val="tx2"/>
              </a:solidFill>
            </a:endParaRPr>
          </a:p>
        </p:txBody>
      </p:sp>
      <p:graphicFrame>
        <p:nvGraphicFramePr>
          <p:cNvPr id="297990" name="Group 6"/>
          <p:cNvGraphicFramePr>
            <a:graphicFrameLocks noGrp="1"/>
          </p:cNvGraphicFramePr>
          <p:nvPr>
            <p:ph type="tbl" idx="4294967295"/>
          </p:nvPr>
        </p:nvGraphicFramePr>
        <p:xfrm>
          <a:off x="0" y="1482725"/>
          <a:ext cx="9144000" cy="5375275"/>
        </p:xfrm>
        <a:graphic>
          <a:graphicData uri="http://schemas.openxmlformats.org/drawingml/2006/table">
            <a:tbl>
              <a:tblPr/>
              <a:tblGrid>
                <a:gridCol w="4572000"/>
                <a:gridCol w="4572000"/>
              </a:tblGrid>
              <a:tr h="3969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ea typeface="ＭＳ Ｐゴシック" pitchFamily="1" charset="-128"/>
                          <a:cs typeface="Arial" pitchFamily="34" charset="0"/>
                        </a:rPr>
                        <a:t>Age</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ea typeface="ＭＳ Ｐゴシック" pitchFamily="1" charset="-128"/>
                          <a:cs typeface="Arial" pitchFamily="34" charset="0"/>
                        </a:rPr>
                        <a:t>Play</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6210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Birth to 3 Months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Times" pitchFamily="1" charset="0"/>
                        <a:buChar char="•"/>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Responds to caregivers</a:t>
                      </a:r>
                    </a:p>
                    <a:p>
                      <a:pPr marL="0" marR="0" lvl="0" indent="0" algn="l" defTabSz="914400" rtl="0" eaLnBrk="1" fontAlgn="base" latinLnBrk="0" hangingPunct="1">
                        <a:lnSpc>
                          <a:spcPct val="100000"/>
                        </a:lnSpc>
                        <a:spcBef>
                          <a:spcPct val="0"/>
                        </a:spcBef>
                        <a:spcAft>
                          <a:spcPct val="0"/>
                        </a:spcAft>
                        <a:buClrTx/>
                        <a:buSzTx/>
                        <a:buFont typeface="Times" pitchFamily="1" charset="0"/>
                        <a:buChar char="•"/>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Coos and smiles</a:t>
                      </a:r>
                    </a:p>
                    <a:p>
                      <a:pPr marL="0" marR="0" lvl="0" indent="0" algn="l" defTabSz="914400" rtl="0" eaLnBrk="1" fontAlgn="base" latinLnBrk="0" hangingPunct="1">
                        <a:lnSpc>
                          <a:spcPct val="100000"/>
                        </a:lnSpc>
                        <a:spcBef>
                          <a:spcPct val="0"/>
                        </a:spcBef>
                        <a:spcAft>
                          <a:spcPct val="0"/>
                        </a:spcAft>
                        <a:buClrTx/>
                        <a:buSzTx/>
                        <a:buFont typeface="Times" pitchFamily="1" charset="0"/>
                        <a:buChar char="•"/>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Responds to familiar voices</a:t>
                      </a:r>
                    </a:p>
                    <a:p>
                      <a:pPr marL="0" marR="0" lvl="0" indent="0" algn="l" defTabSz="914400" rtl="0" eaLnBrk="1" fontAlgn="base" latinLnBrk="0" hangingPunct="1">
                        <a:lnSpc>
                          <a:spcPct val="100000"/>
                        </a:lnSpc>
                        <a:spcBef>
                          <a:spcPct val="0"/>
                        </a:spcBef>
                        <a:spcAft>
                          <a:spcPct val="0"/>
                        </a:spcAft>
                        <a:buClrTx/>
                        <a:buSzTx/>
                        <a:buFont typeface="Times" pitchFamily="1" charset="0"/>
                        <a:buChar char="•"/>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Focuses on objects</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3107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4 to 7 Months</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Times" pitchFamily="1" charset="0"/>
                        <a:buChar char="•"/>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Enjoys social games with caregiver</a:t>
                      </a:r>
                    </a:p>
                    <a:p>
                      <a:pPr marL="0" marR="0" lvl="0" indent="0" algn="l" defTabSz="914400" rtl="0" eaLnBrk="1" fontAlgn="base" latinLnBrk="0" hangingPunct="1">
                        <a:lnSpc>
                          <a:spcPct val="100000"/>
                        </a:lnSpc>
                        <a:spcBef>
                          <a:spcPct val="0"/>
                        </a:spcBef>
                        <a:spcAft>
                          <a:spcPct val="0"/>
                        </a:spcAft>
                        <a:buClrTx/>
                        <a:buSzTx/>
                        <a:buFont typeface="Times" pitchFamily="1" charset="0"/>
                        <a:buChar char="•"/>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Likes exploratory play supported by</a:t>
                      </a:r>
                    </a:p>
                    <a:p>
                      <a:pPr marL="0" marR="0" lvl="0" indent="0" algn="l" defTabSz="914400" rtl="0" eaLnBrk="1" fontAlgn="base" latinLnBrk="0" hangingPunct="1">
                        <a:lnSpc>
                          <a:spcPct val="100000"/>
                        </a:lnSpc>
                        <a:spcBef>
                          <a:spcPct val="0"/>
                        </a:spcBef>
                        <a:spcAft>
                          <a:spcPct val="0"/>
                        </a:spcAft>
                        <a:buClrTx/>
                        <a:buSzTx/>
                        <a:buFont typeface="Times" pitchFamily="1" charset="0"/>
                        <a:buNone/>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caregiver</a:t>
                      </a:r>
                    </a:p>
                    <a:p>
                      <a:pPr marL="0" marR="0" lvl="0" indent="0" algn="l" defTabSz="914400" rtl="0" eaLnBrk="1" fontAlgn="base" latinLnBrk="0" hangingPunct="1">
                        <a:lnSpc>
                          <a:spcPct val="100000"/>
                        </a:lnSpc>
                        <a:spcBef>
                          <a:spcPct val="0"/>
                        </a:spcBef>
                        <a:spcAft>
                          <a:spcPct val="0"/>
                        </a:spcAft>
                        <a:buClrTx/>
                        <a:buSzTx/>
                        <a:buFont typeface="Times" pitchFamily="1" charset="0"/>
                        <a:buChar char="•"/>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Plays some games with caregiver like</a:t>
                      </a:r>
                    </a:p>
                    <a:p>
                      <a:pPr marL="0" marR="0" lvl="0" indent="0" algn="l" defTabSz="914400" rtl="0" eaLnBrk="1" fontAlgn="base" latinLnBrk="0" hangingPunct="1">
                        <a:lnSpc>
                          <a:spcPct val="100000"/>
                        </a:lnSpc>
                        <a:spcBef>
                          <a:spcPct val="0"/>
                        </a:spcBef>
                        <a:spcAft>
                          <a:spcPct val="0"/>
                        </a:spcAft>
                        <a:buClrTx/>
                        <a:buSzTx/>
                        <a:buFont typeface="Times" pitchFamily="1" charset="0"/>
                        <a:buNone/>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peek-a-boo and patty cake</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0465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8 to 12 Months</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228600" marR="0" lvl="0" indent="-228600" algn="l" defTabSz="914400" rtl="0" eaLnBrk="1" fontAlgn="base" latinLnBrk="0" hangingPunct="1">
                        <a:lnSpc>
                          <a:spcPct val="100000"/>
                        </a:lnSpc>
                        <a:spcBef>
                          <a:spcPct val="0"/>
                        </a:spcBef>
                        <a:spcAft>
                          <a:spcPct val="0"/>
                        </a:spcAft>
                        <a:buClrTx/>
                        <a:buSzTx/>
                        <a:buFont typeface="Times" pitchFamily="1" charset="0"/>
                        <a:buChar char="•"/>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Begins to imitate play actions or behavior of others, especially caregivers</a:t>
                      </a:r>
                    </a:p>
                    <a:p>
                      <a:pPr marL="228600" marR="0" lvl="0" indent="-228600" algn="l" defTabSz="914400" rtl="0" eaLnBrk="1" fontAlgn="base" latinLnBrk="0" hangingPunct="1">
                        <a:lnSpc>
                          <a:spcPct val="100000"/>
                        </a:lnSpc>
                        <a:spcBef>
                          <a:spcPct val="0"/>
                        </a:spcBef>
                        <a:spcAft>
                          <a:spcPct val="0"/>
                        </a:spcAft>
                        <a:buClrTx/>
                        <a:buSzTx/>
                        <a:buFont typeface="Times" pitchFamily="1" charset="0"/>
                        <a:buChar char="•"/>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Play hiding games, songs and rhymes with caregivers</a:t>
                      </a:r>
                    </a:p>
                    <a:p>
                      <a:pPr marL="228600" marR="0" lvl="0" indent="-228600" algn="l" defTabSz="914400" rtl="0" eaLnBrk="1" fontAlgn="base" latinLnBrk="0" hangingPunct="1">
                        <a:lnSpc>
                          <a:spcPct val="100000"/>
                        </a:lnSpc>
                        <a:spcBef>
                          <a:spcPct val="0"/>
                        </a:spcBef>
                        <a:spcAft>
                          <a:spcPct val="0"/>
                        </a:spcAft>
                        <a:buClrTx/>
                        <a:buSzTx/>
                        <a:buFont typeface="Times" pitchFamily="1" charset="0"/>
                        <a:buChar char="•"/>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Play alone with caregivers for a short time</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1538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7CF6CA1C-5EFA-4669-A53E-B2E72A9E6525}" type="slidenum">
              <a:rPr lang="en-US">
                <a:solidFill>
                  <a:srgbClr val="898989"/>
                </a:solidFill>
              </a:rPr>
              <a:pPr eaLnBrk="1" hangingPunct="1"/>
              <a:t>13</a:t>
            </a:fld>
            <a:endParaRPr lang="en-US">
              <a:solidFill>
                <a:srgbClr val="898989"/>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SEFEL_PPT_pl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p:cNvSpPr>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a:solidFill>
                  <a:schemeClr val="tx2"/>
                </a:solidFill>
              </a:rPr>
              <a:t>Development of Play Skills for</a:t>
            </a:r>
            <a:br>
              <a:rPr lang="en-US" sz="3600">
                <a:solidFill>
                  <a:schemeClr val="tx2"/>
                </a:solidFill>
              </a:rPr>
            </a:br>
            <a:r>
              <a:rPr lang="en-US" sz="3600">
                <a:solidFill>
                  <a:schemeClr val="tx2"/>
                </a:solidFill>
              </a:rPr>
              <a:t>Infants and Toddlers</a:t>
            </a:r>
          </a:p>
        </p:txBody>
      </p:sp>
      <p:graphicFrame>
        <p:nvGraphicFramePr>
          <p:cNvPr id="294933" name="Group 21"/>
          <p:cNvGraphicFramePr>
            <a:graphicFrameLocks noGrp="1"/>
          </p:cNvGraphicFramePr>
          <p:nvPr/>
        </p:nvGraphicFramePr>
        <p:xfrm>
          <a:off x="0" y="1447800"/>
          <a:ext cx="9144000" cy="5410200"/>
        </p:xfrm>
        <a:graphic>
          <a:graphicData uri="http://schemas.openxmlformats.org/drawingml/2006/table">
            <a:tbl>
              <a:tblPr/>
              <a:tblGrid>
                <a:gridCol w="4572000"/>
                <a:gridCol w="4572000"/>
              </a:tblGrid>
              <a:tr h="430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ea typeface="ＭＳ Ｐゴシック" pitchFamily="1" charset="-128"/>
                          <a:cs typeface="Arial" pitchFamily="34" charset="0"/>
                        </a:rPr>
                        <a:t>Age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ea typeface="ＭＳ Ｐゴシック" pitchFamily="1" charset="-128"/>
                          <a:cs typeface="Arial" pitchFamily="34" charset="0"/>
                        </a:rPr>
                        <a:t>Play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4899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13 to 24 Months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Times" pitchFamily="1" charset="0"/>
                        <a:buChar char="•"/>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Enjoys play with objects</a:t>
                      </a:r>
                    </a:p>
                    <a:p>
                      <a:pPr marL="0" marR="0" lvl="0" indent="0" algn="l" defTabSz="914400" rtl="0" eaLnBrk="1" fontAlgn="base" latinLnBrk="0" hangingPunct="1">
                        <a:lnSpc>
                          <a:spcPct val="100000"/>
                        </a:lnSpc>
                        <a:spcBef>
                          <a:spcPct val="0"/>
                        </a:spcBef>
                        <a:spcAft>
                          <a:spcPct val="0"/>
                        </a:spcAft>
                        <a:buClrTx/>
                        <a:buSzTx/>
                        <a:buFont typeface="Times" pitchFamily="1" charset="0"/>
                        <a:buChar char="•"/>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Increased interest in watching other</a:t>
                      </a:r>
                    </a:p>
                    <a:p>
                      <a:pPr marL="0" marR="0" lvl="0" indent="0" algn="l" defTabSz="914400" rtl="0" eaLnBrk="1" fontAlgn="base" latinLnBrk="0" hangingPunct="1">
                        <a:lnSpc>
                          <a:spcPct val="100000"/>
                        </a:lnSpc>
                        <a:spcBef>
                          <a:spcPct val="0"/>
                        </a:spcBef>
                        <a:spcAft>
                          <a:spcPct val="0"/>
                        </a:spcAft>
                        <a:buClrTx/>
                        <a:buSzTx/>
                        <a:buFont typeface="Times" pitchFamily="1" charset="0"/>
                        <a:buNone/>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children  play (onlooker)</a:t>
                      </a:r>
                    </a:p>
                    <a:p>
                      <a:pPr marL="0" marR="0" lvl="0" indent="0" algn="l" defTabSz="914400" rtl="0" eaLnBrk="1" fontAlgn="base" latinLnBrk="0" hangingPunct="1">
                        <a:lnSpc>
                          <a:spcPct val="100000"/>
                        </a:lnSpc>
                        <a:spcBef>
                          <a:spcPct val="0"/>
                        </a:spcBef>
                        <a:spcAft>
                          <a:spcPct val="0"/>
                        </a:spcAft>
                        <a:buClrTx/>
                        <a:buSzTx/>
                        <a:buFont typeface="Times" pitchFamily="1" charset="0"/>
                        <a:buChar char="•"/>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Primarily plays alone (solitary)</a:t>
                      </a:r>
                    </a:p>
                    <a:p>
                      <a:pPr marL="0" marR="0" lvl="0" indent="0" algn="l" defTabSz="914400" rtl="0" eaLnBrk="1" fontAlgn="base" latinLnBrk="0" hangingPunct="1">
                        <a:lnSpc>
                          <a:spcPct val="100000"/>
                        </a:lnSpc>
                        <a:spcBef>
                          <a:spcPct val="0"/>
                        </a:spcBef>
                        <a:spcAft>
                          <a:spcPct val="0"/>
                        </a:spcAft>
                        <a:buClrTx/>
                        <a:buSzTx/>
                        <a:buFont typeface="Times" pitchFamily="1" charset="0"/>
                        <a:buChar char="•"/>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May offer toys to caregiver or other </a:t>
                      </a:r>
                    </a:p>
                    <a:p>
                      <a:pPr marL="0" marR="0" lvl="0" indent="0" algn="l" defTabSz="914400" rtl="0" eaLnBrk="1" fontAlgn="base" latinLnBrk="0" hangingPunct="1">
                        <a:lnSpc>
                          <a:spcPct val="100000"/>
                        </a:lnSpc>
                        <a:spcBef>
                          <a:spcPct val="0"/>
                        </a:spcBef>
                        <a:spcAft>
                          <a:spcPct val="0"/>
                        </a:spcAft>
                        <a:buClrTx/>
                        <a:buSzTx/>
                        <a:buFont typeface="Times" pitchFamily="1" charset="0"/>
                        <a:buNone/>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children</a:t>
                      </a:r>
                    </a:p>
                    <a:p>
                      <a:pPr marL="0" marR="0" lvl="0" indent="0" algn="l" defTabSz="914400" rtl="0" eaLnBrk="1" fontAlgn="base" latinLnBrk="0" hangingPunct="1">
                        <a:lnSpc>
                          <a:spcPct val="100000"/>
                        </a:lnSpc>
                        <a:spcBef>
                          <a:spcPct val="0"/>
                        </a:spcBef>
                        <a:spcAft>
                          <a:spcPct val="0"/>
                        </a:spcAft>
                        <a:buClrTx/>
                        <a:buSzTx/>
                        <a:buFont typeface="Times" pitchFamily="1" charset="0"/>
                        <a:buChar char="•"/>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May choose independent play close to</a:t>
                      </a:r>
                    </a:p>
                    <a:p>
                      <a:pPr marL="0" marR="0" lvl="0" indent="0" algn="l" defTabSz="914400" rtl="0" eaLnBrk="1" fontAlgn="base" latinLnBrk="0" hangingPunct="1">
                        <a:lnSpc>
                          <a:spcPct val="100000"/>
                        </a:lnSpc>
                        <a:spcBef>
                          <a:spcPct val="0"/>
                        </a:spcBef>
                        <a:spcAft>
                          <a:spcPct val="0"/>
                        </a:spcAft>
                        <a:buClrTx/>
                        <a:buSzTx/>
                        <a:buFont typeface="Times" pitchFamily="1" charset="0"/>
                        <a:buNone/>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other children (parallel) but not interact</a:t>
                      </a:r>
                    </a:p>
                    <a:p>
                      <a:pPr marL="0" marR="0" lvl="0" indent="0" algn="l" defTabSz="914400" rtl="0" eaLnBrk="1" fontAlgn="base" latinLnBrk="0" hangingPunct="1">
                        <a:lnSpc>
                          <a:spcPct val="100000"/>
                        </a:lnSpc>
                        <a:spcBef>
                          <a:spcPct val="0"/>
                        </a:spcBef>
                        <a:spcAft>
                          <a:spcPct val="0"/>
                        </a:spcAft>
                        <a:buClrTx/>
                        <a:buSzTx/>
                        <a:buFont typeface="Times" pitchFamily="1" charset="0"/>
                        <a:buNone/>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with them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4899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25-36 Months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4625" marR="0" lvl="0" indent="-174625" algn="l" defTabSz="914400" rtl="0" eaLnBrk="1" fontAlgn="base" latinLnBrk="0" hangingPunct="1">
                        <a:lnSpc>
                          <a:spcPct val="100000"/>
                        </a:lnSpc>
                        <a:spcBef>
                          <a:spcPct val="0"/>
                        </a:spcBef>
                        <a:spcAft>
                          <a:spcPct val="0"/>
                        </a:spcAft>
                        <a:buClrTx/>
                        <a:buSzTx/>
                        <a:buFont typeface="Times" pitchFamily="1" charset="0"/>
                        <a:buChar char="•"/>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May play with other children but in an occasional or limited way (associative)</a:t>
                      </a:r>
                    </a:p>
                    <a:p>
                      <a:pPr marL="174625" marR="0" lvl="0" indent="-174625" algn="l" defTabSz="914400" rtl="0" eaLnBrk="1" fontAlgn="base" latinLnBrk="0" hangingPunct="1">
                        <a:lnSpc>
                          <a:spcPct val="100000"/>
                        </a:lnSpc>
                        <a:spcBef>
                          <a:spcPct val="0"/>
                        </a:spcBef>
                        <a:spcAft>
                          <a:spcPct val="0"/>
                        </a:spcAft>
                        <a:buClrTx/>
                        <a:buSzTx/>
                        <a:buFont typeface="Times" pitchFamily="1" charset="0"/>
                        <a:buChar char="•"/>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Some cooperation and talking with other children</a:t>
                      </a:r>
                    </a:p>
                    <a:p>
                      <a:pPr marL="174625" marR="0" lvl="0" indent="-174625" algn="l" defTabSz="914400" rtl="0" eaLnBrk="1" fontAlgn="base" latinLnBrk="0" hangingPunct="1">
                        <a:lnSpc>
                          <a:spcPct val="100000"/>
                        </a:lnSpc>
                        <a:spcBef>
                          <a:spcPct val="0"/>
                        </a:spcBef>
                        <a:spcAft>
                          <a:spcPct val="0"/>
                        </a:spcAft>
                        <a:buClrTx/>
                        <a:buSzTx/>
                        <a:buFont typeface="Times" pitchFamily="1" charset="0"/>
                        <a:buChar char="•"/>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May take leader/follower roles in play</a:t>
                      </a:r>
                    </a:p>
                    <a:p>
                      <a:pPr marL="174625" marR="0" lvl="0" indent="-174625" algn="l" defTabSz="914400" rtl="0" eaLnBrk="1" fontAlgn="base" latinLnBrk="0" hangingPunct="1">
                        <a:lnSpc>
                          <a:spcPct val="100000"/>
                        </a:lnSpc>
                        <a:spcBef>
                          <a:spcPct val="0"/>
                        </a:spcBef>
                        <a:spcAft>
                          <a:spcPct val="0"/>
                        </a:spcAft>
                        <a:buClrTx/>
                        <a:buSzTx/>
                        <a:buFont typeface="Times" pitchFamily="1" charset="0"/>
                        <a:buChar char="•"/>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Some pretend play</a:t>
                      </a:r>
                    </a:p>
                    <a:p>
                      <a:pPr marL="174625" marR="0" lvl="0" indent="-174625" algn="l" defTabSz="914400" rtl="0" eaLnBrk="1" fontAlgn="base" latinLnBrk="0" hangingPunct="1">
                        <a:lnSpc>
                          <a:spcPct val="100000"/>
                        </a:lnSpc>
                        <a:spcBef>
                          <a:spcPct val="0"/>
                        </a:spcBef>
                        <a:spcAft>
                          <a:spcPct val="0"/>
                        </a:spcAft>
                        <a:buClrTx/>
                        <a:buSzTx/>
                        <a:buFont typeface="Times" pitchFamily="1" charset="0"/>
                        <a:buChar char="•"/>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Still plays alone frequently</a:t>
                      </a:r>
                    </a:p>
                    <a:p>
                      <a:pPr marL="174625" marR="0" lvl="0" indent="-174625" algn="l" defTabSz="914400" rtl="0" eaLnBrk="1" fontAlgn="base" latinLnBrk="0" hangingPunct="1">
                        <a:lnSpc>
                          <a:spcPct val="100000"/>
                        </a:lnSpc>
                        <a:spcBef>
                          <a:spcPct val="0"/>
                        </a:spcBef>
                        <a:spcAft>
                          <a:spcPct val="0"/>
                        </a:spcAft>
                        <a:buClrTx/>
                        <a:buSzTx/>
                        <a:buFont typeface="Times" pitchFamily="1" charset="0"/>
                        <a:buChar char="•"/>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Interactive level moving toward cooperative play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1640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4F39502B-7A01-4F29-9594-7B6C137782D8}" type="slidenum">
              <a:rPr lang="en-US">
                <a:solidFill>
                  <a:srgbClr val="898989"/>
                </a:solidFill>
              </a:rPr>
              <a:pPr eaLnBrk="1" hangingPunct="1"/>
              <a:t>14</a:t>
            </a:fld>
            <a:endParaRPr lang="en-US">
              <a:solidFill>
                <a:srgbClr val="898989"/>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title"/>
          </p:nvPr>
        </p:nvSpPr>
        <p:spPr>
          <a:xfrm>
            <a:off x="685800" y="160338"/>
            <a:ext cx="7772400" cy="1143000"/>
          </a:xfrm>
        </p:spPr>
        <p:txBody>
          <a:bodyPr>
            <a:normAutofit fontScale="90000"/>
          </a:bodyPr>
          <a:lstStyle/>
          <a:p>
            <a:pPr eaLnBrk="1" hangingPunct="1">
              <a:defRPr/>
            </a:pPr>
            <a:r>
              <a:rPr lang="en-US" sz="4000" dirty="0" smtClean="0">
                <a:ea typeface="ＭＳ Ｐゴシック" charset="0"/>
              </a:rPr>
              <a:t>Progression of Play to Friendship Skills in Infants &amp; Toddlers</a:t>
            </a:r>
          </a:p>
        </p:txBody>
      </p:sp>
      <p:sp>
        <p:nvSpPr>
          <p:cNvPr id="17411" name="Rectangle 4"/>
          <p:cNvSpPr>
            <a:spLocks noGrp="1" noChangeArrowheads="1"/>
          </p:cNvSpPr>
          <p:nvPr>
            <p:ph idx="1"/>
          </p:nvPr>
        </p:nvSpPr>
        <p:spPr>
          <a:xfrm>
            <a:off x="685800" y="1350963"/>
            <a:ext cx="8077200" cy="4114800"/>
          </a:xfrm>
        </p:spPr>
        <p:txBody>
          <a:bodyPr/>
          <a:lstStyle/>
          <a:p>
            <a:pPr marL="990600" lvl="1" indent="-533400" eaLnBrk="1" hangingPunct="1">
              <a:lnSpc>
                <a:spcPct val="90000"/>
              </a:lnSpc>
              <a:buFont typeface="Calibri" pitchFamily="34" charset="0"/>
              <a:buAutoNum type="arabicPeriod"/>
            </a:pPr>
            <a:r>
              <a:rPr lang="en-US" smtClean="0"/>
              <a:t>Positive interactions with adults </a:t>
            </a:r>
          </a:p>
          <a:p>
            <a:pPr marL="990600" lvl="1" indent="-533400" eaLnBrk="1" hangingPunct="1">
              <a:lnSpc>
                <a:spcPct val="90000"/>
              </a:lnSpc>
              <a:buFont typeface="Calibri" pitchFamily="34" charset="0"/>
              <a:buAutoNum type="arabicPeriod"/>
            </a:pPr>
            <a:r>
              <a:rPr lang="en-US" smtClean="0"/>
              <a:t>Showing awareness of other children by:</a:t>
            </a:r>
          </a:p>
          <a:p>
            <a:pPr marL="1371600" lvl="2" indent="-457200" eaLnBrk="1" hangingPunct="1">
              <a:lnSpc>
                <a:spcPct val="90000"/>
              </a:lnSpc>
              <a:buFont typeface="Arial" pitchFamily="34" charset="0"/>
              <a:buNone/>
            </a:pPr>
            <a:r>
              <a:rPr lang="en-US" smtClean="0"/>
              <a:t>	- Smiling and cooing</a:t>
            </a:r>
          </a:p>
          <a:p>
            <a:pPr marL="1371600" lvl="2" indent="-457200" eaLnBrk="1" hangingPunct="1">
              <a:lnSpc>
                <a:spcPct val="90000"/>
              </a:lnSpc>
              <a:buFont typeface="Arial" pitchFamily="34" charset="0"/>
              <a:buNone/>
            </a:pPr>
            <a:r>
              <a:rPr lang="en-US" smtClean="0"/>
              <a:t>	- Watching children playing</a:t>
            </a:r>
          </a:p>
          <a:p>
            <a:pPr marL="1371600" lvl="2" indent="-457200" eaLnBrk="1" hangingPunct="1">
              <a:lnSpc>
                <a:spcPct val="90000"/>
              </a:lnSpc>
              <a:buFont typeface="Arial" pitchFamily="34" charset="0"/>
              <a:buNone/>
            </a:pPr>
            <a:r>
              <a:rPr lang="en-US" smtClean="0"/>
              <a:t>	- Reaching out to other children </a:t>
            </a:r>
          </a:p>
          <a:p>
            <a:pPr marL="1371600" lvl="2" indent="-457200" eaLnBrk="1" hangingPunct="1">
              <a:lnSpc>
                <a:spcPct val="90000"/>
              </a:lnSpc>
              <a:buFont typeface="Arial" pitchFamily="34" charset="0"/>
              <a:buNone/>
            </a:pPr>
            <a:r>
              <a:rPr lang="en-US" smtClean="0"/>
              <a:t>	- Copying what other children are doing</a:t>
            </a:r>
          </a:p>
          <a:p>
            <a:pPr marL="990600" lvl="1" indent="-533400" eaLnBrk="1" hangingPunct="1">
              <a:lnSpc>
                <a:spcPct val="90000"/>
              </a:lnSpc>
              <a:buFont typeface="Calibri" pitchFamily="34" charset="0"/>
              <a:buAutoNum type="arabicPeriod"/>
            </a:pPr>
            <a:r>
              <a:rPr lang="en-US" smtClean="0"/>
              <a:t>Playing briefly with other children</a:t>
            </a:r>
          </a:p>
          <a:p>
            <a:pPr marL="990600" lvl="1" indent="-533400" eaLnBrk="1" hangingPunct="1">
              <a:lnSpc>
                <a:spcPct val="90000"/>
              </a:lnSpc>
              <a:buFont typeface="Calibri" pitchFamily="34" charset="0"/>
              <a:buAutoNum type="arabicPeriod"/>
            </a:pPr>
            <a:r>
              <a:rPr lang="en-US" smtClean="0"/>
              <a:t>Wanting what others have</a:t>
            </a:r>
          </a:p>
          <a:p>
            <a:pPr marL="990600" lvl="1" indent="-533400" eaLnBrk="1" hangingPunct="1">
              <a:lnSpc>
                <a:spcPct val="90000"/>
              </a:lnSpc>
              <a:buFont typeface="Calibri" pitchFamily="34" charset="0"/>
              <a:buAutoNum type="arabicPeriod"/>
            </a:pPr>
            <a:r>
              <a:rPr lang="en-US" smtClean="0"/>
              <a:t>Practicing turn-taking and sharing</a:t>
            </a:r>
          </a:p>
          <a:p>
            <a:pPr marL="990600" lvl="1" indent="-533400" eaLnBrk="1" hangingPunct="1">
              <a:lnSpc>
                <a:spcPct val="90000"/>
              </a:lnSpc>
              <a:buFontTx/>
              <a:buNone/>
            </a:pPr>
            <a:endParaRPr lang="en-US" smtClean="0"/>
          </a:p>
        </p:txBody>
      </p:sp>
      <p:sp>
        <p:nvSpPr>
          <p:cNvPr id="1741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8C38342B-5411-4A7B-8C7B-3125224B71D4}" type="slidenum">
              <a:rPr lang="en-US">
                <a:solidFill>
                  <a:srgbClr val="898989"/>
                </a:solidFill>
              </a:rPr>
              <a:pPr eaLnBrk="1" hangingPunct="1"/>
              <a:t>15</a:t>
            </a:fld>
            <a:endParaRPr lang="en-US">
              <a:solidFill>
                <a:srgbClr val="898989"/>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title"/>
          </p:nvPr>
        </p:nvSpPr>
        <p:spPr>
          <a:xfrm>
            <a:off x="533400" y="88900"/>
            <a:ext cx="8153400" cy="1143000"/>
          </a:xfrm>
        </p:spPr>
        <p:txBody>
          <a:bodyPr/>
          <a:lstStyle/>
          <a:p>
            <a:pPr eaLnBrk="1" hangingPunct="1"/>
            <a:r>
              <a:rPr lang="en-US" sz="3200" b="1" smtClean="0"/>
              <a:t>Setting Up the Environment for Developing Play &amp; Friendship Skills</a:t>
            </a:r>
          </a:p>
        </p:txBody>
      </p:sp>
      <p:sp>
        <p:nvSpPr>
          <p:cNvPr id="18435" name="Rectangle 4"/>
          <p:cNvSpPr>
            <a:spLocks noGrp="1" noChangeArrowheads="1"/>
          </p:cNvSpPr>
          <p:nvPr>
            <p:ph idx="1"/>
          </p:nvPr>
        </p:nvSpPr>
        <p:spPr>
          <a:xfrm>
            <a:off x="2609850" y="1671638"/>
            <a:ext cx="6276975" cy="4953000"/>
          </a:xfrm>
        </p:spPr>
        <p:txBody>
          <a:bodyPr/>
          <a:lstStyle/>
          <a:p>
            <a:pPr marL="609600" indent="-609600" eaLnBrk="1" hangingPunct="1">
              <a:lnSpc>
                <a:spcPct val="90000"/>
              </a:lnSpc>
              <a:buFont typeface="Calibri" pitchFamily="34" charset="0"/>
              <a:buAutoNum type="arabicPeriod"/>
            </a:pPr>
            <a:r>
              <a:rPr lang="en-US" sz="2800" smtClean="0"/>
              <a:t>Examine the physical space to ensure that there is enough space for infants and adults to engage in social activities</a:t>
            </a:r>
          </a:p>
          <a:p>
            <a:pPr marL="609600" indent="-609600" eaLnBrk="1" hangingPunct="1">
              <a:lnSpc>
                <a:spcPct val="90000"/>
              </a:lnSpc>
              <a:buFont typeface="Calibri" pitchFamily="34" charset="0"/>
              <a:buAutoNum type="arabicPeriod"/>
            </a:pPr>
            <a:r>
              <a:rPr lang="en-US" sz="2800" smtClean="0"/>
              <a:t>Examine physical environment for spaces for two or more children to enjoy side by side activity and for adults to be close for supervision</a:t>
            </a:r>
          </a:p>
        </p:txBody>
      </p:sp>
      <p:pic>
        <p:nvPicPr>
          <p:cNvPr id="18436" name="Picture 7" descr="100_0252"/>
          <p:cNvPicPr>
            <a:picLocks noChangeAspect="1" noChangeArrowheads="1"/>
          </p:cNvPicPr>
          <p:nvPr/>
        </p:nvPicPr>
        <p:blipFill>
          <a:blip r:embed="rId3">
            <a:extLst>
              <a:ext uri="{28A0092B-C50C-407E-A947-70E740481C1C}">
                <a14:useLocalDpi xmlns:a14="http://schemas.microsoft.com/office/drawing/2010/main" val="0"/>
              </a:ext>
            </a:extLst>
          </a:blip>
          <a:srcRect l="22223" t="15555" r="18518" b="38680"/>
          <a:stretch>
            <a:fillRect/>
          </a:stretch>
        </p:blipFill>
        <p:spPr bwMode="auto">
          <a:xfrm>
            <a:off x="279400" y="1947863"/>
            <a:ext cx="2209800" cy="25590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43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C04D184-BA0C-4CD8-A9BF-CCC8269DFF6D}" type="slidenum">
              <a:rPr lang="en-US">
                <a:solidFill>
                  <a:srgbClr val="898989"/>
                </a:solidFill>
              </a:rPr>
              <a:pPr eaLnBrk="1" hangingPunct="1"/>
              <a:t>16</a:t>
            </a:fld>
            <a:endParaRPr lang="en-US">
              <a:solidFill>
                <a:srgbClr val="898989"/>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title"/>
          </p:nvPr>
        </p:nvSpPr>
        <p:spPr>
          <a:xfrm>
            <a:off x="533400" y="277813"/>
            <a:ext cx="8153400" cy="1143000"/>
          </a:xfrm>
        </p:spPr>
        <p:txBody>
          <a:bodyPr/>
          <a:lstStyle/>
          <a:p>
            <a:pPr eaLnBrk="1" hangingPunct="1"/>
            <a:r>
              <a:rPr lang="en-US" sz="3200" b="1" smtClean="0"/>
              <a:t>Setting Up the Environment for Developing Play &amp; Friendship Skills</a:t>
            </a:r>
          </a:p>
        </p:txBody>
      </p:sp>
      <p:sp>
        <p:nvSpPr>
          <p:cNvPr id="19459" name="Rectangle 4"/>
          <p:cNvSpPr>
            <a:spLocks noGrp="1" noChangeArrowheads="1"/>
          </p:cNvSpPr>
          <p:nvPr>
            <p:ph idx="1"/>
          </p:nvPr>
        </p:nvSpPr>
        <p:spPr>
          <a:xfrm>
            <a:off x="296863" y="1558925"/>
            <a:ext cx="6256337" cy="4953000"/>
          </a:xfrm>
        </p:spPr>
        <p:txBody>
          <a:bodyPr/>
          <a:lstStyle/>
          <a:p>
            <a:pPr marL="609600" indent="-609600" eaLnBrk="1" hangingPunct="1">
              <a:lnSpc>
                <a:spcPct val="90000"/>
              </a:lnSpc>
              <a:buFont typeface="Calibri" pitchFamily="34" charset="0"/>
              <a:buAutoNum type="arabicPeriod" startAt="3"/>
            </a:pPr>
            <a:r>
              <a:rPr lang="en-US" sz="2800" smtClean="0"/>
              <a:t>Examine schedule for opportunities to develop play skills each day</a:t>
            </a:r>
          </a:p>
          <a:p>
            <a:pPr marL="609600" indent="-609600" eaLnBrk="1" hangingPunct="1">
              <a:lnSpc>
                <a:spcPct val="90000"/>
              </a:lnSpc>
              <a:buFont typeface="Calibri" pitchFamily="34" charset="0"/>
              <a:buAutoNum type="arabicPeriod" startAt="3"/>
            </a:pPr>
            <a:r>
              <a:rPr lang="en-US" sz="2800" smtClean="0"/>
              <a:t>Look at equipment choices that encourage two children to interact</a:t>
            </a:r>
          </a:p>
          <a:p>
            <a:pPr marL="609600" indent="-609600" eaLnBrk="1" hangingPunct="1">
              <a:lnSpc>
                <a:spcPct val="90000"/>
              </a:lnSpc>
              <a:buFont typeface="Calibri" pitchFamily="34" charset="0"/>
              <a:buAutoNum type="arabicPeriod" startAt="3"/>
            </a:pPr>
            <a:r>
              <a:rPr lang="en-US" sz="2800" smtClean="0"/>
              <a:t>Ensure that there are enough materials for two or more children to use at a time</a:t>
            </a:r>
            <a:endParaRPr lang="en-US" sz="3600" smtClean="0"/>
          </a:p>
        </p:txBody>
      </p:sp>
      <p:pic>
        <p:nvPicPr>
          <p:cNvPr id="19460" name="Picture 5"/>
          <p:cNvPicPr>
            <a:picLocks noGrp="1" noChangeAspect="1" noChangeArrowheads="1"/>
          </p:cNvPicPr>
          <p:nvPr/>
        </p:nvPicPr>
        <p:blipFill>
          <a:blip r:embed="rId3">
            <a:extLst>
              <a:ext uri="{28A0092B-C50C-407E-A947-70E740481C1C}">
                <a14:useLocalDpi xmlns:a14="http://schemas.microsoft.com/office/drawing/2010/main" val="0"/>
              </a:ext>
            </a:extLst>
          </a:blip>
          <a:srcRect l="7500" t="20250" r="12000"/>
          <a:stretch>
            <a:fillRect/>
          </a:stretch>
        </p:blipFill>
        <p:spPr bwMode="auto">
          <a:xfrm>
            <a:off x="6537325" y="1771650"/>
            <a:ext cx="2436813"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2BA3D4C-C8F0-4497-9FCB-E5506CAB6E08}" type="slidenum">
              <a:rPr lang="en-US">
                <a:solidFill>
                  <a:srgbClr val="898989"/>
                </a:solidFill>
              </a:rPr>
              <a:pPr eaLnBrk="1" hangingPunct="1"/>
              <a:t>17</a:t>
            </a:fld>
            <a:endParaRPr lang="en-US">
              <a:solidFill>
                <a:srgbClr val="898989"/>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title"/>
          </p:nvPr>
        </p:nvSpPr>
        <p:spPr>
          <a:xfrm>
            <a:off x="304800" y="125413"/>
            <a:ext cx="8534400" cy="1143000"/>
          </a:xfrm>
        </p:spPr>
        <p:txBody>
          <a:bodyPr>
            <a:normAutofit fontScale="90000"/>
          </a:bodyPr>
          <a:lstStyle/>
          <a:p>
            <a:pPr eaLnBrk="1" hangingPunct="1">
              <a:defRPr/>
            </a:pPr>
            <a:r>
              <a:rPr lang="en-US" sz="4000" dirty="0" smtClean="0">
                <a:ea typeface="ＭＳ Ｐゴシック" charset="0"/>
              </a:rPr>
              <a:t>Promoting the Development of Friendship Skills - Toddlers</a:t>
            </a:r>
          </a:p>
        </p:txBody>
      </p:sp>
      <p:sp>
        <p:nvSpPr>
          <p:cNvPr id="44035" name="Rectangle 4"/>
          <p:cNvSpPr>
            <a:spLocks noGrp="1" noChangeArrowheads="1"/>
          </p:cNvSpPr>
          <p:nvPr>
            <p:ph idx="1"/>
          </p:nvPr>
        </p:nvSpPr>
        <p:spPr>
          <a:xfrm>
            <a:off x="3416300" y="1347788"/>
            <a:ext cx="5554663" cy="3949700"/>
          </a:xfrm>
        </p:spPr>
        <p:txBody>
          <a:bodyPr>
            <a:noAutofit/>
          </a:bodyPr>
          <a:lstStyle/>
          <a:p>
            <a:pPr marL="457200" indent="-457200" eaLnBrk="1" hangingPunct="1">
              <a:spcBef>
                <a:spcPts val="0"/>
              </a:spcBef>
              <a:buFont typeface="+mj-lt"/>
              <a:buAutoNum type="arabicPeriod"/>
              <a:defRPr/>
            </a:pPr>
            <a:r>
              <a:rPr lang="en-US" sz="2800" dirty="0" smtClean="0">
                <a:ea typeface="ＭＳ Ｐゴシック" charset="0"/>
              </a:rPr>
              <a:t>Set up activities for only two children.</a:t>
            </a:r>
          </a:p>
          <a:p>
            <a:pPr marL="457200" indent="-457200" eaLnBrk="1" hangingPunct="1">
              <a:spcBef>
                <a:spcPts val="0"/>
              </a:spcBef>
              <a:buFont typeface="+mj-lt"/>
              <a:buAutoNum type="arabicPeriod"/>
              <a:defRPr/>
            </a:pPr>
            <a:r>
              <a:rPr lang="en-US" sz="2800" dirty="0" smtClean="0">
                <a:ea typeface="ＭＳ Ｐゴシック" charset="0"/>
              </a:rPr>
              <a:t>Encourage children to help each other and do routines together</a:t>
            </a:r>
          </a:p>
          <a:p>
            <a:pPr marL="457200" indent="-457200" eaLnBrk="1" hangingPunct="1">
              <a:spcBef>
                <a:spcPts val="0"/>
              </a:spcBef>
              <a:buFont typeface="+mj-lt"/>
              <a:buAutoNum type="arabicPeriod"/>
              <a:defRPr/>
            </a:pPr>
            <a:r>
              <a:rPr lang="en-US" sz="2800" dirty="0" smtClean="0">
                <a:ea typeface="ＭＳ Ｐゴシック" charset="0"/>
              </a:rPr>
              <a:t>Provide positive verbal support for play between children</a:t>
            </a:r>
          </a:p>
          <a:p>
            <a:pPr marL="457200" indent="-457200" eaLnBrk="1" hangingPunct="1">
              <a:spcBef>
                <a:spcPts val="0"/>
              </a:spcBef>
              <a:buFont typeface="+mj-lt"/>
              <a:buAutoNum type="arabicPeriod"/>
              <a:defRPr/>
            </a:pPr>
            <a:r>
              <a:rPr lang="en-US" sz="2800" dirty="0" smtClean="0">
                <a:ea typeface="ＭＳ Ｐゴシック" charset="0"/>
              </a:rPr>
              <a:t>Read books about friends, playing together, helping each other, etc.</a:t>
            </a:r>
          </a:p>
          <a:p>
            <a:pPr marL="457200" indent="-457200" eaLnBrk="1" hangingPunct="1">
              <a:spcBef>
                <a:spcPts val="0"/>
              </a:spcBef>
              <a:buFont typeface="+mj-lt"/>
              <a:buAutoNum type="arabicPeriod"/>
              <a:defRPr/>
            </a:pPr>
            <a:r>
              <a:rPr lang="en-US" sz="2800" dirty="0" smtClean="0">
                <a:ea typeface="ＭＳ Ｐゴシック" charset="0"/>
              </a:rPr>
              <a:t>Practice turn-taking &amp; sharing </a:t>
            </a:r>
            <a:endParaRPr lang="en-US" sz="200" dirty="0" smtClean="0">
              <a:ea typeface="ＭＳ Ｐゴシック" charset="0"/>
            </a:endParaRPr>
          </a:p>
          <a:p>
            <a:pPr marL="609600" indent="-609600" eaLnBrk="1" hangingPunct="1">
              <a:lnSpc>
                <a:spcPct val="80000"/>
              </a:lnSpc>
              <a:buFont typeface="Arial" charset="0"/>
              <a:buChar char="•"/>
              <a:defRPr/>
            </a:pPr>
            <a:endParaRPr lang="en-US" sz="1800" dirty="0" smtClean="0">
              <a:ea typeface="ＭＳ Ｐゴシック" charset="0"/>
            </a:endParaRPr>
          </a:p>
          <a:p>
            <a:pPr marL="990600" lvl="1" indent="-533400" eaLnBrk="1" hangingPunct="1">
              <a:lnSpc>
                <a:spcPct val="80000"/>
              </a:lnSpc>
              <a:buFont typeface="Arial" charset="0"/>
              <a:buChar char="–"/>
              <a:defRPr/>
            </a:pPr>
            <a:endParaRPr lang="en-US" sz="2000" dirty="0" smtClean="0">
              <a:ea typeface="ＭＳ Ｐゴシック" charset="0"/>
            </a:endParaRPr>
          </a:p>
          <a:p>
            <a:pPr marL="609600" indent="-609600" eaLnBrk="1" hangingPunct="1">
              <a:lnSpc>
                <a:spcPct val="80000"/>
              </a:lnSpc>
              <a:buFont typeface="Arial" charset="0"/>
              <a:buChar char="•"/>
              <a:defRPr/>
            </a:pPr>
            <a:endParaRPr lang="en-US" sz="2400" dirty="0" smtClean="0">
              <a:ea typeface="ＭＳ Ｐゴシック" charset="0"/>
            </a:endParaRPr>
          </a:p>
        </p:txBody>
      </p:sp>
      <p:pic>
        <p:nvPicPr>
          <p:cNvPr id="20484" name="Picture 5"/>
          <p:cNvPicPr>
            <a:picLocks noChangeAspect="1" noChangeArrowheads="1"/>
          </p:cNvPicPr>
          <p:nvPr/>
        </p:nvPicPr>
        <p:blipFill>
          <a:blip r:embed="rId3">
            <a:extLst>
              <a:ext uri="{28A0092B-C50C-407E-A947-70E740481C1C}">
                <a14:useLocalDpi xmlns:a14="http://schemas.microsoft.com/office/drawing/2010/main" val="0"/>
              </a:ext>
            </a:extLst>
          </a:blip>
          <a:srcRect l="21288" b="7712"/>
          <a:stretch>
            <a:fillRect/>
          </a:stretch>
        </p:blipFill>
        <p:spPr bwMode="auto">
          <a:xfrm>
            <a:off x="157163" y="1508125"/>
            <a:ext cx="3168650"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15136845-10FF-4DA6-A7DA-F62297F83807}" type="slidenum">
              <a:rPr lang="en-US">
                <a:solidFill>
                  <a:srgbClr val="898989"/>
                </a:solidFill>
              </a:rPr>
              <a:pPr eaLnBrk="1" hangingPunct="1"/>
              <a:t>18</a:t>
            </a:fld>
            <a:endParaRPr lang="en-US">
              <a:solidFill>
                <a:srgbClr val="898989"/>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endParaRPr lang="en-US" smtClean="0"/>
          </a:p>
        </p:txBody>
      </p:sp>
      <p:sp>
        <p:nvSpPr>
          <p:cNvPr id="2150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51CE3352-8CA5-40A6-A75D-57B8D40FF2BD}" type="slidenum">
              <a:rPr lang="en-US">
                <a:solidFill>
                  <a:srgbClr val="898989"/>
                </a:solidFill>
              </a:rPr>
              <a:pPr eaLnBrk="1" hangingPunct="1"/>
              <a:t>19</a:t>
            </a:fld>
            <a:endParaRPr lang="en-US">
              <a:solidFill>
                <a:srgbClr val="898989"/>
              </a:solidFill>
            </a:endParaRPr>
          </a:p>
        </p:txBody>
      </p:sp>
      <p:pic>
        <p:nvPicPr>
          <p:cNvPr id="2" name="2-5.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55516"/>
            <a:ext cx="8841378" cy="663103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title"/>
          </p:nvPr>
        </p:nvSpPr>
        <p:spPr/>
        <p:txBody>
          <a:bodyPr/>
          <a:lstStyle/>
          <a:p>
            <a:pPr eaLnBrk="1" hangingPunct="1"/>
            <a:r>
              <a:rPr lang="en-US" sz="4200" smtClean="0"/>
              <a:t>Introductions</a:t>
            </a:r>
          </a:p>
        </p:txBody>
      </p:sp>
      <p:sp>
        <p:nvSpPr>
          <p:cNvPr id="4101" name="Rectangle 4"/>
          <p:cNvSpPr>
            <a:spLocks noGrp="1" noChangeArrowheads="1"/>
          </p:cNvSpPr>
          <p:nvPr>
            <p:ph type="body" idx="1"/>
          </p:nvPr>
        </p:nvSpPr>
        <p:spPr>
          <a:xfrm>
            <a:off x="685800" y="1676400"/>
            <a:ext cx="4267200" cy="4419600"/>
          </a:xfrm>
        </p:spPr>
        <p:txBody>
          <a:bodyPr rtlCol="0">
            <a:normAutofit/>
          </a:bodyPr>
          <a:lstStyle/>
          <a:p>
            <a:pPr marL="590550" indent="-533400" eaLnBrk="1" fontAlgn="auto" hangingPunct="1">
              <a:lnSpc>
                <a:spcPct val="120000"/>
              </a:lnSpc>
              <a:spcAft>
                <a:spcPts val="0"/>
              </a:spcAft>
              <a:buFontTx/>
              <a:buAutoNum type="arabicPeriod"/>
              <a:defRPr/>
            </a:pPr>
            <a:r>
              <a:rPr lang="en-US" sz="2800" dirty="0" smtClean="0">
                <a:ea typeface="+mn-ea"/>
                <a:cs typeface="+mn-cs"/>
              </a:rPr>
              <a:t>Your name, program.</a:t>
            </a:r>
          </a:p>
          <a:p>
            <a:pPr marL="590550" indent="-533400" eaLnBrk="1" fontAlgn="auto" hangingPunct="1">
              <a:lnSpc>
                <a:spcPct val="120000"/>
              </a:lnSpc>
              <a:spcAft>
                <a:spcPts val="0"/>
              </a:spcAft>
              <a:buFontTx/>
              <a:buAutoNum type="arabicPeriod"/>
              <a:defRPr/>
            </a:pPr>
            <a:r>
              <a:rPr lang="en-US" sz="2800" dirty="0" smtClean="0">
                <a:ea typeface="+mn-ea"/>
                <a:cs typeface="+mn-cs"/>
              </a:rPr>
              <a:t>What is your role?</a:t>
            </a:r>
          </a:p>
          <a:p>
            <a:pPr marL="590550" indent="-533400" eaLnBrk="1" fontAlgn="auto" hangingPunct="1">
              <a:lnSpc>
                <a:spcPct val="120000"/>
              </a:lnSpc>
              <a:spcAft>
                <a:spcPts val="0"/>
              </a:spcAft>
              <a:buFontTx/>
              <a:buAutoNum type="arabicPeriod"/>
              <a:defRPr/>
            </a:pPr>
            <a:r>
              <a:rPr lang="en-US" sz="2800" dirty="0" smtClean="0">
                <a:ea typeface="+mn-ea"/>
                <a:cs typeface="+mn-cs"/>
              </a:rPr>
              <a:t>What will you do with                                       the information you                                       will learn today?</a:t>
            </a:r>
          </a:p>
          <a:p>
            <a:pPr eaLnBrk="1" fontAlgn="auto" hangingPunct="1">
              <a:spcAft>
                <a:spcPts val="0"/>
              </a:spcAft>
              <a:buFontTx/>
              <a:buNone/>
              <a:defRPr/>
            </a:pPr>
            <a:endParaRPr lang="en-US" dirty="0" smtClean="0">
              <a:ea typeface="+mn-ea"/>
              <a:cs typeface="+mn-cs"/>
            </a:endParaRPr>
          </a:p>
          <a:p>
            <a:pPr eaLnBrk="1" fontAlgn="auto" hangingPunct="1">
              <a:spcAft>
                <a:spcPts val="0"/>
              </a:spcAft>
              <a:defRPr/>
            </a:pPr>
            <a:endParaRPr lang="en-US" dirty="0" smtClean="0">
              <a:ea typeface="+mn-ea"/>
              <a:cs typeface="+mn-cs"/>
            </a:endParaRPr>
          </a:p>
        </p:txBody>
      </p:sp>
      <p:pic>
        <p:nvPicPr>
          <p:cNvPr id="4100" name="Picture 1" descr="C:\Documents and Settings\Administrator\Local Settings\Temporary Internet Files\Content.IE5\JB3QHOKD\MC90018960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8413" y="1676400"/>
            <a:ext cx="3821112"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81DE8B05-AF24-4285-A9CC-D669F78CED74}" type="slidenum">
              <a:rPr lang="en-US">
                <a:solidFill>
                  <a:srgbClr val="898989"/>
                </a:solidFill>
              </a:rPr>
              <a:pPr eaLnBrk="1" hangingPunct="1"/>
              <a:t>2</a:t>
            </a:fld>
            <a:endParaRPr lang="en-US">
              <a:solidFill>
                <a:srgbClr val="898989"/>
              </a:solidFill>
            </a:endParaRPr>
          </a:p>
        </p:txBody>
      </p:sp>
      <p:sp>
        <p:nvSpPr>
          <p:cNvPr id="4102" name="TextBox 5"/>
          <p:cNvSpPr txBox="1">
            <a:spLocks noChangeArrowheads="1"/>
          </p:cNvSpPr>
          <p:nvPr/>
        </p:nvSpPr>
        <p:spPr bwMode="auto">
          <a:xfrm>
            <a:off x="5715000" y="2590800"/>
            <a:ext cx="2955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sz="2400" b="1"/>
              <a:t>INSERT PICTURE OF </a:t>
            </a:r>
          </a:p>
          <a:p>
            <a:pPr eaLnBrk="1" hangingPunct="1"/>
            <a:r>
              <a:rPr lang="en-US" sz="2400" b="1"/>
              <a:t>STATE WHERE DOING </a:t>
            </a:r>
          </a:p>
          <a:p>
            <a:pPr eaLnBrk="1" hangingPunct="1"/>
            <a:r>
              <a:rPr lang="en-US" sz="2400" b="1"/>
              <a:t>TRAINING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673100" y="19050"/>
            <a:ext cx="7772400" cy="1470025"/>
          </a:xfrm>
        </p:spPr>
        <p:txBody>
          <a:bodyPr/>
          <a:lstStyle/>
          <a:p>
            <a:pPr eaLnBrk="1" hangingPunct="1"/>
            <a:r>
              <a:rPr lang="en-US" smtClean="0"/>
              <a:t>Friendship Skills Part 2</a:t>
            </a:r>
          </a:p>
        </p:txBody>
      </p:sp>
      <p:pic>
        <p:nvPicPr>
          <p:cNvPr id="22531" name="Picture 3" descr="Imani-Age3-Socce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7300" y="1892300"/>
            <a:ext cx="4070350"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ChangeArrowheads="1"/>
          </p:cNvSpPr>
          <p:nvPr/>
        </p:nvSpPr>
        <p:spPr bwMode="auto">
          <a:xfrm>
            <a:off x="8486775" y="920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23556" name="Text Box 6"/>
          <p:cNvSpPr txBox="1">
            <a:spLocks noChangeArrowheads="1"/>
          </p:cNvSpPr>
          <p:nvPr/>
        </p:nvSpPr>
        <p:spPr bwMode="auto">
          <a:xfrm>
            <a:off x="8534400" y="6172200"/>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25A6F036-8E46-4FBA-B33C-38F1B7F60D9C}" type="slidenum">
              <a:rPr lang="en-US"/>
              <a:pPr eaLnBrk="1" hangingPunct="1"/>
              <a:t>21</a:t>
            </a:fld>
            <a:endParaRPr lang="en-US"/>
          </a:p>
        </p:txBody>
      </p:sp>
      <p:sp>
        <p:nvSpPr>
          <p:cNvPr id="23557"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807136B5-736A-4870-AEFA-69FF58FE31D6}" type="slidenum">
              <a:rPr lang="en-US">
                <a:solidFill>
                  <a:srgbClr val="898989"/>
                </a:solidFill>
              </a:rPr>
              <a:pPr eaLnBrk="1" hangingPunct="1"/>
              <a:t>21</a:t>
            </a:fld>
            <a:endParaRPr lang="en-US">
              <a:solidFill>
                <a:srgbClr val="898989"/>
              </a:solidFill>
            </a:endParaRPr>
          </a:p>
        </p:txBody>
      </p:sp>
      <p:pic>
        <p:nvPicPr>
          <p:cNvPr id="2" name="V2_1.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2767" y="92075"/>
            <a:ext cx="8849783" cy="6637338"/>
          </a:xfrm>
          <a:prstGeom prst="rect">
            <a:avLst/>
          </a:prstGeom>
        </p:spPr>
      </p:pic>
      <p:sp>
        <p:nvSpPr>
          <p:cNvPr id="23558" name="Text Box 9"/>
          <p:cNvSpPr txBox="1">
            <a:spLocks noChangeArrowheads="1"/>
          </p:cNvSpPr>
          <p:nvPr/>
        </p:nvSpPr>
        <p:spPr bwMode="auto">
          <a:xfrm>
            <a:off x="3810000" y="0"/>
            <a:ext cx="5334000" cy="674688"/>
          </a:xfrm>
          <a:prstGeom prst="rect">
            <a:avLst/>
          </a:prstGeom>
          <a:solidFill>
            <a:schemeClr val="accent1"/>
          </a:solidFill>
          <a:ln w="3175">
            <a:solidFill>
              <a:schemeClr val="tx1"/>
            </a:solidFill>
            <a:miter lim="800000"/>
            <a:headEnd/>
            <a:tailEnd/>
          </a:ln>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r>
              <a:rPr lang="en-US" sz="2000"/>
              <a:t>What helped the children be successful or </a:t>
            </a:r>
          </a:p>
          <a:p>
            <a:pPr eaLnBrk="1" hangingPunct="1">
              <a:lnSpc>
                <a:spcPct val="40000"/>
              </a:lnSpc>
              <a:spcBef>
                <a:spcPct val="50000"/>
              </a:spcBef>
            </a:pPr>
            <a:r>
              <a:rPr lang="en-US" sz="2000"/>
              <a:t>unsuccessful playing together as friends?</a:t>
            </a:r>
            <a:r>
              <a:rPr lang="en-US"/>
              <a:t>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685800" y="152400"/>
            <a:ext cx="7772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b="1">
                <a:solidFill>
                  <a:schemeClr val="accent2"/>
                </a:solidFill>
              </a:rPr>
              <a:t>Friendship Skills</a:t>
            </a:r>
          </a:p>
        </p:txBody>
      </p:sp>
      <p:sp>
        <p:nvSpPr>
          <p:cNvPr id="24579" name="Rectangle 3"/>
          <p:cNvSpPr>
            <a:spLocks noChangeArrowheads="1"/>
          </p:cNvSpPr>
          <p:nvPr/>
        </p:nvSpPr>
        <p:spPr bwMode="auto">
          <a:xfrm>
            <a:off x="344488" y="1055688"/>
            <a:ext cx="7391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FontTx/>
              <a:buAutoNum type="arabicPeriod"/>
            </a:pPr>
            <a:r>
              <a:rPr lang="en-US" sz="3200"/>
              <a:t> Gives suggestions (play organizers)</a:t>
            </a:r>
          </a:p>
          <a:p>
            <a:pPr marL="342900" indent="-342900">
              <a:buFontTx/>
              <a:buAutoNum type="arabicPeriod"/>
            </a:pPr>
            <a:r>
              <a:rPr lang="en-US" sz="3200"/>
              <a:t> Shares toys and other materials</a:t>
            </a:r>
          </a:p>
          <a:p>
            <a:pPr marL="342900" indent="-342900">
              <a:buFontTx/>
              <a:buAutoNum type="arabicPeriod"/>
            </a:pPr>
            <a:r>
              <a:rPr lang="en-US" sz="3200"/>
              <a:t> Takes turns (reciprocity) </a:t>
            </a:r>
          </a:p>
          <a:p>
            <a:pPr marL="342900" indent="-342900">
              <a:buFontTx/>
              <a:buAutoNum type="arabicPeriod"/>
            </a:pPr>
            <a:r>
              <a:rPr lang="en-US" sz="3200"/>
              <a:t> Is helpful</a:t>
            </a:r>
          </a:p>
          <a:p>
            <a:pPr marL="342900" indent="-342900">
              <a:buFontTx/>
              <a:buAutoNum type="arabicPeriod"/>
            </a:pPr>
            <a:r>
              <a:rPr lang="en-US" sz="3200"/>
              <a:t> Gives compliments</a:t>
            </a:r>
          </a:p>
          <a:p>
            <a:pPr marL="342900" indent="-342900">
              <a:buFontTx/>
              <a:buAutoNum type="arabicPeriod"/>
            </a:pPr>
            <a:r>
              <a:rPr lang="en-US" sz="3200"/>
              <a:t> Understands how and when                         to give  an apology</a:t>
            </a:r>
          </a:p>
          <a:p>
            <a:pPr marL="342900" indent="-342900">
              <a:buFontTx/>
              <a:buAutoNum type="arabicPeriod"/>
            </a:pPr>
            <a:r>
              <a:rPr lang="en-US" sz="3200"/>
              <a:t> Begins to empathize</a:t>
            </a:r>
          </a:p>
          <a:p>
            <a:pPr marL="342900" indent="-342900"/>
            <a:endParaRPr lang="en-US" sz="3200">
              <a:solidFill>
                <a:schemeClr val="bg1"/>
              </a:solidFill>
            </a:endParaRPr>
          </a:p>
        </p:txBody>
      </p:sp>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l="11562" t="11887" r="11765"/>
          <a:stretch>
            <a:fillRect/>
          </a:stretch>
        </p:blipFill>
        <p:spPr bwMode="auto">
          <a:xfrm>
            <a:off x="5992813" y="2146300"/>
            <a:ext cx="2979737"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6"/>
          <p:cNvSpPr txBox="1">
            <a:spLocks noChangeArrowheads="1"/>
          </p:cNvSpPr>
          <p:nvPr/>
        </p:nvSpPr>
        <p:spPr bwMode="auto">
          <a:xfrm>
            <a:off x="4703763" y="4683125"/>
            <a:ext cx="3124200" cy="46037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r>
              <a:rPr lang="en-US"/>
              <a:t>Tremblay et al., 1981</a:t>
            </a:r>
          </a:p>
        </p:txBody>
      </p:sp>
      <p:sp>
        <p:nvSpPr>
          <p:cNvPr id="24582"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C3F3A82-843B-49A2-86E3-ADE1693CBC1B}" type="slidenum">
              <a:rPr lang="en-US">
                <a:solidFill>
                  <a:srgbClr val="898989"/>
                </a:solidFill>
              </a:rPr>
              <a:pPr eaLnBrk="1" hangingPunct="1"/>
              <a:t>22</a:t>
            </a:fld>
            <a:endParaRPr lang="en-US">
              <a:solidFill>
                <a:srgbClr val="898989"/>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EEF382C9-448E-4146-96D0-55D291B27DD9}" type="slidenum">
              <a:rPr lang="en-US">
                <a:solidFill>
                  <a:srgbClr val="898989"/>
                </a:solidFill>
              </a:rPr>
              <a:pPr eaLnBrk="1" hangingPunct="1"/>
              <a:t>23</a:t>
            </a:fld>
            <a:endParaRPr lang="en-US">
              <a:solidFill>
                <a:srgbClr val="898989"/>
              </a:solidFill>
            </a:endParaRPr>
          </a:p>
        </p:txBody>
      </p:sp>
      <p:pic>
        <p:nvPicPr>
          <p:cNvPr id="2" name="V2_5.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326" y="39189"/>
            <a:ext cx="8915400" cy="66865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47650"/>
            <a:ext cx="5181600" cy="990600"/>
          </a:xfrm>
        </p:spPr>
        <p:txBody>
          <a:bodyPr/>
          <a:lstStyle/>
          <a:p>
            <a:pPr eaLnBrk="1" hangingPunct="1"/>
            <a:r>
              <a:rPr lang="en-US" sz="3600" smtClean="0"/>
              <a:t>Setting the Stage for Friendship</a:t>
            </a:r>
          </a:p>
        </p:txBody>
      </p:sp>
      <p:sp>
        <p:nvSpPr>
          <p:cNvPr id="26627" name="Rectangle 3"/>
          <p:cNvSpPr>
            <a:spLocks noChangeArrowheads="1"/>
          </p:cNvSpPr>
          <p:nvPr/>
        </p:nvSpPr>
        <p:spPr bwMode="auto">
          <a:xfrm>
            <a:off x="630238" y="1371600"/>
            <a:ext cx="8915400" cy="4800600"/>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 typeface="Wingdings" pitchFamily="2" charset="2"/>
              <a:buChar char="ü"/>
            </a:pPr>
            <a:r>
              <a:rPr lang="en-US" sz="3200"/>
              <a:t>Inclusive setting </a:t>
            </a:r>
          </a:p>
          <a:p>
            <a:pPr marL="342900" indent="-342900">
              <a:spcBef>
                <a:spcPct val="20000"/>
              </a:spcBef>
              <a:buFont typeface="Wingdings" pitchFamily="2" charset="2"/>
              <a:buChar char="ü"/>
            </a:pPr>
            <a:r>
              <a:rPr lang="en-US" sz="3200"/>
              <a:t>Cooperative use toys	</a:t>
            </a:r>
          </a:p>
          <a:p>
            <a:pPr marL="273050" lvl="1" indent="-285750">
              <a:spcBef>
                <a:spcPct val="20000"/>
              </a:spcBef>
              <a:buFont typeface="Wingdings" pitchFamily="2" charset="2"/>
              <a:buNone/>
            </a:pPr>
            <a:r>
              <a:rPr lang="en-US" sz="3000"/>
              <a:t>(balls, puppets, wagons, telephones,</a:t>
            </a:r>
          </a:p>
          <a:p>
            <a:pPr marL="273050" lvl="1" indent="-285750">
              <a:spcBef>
                <a:spcPct val="20000"/>
              </a:spcBef>
              <a:buFont typeface="Wingdings" pitchFamily="2" charset="2"/>
              <a:buNone/>
            </a:pPr>
            <a:r>
              <a:rPr lang="en-US" sz="3000"/>
              <a:t> rocking boat, board games)</a:t>
            </a:r>
          </a:p>
          <a:p>
            <a:pPr marL="342900" indent="-342900">
              <a:spcBef>
                <a:spcPct val="20000"/>
              </a:spcBef>
              <a:buFont typeface="Wingdings" pitchFamily="2" charset="2"/>
              <a:buChar char="ü"/>
            </a:pPr>
            <a:r>
              <a:rPr lang="en-US" sz="3200"/>
              <a:t>Embed opportunities throughout the day</a:t>
            </a:r>
          </a:p>
          <a:p>
            <a:pPr marL="342900" indent="-342900">
              <a:spcBef>
                <a:spcPct val="20000"/>
              </a:spcBef>
              <a:buFont typeface="Wingdings" pitchFamily="2" charset="2"/>
              <a:buChar char="ü"/>
            </a:pPr>
            <a:r>
              <a:rPr lang="en-US" sz="3200"/>
              <a:t>Social interaction goals and objectives (IFSP/IEP)</a:t>
            </a:r>
          </a:p>
          <a:p>
            <a:pPr marL="342900" indent="-342900">
              <a:spcBef>
                <a:spcPct val="20000"/>
              </a:spcBef>
              <a:buFont typeface="Wingdings" pitchFamily="2" charset="2"/>
              <a:buChar char="ü"/>
            </a:pPr>
            <a:r>
              <a:rPr lang="en-US" sz="3200"/>
              <a:t>Atmosphere of friendship (adults and children)</a:t>
            </a:r>
          </a:p>
        </p:txBody>
      </p:sp>
      <p:pic>
        <p:nvPicPr>
          <p:cNvPr id="26628" name="Picture 12" descr="MVC-005S"/>
          <p:cNvPicPr>
            <a:picLocks noChangeAspect="1" noChangeArrowheads="1"/>
          </p:cNvPicPr>
          <p:nvPr/>
        </p:nvPicPr>
        <p:blipFill>
          <a:blip r:embed="rId3">
            <a:extLst>
              <a:ext uri="{28A0092B-C50C-407E-A947-70E740481C1C}">
                <a14:useLocalDpi xmlns:a14="http://schemas.microsoft.com/office/drawing/2010/main" val="0"/>
              </a:ext>
            </a:extLst>
          </a:blip>
          <a:srcRect t="6061" r="18182"/>
          <a:stretch>
            <a:fillRect/>
          </a:stretch>
        </p:blipFill>
        <p:spPr bwMode="auto">
          <a:xfrm>
            <a:off x="6172200" y="190500"/>
            <a:ext cx="2743200" cy="2362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62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A081330-82D1-4248-B1F6-E3FBE8FBAD5B}" type="slidenum">
              <a:rPr lang="en-US">
                <a:solidFill>
                  <a:srgbClr val="898989"/>
                </a:solidFill>
              </a:rPr>
              <a:pPr eaLnBrk="1" hangingPunct="1"/>
              <a:t>24</a:t>
            </a:fld>
            <a:endParaRPr lang="en-US">
              <a:solidFill>
                <a:srgbClr val="898989"/>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z="3400" smtClean="0"/>
              <a:t>Strategies for Teaching Friendship Skills</a:t>
            </a:r>
          </a:p>
        </p:txBody>
      </p:sp>
      <p:sp>
        <p:nvSpPr>
          <p:cNvPr id="27651" name="Rectangle 3"/>
          <p:cNvSpPr>
            <a:spLocks noChangeArrowheads="1"/>
          </p:cNvSpPr>
          <p:nvPr/>
        </p:nvSpPr>
        <p:spPr bwMode="auto">
          <a:xfrm>
            <a:off x="4724400" y="1143000"/>
            <a:ext cx="4267200" cy="4572000"/>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514350" indent="-514350">
              <a:spcBef>
                <a:spcPct val="20000"/>
              </a:spcBef>
              <a:buFont typeface="Calibri" pitchFamily="34" charset="0"/>
              <a:buAutoNum type="arabicPeriod"/>
            </a:pPr>
            <a:r>
              <a:rPr lang="en-US" sz="2600"/>
              <a:t>Modeling </a:t>
            </a:r>
          </a:p>
          <a:p>
            <a:pPr marL="514350" indent="-514350">
              <a:spcBef>
                <a:spcPct val="20000"/>
              </a:spcBef>
              <a:buFont typeface="Calibri" pitchFamily="34" charset="0"/>
              <a:buAutoNum type="arabicPeriod"/>
            </a:pPr>
            <a:r>
              <a:rPr lang="en-US" sz="2600"/>
              <a:t>Modeling with video</a:t>
            </a:r>
          </a:p>
          <a:p>
            <a:pPr marL="514350" indent="-514350">
              <a:spcBef>
                <a:spcPct val="20000"/>
              </a:spcBef>
              <a:buFont typeface="Calibri" pitchFamily="34" charset="0"/>
              <a:buAutoNum type="arabicPeriod"/>
            </a:pPr>
            <a:r>
              <a:rPr lang="en-US" sz="2600"/>
              <a:t>Modeling with puppets</a:t>
            </a:r>
          </a:p>
          <a:p>
            <a:pPr marL="514350" indent="-514350">
              <a:spcBef>
                <a:spcPct val="20000"/>
              </a:spcBef>
              <a:buFont typeface="Calibri" pitchFamily="34" charset="0"/>
              <a:buAutoNum type="arabicPeriod"/>
            </a:pPr>
            <a:r>
              <a:rPr lang="en-US" sz="2600"/>
              <a:t>Preparing peer partners</a:t>
            </a:r>
          </a:p>
          <a:p>
            <a:pPr marL="514350" indent="-514350">
              <a:spcBef>
                <a:spcPct val="20000"/>
              </a:spcBef>
              <a:buFont typeface="Calibri" pitchFamily="34" charset="0"/>
              <a:buAutoNum type="arabicPeriod"/>
            </a:pPr>
            <a:r>
              <a:rPr lang="en-US" sz="2600"/>
              <a:t>Buddy system</a:t>
            </a:r>
          </a:p>
          <a:p>
            <a:pPr marL="514350" indent="-514350">
              <a:spcBef>
                <a:spcPct val="20000"/>
              </a:spcBef>
              <a:buFont typeface="Calibri" pitchFamily="34" charset="0"/>
              <a:buAutoNum type="arabicPeriod"/>
            </a:pPr>
            <a:r>
              <a:rPr lang="en-US" sz="2600"/>
              <a:t>Priming</a:t>
            </a:r>
          </a:p>
          <a:p>
            <a:pPr marL="514350" indent="-514350">
              <a:spcBef>
                <a:spcPct val="20000"/>
              </a:spcBef>
              <a:buFont typeface="Calibri" pitchFamily="34" charset="0"/>
              <a:buAutoNum type="arabicPeriod"/>
            </a:pPr>
            <a:r>
              <a:rPr lang="en-US" sz="2600"/>
              <a:t>Direct modeling</a:t>
            </a:r>
          </a:p>
          <a:p>
            <a:pPr marL="514350" indent="-514350">
              <a:spcBef>
                <a:spcPct val="20000"/>
              </a:spcBef>
              <a:buFont typeface="Calibri" pitchFamily="34" charset="0"/>
              <a:buAutoNum type="arabicPeriod"/>
            </a:pPr>
            <a:r>
              <a:rPr lang="en-US" sz="2600"/>
              <a:t>Reinforcement</a:t>
            </a:r>
            <a:endParaRPr lang="en-US" sz="2600">
              <a:solidFill>
                <a:schemeClr val="bg1"/>
              </a:solidFill>
            </a:endParaRPr>
          </a:p>
        </p:txBody>
      </p:sp>
      <p:pic>
        <p:nvPicPr>
          <p:cNvPr id="27652" name="Picture 6"/>
          <p:cNvPicPr>
            <a:picLocks noChangeAspect="1" noChangeArrowheads="1"/>
          </p:cNvPicPr>
          <p:nvPr/>
        </p:nvPicPr>
        <p:blipFill>
          <a:blip r:embed="rId3">
            <a:extLst>
              <a:ext uri="{28A0092B-C50C-407E-A947-70E740481C1C}">
                <a14:useLocalDpi xmlns:a14="http://schemas.microsoft.com/office/drawing/2010/main" val="0"/>
              </a:ext>
            </a:extLst>
          </a:blip>
          <a:srcRect l="25874" t="25500" r="25874"/>
          <a:stretch>
            <a:fillRect/>
          </a:stretch>
        </p:blipFill>
        <p:spPr bwMode="auto">
          <a:xfrm>
            <a:off x="730250" y="1122363"/>
            <a:ext cx="3308350" cy="383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7"/>
          <p:cNvSpPr txBox="1">
            <a:spLocks noChangeArrowheads="1"/>
          </p:cNvSpPr>
          <p:nvPr/>
        </p:nvSpPr>
        <p:spPr bwMode="auto">
          <a:xfrm>
            <a:off x="4648200" y="4953000"/>
            <a:ext cx="4191000" cy="36988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t>(Webster-Stratton &amp; Hammond, 1997)</a:t>
            </a:r>
          </a:p>
        </p:txBody>
      </p:sp>
      <p:sp>
        <p:nvSpPr>
          <p:cNvPr id="27654"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ABBA2810-9FD4-40BA-9905-98079AD6BEFF}" type="slidenum">
              <a:rPr lang="en-US">
                <a:solidFill>
                  <a:srgbClr val="898989"/>
                </a:solidFill>
              </a:rPr>
              <a:pPr eaLnBrk="1" hangingPunct="1"/>
              <a:t>25</a:t>
            </a:fld>
            <a:endParaRPr lang="en-US">
              <a:solidFill>
                <a:srgbClr val="898989"/>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fontScale="90000"/>
          </a:bodyPr>
          <a:lstStyle/>
          <a:p>
            <a:pPr eaLnBrk="1" hangingPunct="1">
              <a:defRPr/>
            </a:pPr>
            <a:r>
              <a:rPr lang="en-US" dirty="0" smtClean="0">
                <a:ea typeface="ＭＳ Ｐゴシック" charset="0"/>
              </a:rPr>
              <a:t>Activities to Support the </a:t>
            </a:r>
            <a:br>
              <a:rPr lang="en-US" dirty="0" smtClean="0">
                <a:ea typeface="ＭＳ Ｐゴシック" charset="0"/>
              </a:rPr>
            </a:br>
            <a:r>
              <a:rPr lang="en-US" dirty="0" smtClean="0">
                <a:ea typeface="ＭＳ Ｐゴシック" charset="0"/>
              </a:rPr>
              <a:t>Development of Friendship Skills</a:t>
            </a:r>
            <a:endParaRPr lang="en-US" sz="3600" dirty="0" smtClean="0">
              <a:ea typeface="ＭＳ Ｐゴシック" charset="0"/>
            </a:endParaRPr>
          </a:p>
        </p:txBody>
      </p:sp>
      <p:sp>
        <p:nvSpPr>
          <p:cNvPr id="28675" name="Rectangle 3"/>
          <p:cNvSpPr>
            <a:spLocks noGrp="1" noChangeArrowheads="1"/>
          </p:cNvSpPr>
          <p:nvPr>
            <p:ph type="body" sz="half" idx="2"/>
          </p:nvPr>
        </p:nvSpPr>
        <p:spPr>
          <a:xfrm>
            <a:off x="457200" y="1447800"/>
            <a:ext cx="8686800" cy="4876800"/>
          </a:xfrm>
        </p:spPr>
        <p:txBody>
          <a:bodyPr/>
          <a:lstStyle/>
          <a:p>
            <a:pPr marL="457200" indent="-457200" eaLnBrk="1" hangingPunct="1">
              <a:buFont typeface="Calibri" pitchFamily="34" charset="0"/>
              <a:buAutoNum type="alphaLcParenR"/>
            </a:pPr>
            <a:r>
              <a:rPr lang="en-US" smtClean="0"/>
              <a:t>Friendship Can – draw out a child</a:t>
            </a:r>
            <a:r>
              <a:rPr lang="en-US" altLang="en-US" smtClean="0"/>
              <a:t>’</a:t>
            </a:r>
            <a:r>
              <a:rPr lang="en-US" smtClean="0"/>
              <a:t>s name</a:t>
            </a:r>
          </a:p>
          <a:p>
            <a:pPr marL="457200" indent="-457200">
              <a:buFont typeface="Calibri" pitchFamily="34" charset="0"/>
              <a:buAutoNum type="alphaLcParenR"/>
            </a:pPr>
            <a:r>
              <a:rPr lang="en-US" smtClean="0"/>
              <a:t>Planting Seeds of Friendship –  grass seed in a decorated cup</a:t>
            </a:r>
          </a:p>
          <a:p>
            <a:pPr marL="457200" indent="-457200" eaLnBrk="1" hangingPunct="1">
              <a:buFont typeface="Calibri" pitchFamily="34" charset="0"/>
              <a:buAutoNum type="alphaLcParenR"/>
            </a:pPr>
            <a:r>
              <a:rPr lang="en-US" smtClean="0"/>
              <a:t>Friendship Tree/Compliment Tree – add leaves with observed skills</a:t>
            </a:r>
          </a:p>
          <a:p>
            <a:pPr marL="457200" indent="-457200" eaLnBrk="1" hangingPunct="1">
              <a:buFont typeface="Calibri" pitchFamily="34" charset="0"/>
              <a:buAutoNum type="alphaLcParenR"/>
            </a:pPr>
            <a:r>
              <a:rPr lang="en-US" smtClean="0"/>
              <a:t>Books about Friendships – Fox Makes Friends, The Rainbow Fish, Big Al, Making Friends, OUR Class Book of Friendship</a:t>
            </a:r>
          </a:p>
          <a:p>
            <a:pPr marL="457200" indent="-457200" eaLnBrk="1" hangingPunct="1">
              <a:buFontTx/>
              <a:buNone/>
            </a:pPr>
            <a:r>
              <a:rPr lang="en-US" sz="600" smtClean="0"/>
              <a:t> </a:t>
            </a:r>
          </a:p>
        </p:txBody>
      </p:sp>
      <p:sp>
        <p:nvSpPr>
          <p:cNvPr id="2867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75A3866A-9E27-44B5-BE2C-61B1E32CE813}" type="slidenum">
              <a:rPr lang="en-US">
                <a:solidFill>
                  <a:srgbClr val="898989"/>
                </a:solidFill>
              </a:rPr>
              <a:pPr eaLnBrk="1" hangingPunct="1"/>
              <a:t>26</a:t>
            </a:fld>
            <a:endParaRPr lang="en-US">
              <a:solidFill>
                <a:srgbClr val="898989"/>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ubtitle 6"/>
          <p:cNvSpPr>
            <a:spLocks noGrp="1"/>
          </p:cNvSpPr>
          <p:nvPr>
            <p:ph type="subTitle" idx="1"/>
          </p:nvPr>
        </p:nvSpPr>
        <p:spPr>
          <a:xfrm>
            <a:off x="304800" y="1773238"/>
            <a:ext cx="8610600" cy="3636962"/>
          </a:xfrm>
        </p:spPr>
        <p:txBody>
          <a:bodyPr/>
          <a:lstStyle/>
          <a:p>
            <a:pPr marL="514350" indent="-514350" algn="l">
              <a:lnSpc>
                <a:spcPct val="110000"/>
              </a:lnSpc>
              <a:buFont typeface="Calibri" pitchFamily="34" charset="0"/>
              <a:buAutoNum type="alphaLcParenR" startAt="5"/>
            </a:pPr>
            <a:r>
              <a:rPr lang="en-US" sz="3000" smtClean="0">
                <a:solidFill>
                  <a:schemeClr val="tx1"/>
                </a:solidFill>
              </a:rPr>
              <a:t>Friendship Quilt -  pictures of children on construction paper squares, pictures of children demonstrating skills</a:t>
            </a:r>
          </a:p>
          <a:p>
            <a:pPr marL="514350" indent="-514350" algn="l">
              <a:lnSpc>
                <a:spcPct val="110000"/>
              </a:lnSpc>
              <a:buFont typeface="Calibri" pitchFamily="34" charset="0"/>
              <a:buAutoNum type="alphaLcParenR" startAt="5"/>
            </a:pPr>
            <a:r>
              <a:rPr lang="en-US" sz="3000" smtClean="0">
                <a:solidFill>
                  <a:schemeClr val="tx1"/>
                </a:solidFill>
              </a:rPr>
              <a:t>Friendship Journal -  skills and pictures of each skill</a:t>
            </a:r>
          </a:p>
          <a:p>
            <a:pPr marL="514350" indent="-514350" algn="l">
              <a:lnSpc>
                <a:spcPct val="110000"/>
              </a:lnSpc>
              <a:buFont typeface="Calibri" pitchFamily="34" charset="0"/>
              <a:buAutoNum type="alphaLcParenR" startAt="5"/>
            </a:pPr>
            <a:r>
              <a:rPr lang="en-US" sz="3000" smtClean="0">
                <a:solidFill>
                  <a:schemeClr val="tx1"/>
                </a:solidFill>
              </a:rPr>
              <a:t>Music/Songs – class-made or commercial CD</a:t>
            </a:r>
            <a:r>
              <a:rPr lang="en-US" altLang="en-US" sz="3000" smtClean="0">
                <a:solidFill>
                  <a:schemeClr val="tx1"/>
                </a:solidFill>
              </a:rPr>
              <a:t>’</a:t>
            </a:r>
            <a:r>
              <a:rPr lang="en-US" altLang="ja-JP" sz="3300" smtClean="0">
                <a:solidFill>
                  <a:schemeClr val="tx1"/>
                </a:solidFill>
              </a:rPr>
              <a:t>s</a:t>
            </a:r>
          </a:p>
          <a:p>
            <a:pPr marL="514350" indent="-514350" algn="l">
              <a:lnSpc>
                <a:spcPct val="110000"/>
              </a:lnSpc>
            </a:pPr>
            <a:endParaRPr lang="en-US" smtClean="0">
              <a:solidFill>
                <a:srgbClr val="898989"/>
              </a:solidFill>
            </a:endParaRPr>
          </a:p>
        </p:txBody>
      </p:sp>
      <p:sp>
        <p:nvSpPr>
          <p:cNvPr id="29699" name="Slide Number Placeholder 4"/>
          <p:cNvSpPr>
            <a:spLocks noGrp="1"/>
          </p:cNvSpPr>
          <p:nvPr>
            <p:ph type="sldNum" sz="quarter" idx="12"/>
          </p:nvPr>
        </p:nvSpPr>
        <p:spPr bwMode="auto">
          <a:xfrm>
            <a:off x="70104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89010C02-814F-4D18-A857-85C2513EF709}" type="slidenum">
              <a:rPr lang="en-US">
                <a:solidFill>
                  <a:srgbClr val="898989"/>
                </a:solidFill>
              </a:rPr>
              <a:pPr eaLnBrk="1" hangingPunct="1"/>
              <a:t>27</a:t>
            </a:fld>
            <a:endParaRPr lang="en-US">
              <a:solidFill>
                <a:srgbClr val="898989"/>
              </a:solidFill>
            </a:endParaRPr>
          </a:p>
        </p:txBody>
      </p:sp>
      <p:sp>
        <p:nvSpPr>
          <p:cNvPr id="29700" name="Rectangle 2"/>
          <p:cNvSpPr>
            <a:spLocks noGrp="1" noChangeArrowheads="1"/>
          </p:cNvSpPr>
          <p:nvPr>
            <p:ph type="ctrTitle"/>
          </p:nvPr>
        </p:nvSpPr>
        <p:spPr>
          <a:xfrm>
            <a:off x="609600" y="0"/>
            <a:ext cx="7772400" cy="1470025"/>
          </a:xfrm>
        </p:spPr>
        <p:txBody>
          <a:bodyPr/>
          <a:lstStyle/>
          <a:p>
            <a:pPr eaLnBrk="1" hangingPunct="1"/>
            <a:r>
              <a:rPr lang="en-US" smtClean="0"/>
              <a:t>Activities to Support the </a:t>
            </a:r>
            <a:br>
              <a:rPr lang="en-US" smtClean="0"/>
            </a:br>
            <a:r>
              <a:rPr lang="en-US" smtClean="0"/>
              <a:t>Development of Friendship Skills</a:t>
            </a:r>
            <a:endParaRPr lang="en-US" sz="3600" smtClean="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CDCF704B-A1BE-4C83-89B5-5DA0D1F163B5}" type="slidenum">
              <a:rPr lang="en-US">
                <a:solidFill>
                  <a:srgbClr val="898989"/>
                </a:solidFill>
              </a:rPr>
              <a:pPr eaLnBrk="1" hangingPunct="1"/>
              <a:t>28</a:t>
            </a:fld>
            <a:endParaRPr lang="en-US">
              <a:solidFill>
                <a:srgbClr val="898989"/>
              </a:solidFill>
            </a:endParaRPr>
          </a:p>
        </p:txBody>
      </p:sp>
      <p:pic>
        <p:nvPicPr>
          <p:cNvPr id="2" name="V2_6.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000" y="57150"/>
            <a:ext cx="8864600" cy="66484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68263"/>
            <a:ext cx="8229600" cy="1143001"/>
          </a:xfrm>
        </p:spPr>
        <p:txBody>
          <a:bodyPr/>
          <a:lstStyle/>
          <a:p>
            <a:pPr eaLnBrk="1" hangingPunct="1"/>
            <a:r>
              <a:rPr lang="en-US" sz="2800" smtClean="0"/>
              <a:t>Embedding Friendship Opportunities into </a:t>
            </a:r>
            <a:br>
              <a:rPr lang="en-US" sz="2800" smtClean="0"/>
            </a:br>
            <a:r>
              <a:rPr lang="en-US" sz="2800" smtClean="0"/>
              <a:t>Daily Routines and Activities</a:t>
            </a:r>
          </a:p>
        </p:txBody>
      </p:sp>
      <p:graphicFrame>
        <p:nvGraphicFramePr>
          <p:cNvPr id="603171" name="Group 35"/>
          <p:cNvGraphicFramePr>
            <a:graphicFrameLocks noGrp="1"/>
          </p:cNvGraphicFramePr>
          <p:nvPr>
            <p:ph type="tbl" idx="1"/>
          </p:nvPr>
        </p:nvGraphicFramePr>
        <p:xfrm>
          <a:off x="1219200" y="914400"/>
          <a:ext cx="6859588" cy="4419600"/>
        </p:xfrm>
        <a:graphic>
          <a:graphicData uri="http://schemas.openxmlformats.org/drawingml/2006/table">
            <a:tbl>
              <a:tblPr/>
              <a:tblGrid>
                <a:gridCol w="3429794"/>
                <a:gridCol w="3429794"/>
              </a:tblGrid>
              <a:tr h="4876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tx1"/>
                          </a:solidFill>
                          <a:effectLst/>
                          <a:latin typeface="Arial" pitchFamily="34" charset="0"/>
                        </a:rPr>
                        <a:t>Arrival</a:t>
                      </a:r>
                    </a:p>
                  </a:txBody>
                  <a:tcPr marL="91433" marR="9143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0" i="0" u="none" strike="noStrike" cap="none" normalizeH="0" baseline="0" smtClean="0">
                        <a:ln>
                          <a:noFill/>
                        </a:ln>
                        <a:solidFill>
                          <a:schemeClr val="tx1"/>
                        </a:solidFill>
                        <a:effectLst/>
                        <a:latin typeface="Arial" pitchFamily="34" charset="0"/>
                      </a:endParaRPr>
                    </a:p>
                  </a:txBody>
                  <a:tcPr marL="91433" marR="9143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6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tx1"/>
                          </a:solidFill>
                          <a:effectLst/>
                          <a:latin typeface="Arial" pitchFamily="34" charset="0"/>
                        </a:rPr>
                        <a:t>Circle Time</a:t>
                      </a:r>
                    </a:p>
                  </a:txBody>
                  <a:tcPr marL="91433" marR="9143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0" i="0" u="none" strike="noStrike" cap="none" normalizeH="0" baseline="0" smtClean="0">
                        <a:ln>
                          <a:noFill/>
                        </a:ln>
                        <a:solidFill>
                          <a:schemeClr val="tx1"/>
                        </a:solidFill>
                        <a:effectLst/>
                        <a:latin typeface="Arial" pitchFamily="34" charset="0"/>
                      </a:endParaRPr>
                    </a:p>
                  </a:txBody>
                  <a:tcPr marL="91433" marR="9143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6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tx1"/>
                          </a:solidFill>
                          <a:effectLst/>
                          <a:latin typeface="Arial" pitchFamily="34" charset="0"/>
                        </a:rPr>
                        <a:t>Center Time</a:t>
                      </a:r>
                    </a:p>
                  </a:txBody>
                  <a:tcPr marL="91433" marR="9143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0" i="0" u="none" strike="noStrike" cap="none" normalizeH="0" baseline="0" smtClean="0">
                        <a:ln>
                          <a:noFill/>
                        </a:ln>
                        <a:solidFill>
                          <a:schemeClr val="tx1"/>
                        </a:solidFill>
                        <a:effectLst/>
                        <a:latin typeface="Arial" pitchFamily="34" charset="0"/>
                      </a:endParaRPr>
                    </a:p>
                  </a:txBody>
                  <a:tcPr marL="91433" marR="9143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6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tx1"/>
                          </a:solidFill>
                          <a:effectLst/>
                          <a:latin typeface="Arial" pitchFamily="34" charset="0"/>
                        </a:rPr>
                        <a:t>Lunch</a:t>
                      </a:r>
                    </a:p>
                  </a:txBody>
                  <a:tcPr marL="91433" marR="9143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0" i="0" u="none" strike="noStrike" cap="none" normalizeH="0" baseline="0" smtClean="0">
                        <a:ln>
                          <a:noFill/>
                        </a:ln>
                        <a:solidFill>
                          <a:schemeClr val="tx1"/>
                        </a:solidFill>
                        <a:effectLst/>
                        <a:latin typeface="Arial" pitchFamily="34" charset="0"/>
                      </a:endParaRPr>
                    </a:p>
                  </a:txBody>
                  <a:tcPr marL="91433" marR="9143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60">
                <a:tc>
                  <a:txBody>
                    <a:bodyPr/>
                    <a:lstStyle/>
                    <a:p>
                      <a:r>
                        <a:rPr lang="en-US" sz="2800" dirty="0" smtClean="0">
                          <a:latin typeface="Arial" pitchFamily="34" charset="0"/>
                          <a:cs typeface="Arial" pitchFamily="34" charset="0"/>
                        </a:rPr>
                        <a:t>Naptime</a:t>
                      </a:r>
                      <a:endParaRPr lang="en-US" sz="2800" dirty="0">
                        <a:latin typeface="Arial" pitchFamily="34" charset="0"/>
                        <a:cs typeface="Arial" pitchFamily="34" charset="0"/>
                      </a:endParaRPr>
                    </a:p>
                  </a:txBody>
                  <a:tcPr marL="91433" marR="9143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0" i="0" u="none" strike="noStrike" cap="none" normalizeH="0" baseline="0" smtClean="0">
                        <a:ln>
                          <a:noFill/>
                        </a:ln>
                        <a:solidFill>
                          <a:schemeClr val="tx1"/>
                        </a:solidFill>
                        <a:effectLst/>
                        <a:latin typeface="Arial" pitchFamily="34" charset="0"/>
                      </a:endParaRPr>
                    </a:p>
                  </a:txBody>
                  <a:tcPr marL="91433" marR="9143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6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tx1"/>
                          </a:solidFill>
                          <a:effectLst/>
                          <a:latin typeface="Arial" pitchFamily="34" charset="0"/>
                        </a:rPr>
                        <a:t>Outside</a:t>
                      </a:r>
                    </a:p>
                  </a:txBody>
                  <a:tcPr marL="91433" marR="9143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0" i="0" u="none" strike="noStrike" cap="none" normalizeH="0" baseline="0" smtClean="0">
                        <a:ln>
                          <a:noFill/>
                        </a:ln>
                        <a:solidFill>
                          <a:schemeClr val="tx1"/>
                        </a:solidFill>
                        <a:effectLst/>
                        <a:latin typeface="Arial" pitchFamily="34" charset="0"/>
                      </a:endParaRPr>
                    </a:p>
                  </a:txBody>
                  <a:tcPr marL="91433" marR="9143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6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tx1"/>
                          </a:solidFill>
                          <a:effectLst/>
                          <a:latin typeface="Arial" pitchFamily="34" charset="0"/>
                        </a:rPr>
                        <a:t>Snack</a:t>
                      </a:r>
                    </a:p>
                  </a:txBody>
                  <a:tcPr marL="91433" marR="9143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0" i="0" u="none" strike="noStrike" cap="none" normalizeH="0" baseline="0" dirty="0" smtClean="0">
                        <a:ln>
                          <a:noFill/>
                        </a:ln>
                        <a:solidFill>
                          <a:schemeClr val="tx1"/>
                        </a:solidFill>
                        <a:effectLst/>
                        <a:latin typeface="Arial" pitchFamily="34" charset="0"/>
                      </a:endParaRPr>
                    </a:p>
                  </a:txBody>
                  <a:tcPr marL="91433" marR="9143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6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smtClean="0">
                          <a:ln>
                            <a:noFill/>
                          </a:ln>
                          <a:solidFill>
                            <a:schemeClr val="tx1"/>
                          </a:solidFill>
                          <a:effectLst/>
                          <a:latin typeface="Arial" pitchFamily="34" charset="0"/>
                        </a:rPr>
                        <a:t>Story Time</a:t>
                      </a:r>
                    </a:p>
                  </a:txBody>
                  <a:tcPr marL="91433" marR="9143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0" i="0" u="none" strike="noStrike" cap="none" normalizeH="0" baseline="0" smtClean="0">
                        <a:ln>
                          <a:noFill/>
                        </a:ln>
                        <a:solidFill>
                          <a:schemeClr val="tx1"/>
                        </a:solidFill>
                        <a:effectLst/>
                        <a:latin typeface="Arial" pitchFamily="34" charset="0"/>
                      </a:endParaRPr>
                    </a:p>
                  </a:txBody>
                  <a:tcPr marL="91433" marR="9143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6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tx1"/>
                          </a:solidFill>
                          <a:effectLst/>
                          <a:latin typeface="Arial" pitchFamily="34" charset="0"/>
                        </a:rPr>
                        <a:t>Departure</a:t>
                      </a:r>
                    </a:p>
                  </a:txBody>
                  <a:tcPr marL="91433" marR="9143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0" i="0" u="none" strike="noStrike" cap="none" normalizeH="0" baseline="0" dirty="0" smtClean="0">
                        <a:ln>
                          <a:noFill/>
                        </a:ln>
                        <a:solidFill>
                          <a:schemeClr val="tx1"/>
                        </a:solidFill>
                        <a:effectLst/>
                        <a:latin typeface="Arial" pitchFamily="34" charset="0"/>
                      </a:endParaRPr>
                    </a:p>
                  </a:txBody>
                  <a:tcPr marL="91433" marR="9143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1779" name="Text Box 39"/>
          <p:cNvSpPr txBox="1">
            <a:spLocks noChangeArrowheads="1"/>
          </p:cNvSpPr>
          <p:nvPr/>
        </p:nvSpPr>
        <p:spPr bwMode="auto">
          <a:xfrm>
            <a:off x="6481763" y="6324600"/>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41D80015-B868-4A0A-A159-96F41DDF25D9}" type="slidenum">
              <a:rPr lang="en-US"/>
              <a:pPr eaLnBrk="1" hangingPunct="1"/>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09600" y="427038"/>
            <a:ext cx="8229600" cy="1825625"/>
          </a:xfrm>
          <a:prstGeom prst="rect">
            <a:avLst/>
          </a:prstGeom>
        </p:spPr>
        <p:txBody>
          <a:bodyPr anchor="ctr">
            <a:normAutofit/>
          </a:bodyPr>
          <a:lstStyle/>
          <a:p>
            <a:pPr algn="ctr" fontAlgn="auto">
              <a:spcAft>
                <a:spcPts val="0"/>
              </a:spcAft>
              <a:defRPr/>
            </a:pPr>
            <a:r>
              <a:rPr lang="en-US" sz="4400" dirty="0">
                <a:latin typeface="+mj-lt"/>
                <a:ea typeface="+mj-ea"/>
                <a:cs typeface="+mj-cs"/>
              </a:rPr>
              <a:t> </a:t>
            </a:r>
          </a:p>
        </p:txBody>
      </p:sp>
      <p:sp>
        <p:nvSpPr>
          <p:cNvPr id="5124" name="Title 8"/>
          <p:cNvSpPr>
            <a:spLocks noGrp="1"/>
          </p:cNvSpPr>
          <p:nvPr>
            <p:ph type="title"/>
          </p:nvPr>
        </p:nvSpPr>
        <p:spPr/>
        <p:txBody>
          <a:bodyPr/>
          <a:lstStyle/>
          <a:p>
            <a:pPr eaLnBrk="1" hangingPunct="1"/>
            <a:r>
              <a:rPr lang="en-US" dirty="0" smtClean="0">
                <a:solidFill>
                  <a:schemeClr val="bg2"/>
                </a:solidFill>
              </a:rPr>
              <a:t>CYTTAP</a:t>
            </a:r>
          </a:p>
        </p:txBody>
      </p:sp>
      <p:sp>
        <p:nvSpPr>
          <p:cNvPr id="5125" name="Content Placeholder 2"/>
          <p:cNvSpPr>
            <a:spLocks noGrp="1"/>
          </p:cNvSpPr>
          <p:nvPr>
            <p:ph idx="1"/>
          </p:nvPr>
        </p:nvSpPr>
        <p:spPr>
          <a:xfrm>
            <a:off x="457200" y="1417638"/>
            <a:ext cx="8229600" cy="3556000"/>
          </a:xfrm>
        </p:spPr>
        <p:txBody>
          <a:bodyPr/>
          <a:lstStyle/>
          <a:p>
            <a:pPr algn="ctr" eaLnBrk="1" hangingPunct="1">
              <a:buFont typeface="Arial" pitchFamily="34" charset="0"/>
              <a:buNone/>
            </a:pPr>
            <a:endParaRPr lang="en-US" smtClean="0"/>
          </a:p>
          <a:p>
            <a:pPr algn="ctr" eaLnBrk="1" hangingPunct="1">
              <a:buFont typeface="Arial" pitchFamily="34" charset="0"/>
              <a:buNone/>
            </a:pPr>
            <a:endParaRPr lang="en-US" smtClean="0"/>
          </a:p>
          <a:p>
            <a:pPr algn="ctr" eaLnBrk="1" hangingPunct="1">
              <a:buFont typeface="Arial" pitchFamily="34" charset="0"/>
              <a:buNone/>
            </a:pPr>
            <a:endParaRPr lang="en-US" smtClean="0"/>
          </a:p>
        </p:txBody>
      </p:sp>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t="5354"/>
          <a:stretch>
            <a:fillRect/>
          </a:stretch>
        </p:blipFill>
        <p:spPr bwMode="auto">
          <a:xfrm>
            <a:off x="2895600" y="1120775"/>
            <a:ext cx="3048000"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8"/>
          <p:cNvSpPr>
            <a:spLocks noChangeArrowheads="1"/>
          </p:cNvSpPr>
          <p:nvPr/>
        </p:nvSpPr>
        <p:spPr bwMode="auto">
          <a:xfrm>
            <a:off x="3657600" y="4876800"/>
            <a:ext cx="13716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900">
                <a:solidFill>
                  <a:srgbClr val="341C65"/>
                </a:solidFill>
              </a:rPr>
              <a:t>Allison Silberber, 2007 </a:t>
            </a:r>
            <a:endParaRPr lang="en-US" sz="900">
              <a:solidFill>
                <a:srgbClr val="341C65"/>
              </a:solidFill>
            </a:endParaRPr>
          </a:p>
        </p:txBody>
      </p:sp>
      <p:pic>
        <p:nvPicPr>
          <p:cNvPr id="3" name="Mil Ext Partnership-Origina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23813"/>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347788" y="568325"/>
            <a:ext cx="6705600" cy="1143000"/>
          </a:xfrm>
        </p:spPr>
        <p:txBody>
          <a:bodyPr>
            <a:normAutofit fontScale="90000"/>
          </a:bodyPr>
          <a:lstStyle/>
          <a:p>
            <a:pPr>
              <a:defRPr/>
            </a:pPr>
            <a:r>
              <a:rPr lang="en-US" sz="3200" smtClean="0"/>
              <a:t>Article: Social Emotional Teaching Strategies</a:t>
            </a:r>
            <a:r>
              <a:rPr lang="en-US" sz="4000" smtClean="0"/>
              <a:t/>
            </a:r>
            <a:br>
              <a:rPr lang="en-US" sz="4000" smtClean="0"/>
            </a:br>
            <a:endParaRPr lang="en-US" sz="4000" smtClean="0"/>
          </a:p>
        </p:txBody>
      </p:sp>
      <p:sp>
        <p:nvSpPr>
          <p:cNvPr id="32771" name="Rectangle 3"/>
          <p:cNvSpPr>
            <a:spLocks noGrp="1" noChangeArrowheads="1"/>
          </p:cNvSpPr>
          <p:nvPr>
            <p:ph type="body" idx="1"/>
          </p:nvPr>
        </p:nvSpPr>
        <p:spPr>
          <a:xfrm>
            <a:off x="441325" y="1497013"/>
            <a:ext cx="8229600" cy="4525962"/>
          </a:xfrm>
        </p:spPr>
        <p:txBody>
          <a:bodyPr/>
          <a:lstStyle/>
          <a:p>
            <a:pPr algn="ctr" eaLnBrk="1" hangingPunct="1">
              <a:buFontTx/>
              <a:buNone/>
            </a:pPr>
            <a:r>
              <a:rPr lang="en-US" sz="3800" i="1" smtClean="0"/>
              <a:t>You</a:t>
            </a:r>
            <a:r>
              <a:rPr lang="en-US" altLang="en-US" sz="3800" i="1" smtClean="0"/>
              <a:t>’</a:t>
            </a:r>
            <a:r>
              <a:rPr lang="en-US" sz="3800" i="1" smtClean="0"/>
              <a:t>ve Got to Have Friends</a:t>
            </a:r>
          </a:p>
          <a:p>
            <a:pPr eaLnBrk="1" hangingPunct="1">
              <a:buFontTx/>
              <a:buNone/>
            </a:pPr>
            <a:r>
              <a:rPr lang="en-US" sz="2200" i="1" smtClean="0"/>
              <a:t>		          Gail E. Joseph, Ph.D. &amp; Phillip S. Strain, Ph.D.</a:t>
            </a:r>
            <a:endParaRPr lang="en-US" i="1" smtClean="0"/>
          </a:p>
          <a:p>
            <a:pPr eaLnBrk="1" hangingPunct="1">
              <a:buFontTx/>
              <a:buNone/>
            </a:pPr>
            <a:endParaRPr lang="en-US" i="1" smtClean="0"/>
          </a:p>
          <a:p>
            <a:pPr eaLnBrk="1" hangingPunct="1"/>
            <a:endParaRPr lang="en-US" smtClean="0"/>
          </a:p>
        </p:txBody>
      </p:sp>
      <p:pic>
        <p:nvPicPr>
          <p:cNvPr id="32772" name="Picture 4" descr="100_0657"/>
          <p:cNvPicPr>
            <a:picLocks noChangeAspect="1" noChangeArrowheads="1"/>
          </p:cNvPicPr>
          <p:nvPr/>
        </p:nvPicPr>
        <p:blipFill>
          <a:blip r:embed="rId3">
            <a:extLst>
              <a:ext uri="{28A0092B-C50C-407E-A947-70E740481C1C}">
                <a14:useLocalDpi xmlns:a14="http://schemas.microsoft.com/office/drawing/2010/main" val="0"/>
              </a:ext>
            </a:extLst>
          </a:blip>
          <a:srcRect l="23247"/>
          <a:stretch>
            <a:fillRect/>
          </a:stretch>
        </p:blipFill>
        <p:spPr bwMode="auto">
          <a:xfrm>
            <a:off x="3219450" y="2635250"/>
            <a:ext cx="2947988"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Calibri" pitchFamily="34" charset="0"/>
                <a:ea typeface="MS PGothic" pitchFamily="34" charset="-128"/>
              </a:defRPr>
            </a:lvl1pPr>
            <a:lvl2pPr marL="742950" indent="-285750" defTabSz="457200" eaLnBrk="0" hangingPunct="0">
              <a:defRPr>
                <a:solidFill>
                  <a:schemeClr val="tx1"/>
                </a:solidFill>
                <a:latin typeface="Calibri" pitchFamily="34" charset="0"/>
                <a:ea typeface="MS PGothic" pitchFamily="34" charset="-128"/>
              </a:defRPr>
            </a:lvl2pPr>
            <a:lvl3pPr marL="1143000" indent="-228600" defTabSz="457200" eaLnBrk="0" hangingPunct="0">
              <a:defRPr>
                <a:solidFill>
                  <a:schemeClr val="tx1"/>
                </a:solidFill>
                <a:latin typeface="Calibri" pitchFamily="34" charset="0"/>
                <a:ea typeface="MS PGothic" pitchFamily="34" charset="-128"/>
              </a:defRPr>
            </a:lvl3pPr>
            <a:lvl4pPr marL="1600200" indent="-228600" defTabSz="457200" eaLnBrk="0" hangingPunct="0">
              <a:defRPr>
                <a:solidFill>
                  <a:schemeClr val="tx1"/>
                </a:solidFill>
                <a:latin typeface="Calibri" pitchFamily="34" charset="0"/>
                <a:ea typeface="MS PGothic" pitchFamily="34" charset="-128"/>
              </a:defRPr>
            </a:lvl4pPr>
            <a:lvl5pPr marL="2057400" indent="-228600" defTabSz="4572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sz="1600"/>
              <a:t>Handout PS 2.3</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ctrTitle"/>
          </p:nvPr>
        </p:nvSpPr>
        <p:spPr>
          <a:xfrm>
            <a:off x="838200" y="228600"/>
            <a:ext cx="7772400" cy="1470025"/>
          </a:xfrm>
        </p:spPr>
        <p:txBody>
          <a:bodyPr/>
          <a:lstStyle/>
          <a:p>
            <a:pPr eaLnBrk="1" hangingPunct="1"/>
            <a:r>
              <a:rPr lang="en-US" altLang="zh-CN" sz="4800" b="1" smtClean="0"/>
              <a:t>Pulling it all Together!</a:t>
            </a:r>
            <a:endParaRPr lang="en-US" sz="4800" b="1" smtClean="0"/>
          </a:p>
        </p:txBody>
      </p:sp>
      <p:sp>
        <p:nvSpPr>
          <p:cNvPr id="3379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14106013-5FE3-4F5E-8AE5-DA2616F3061B}" type="slidenum">
              <a:rPr lang="en-US">
                <a:solidFill>
                  <a:srgbClr val="898989"/>
                </a:solidFill>
              </a:rPr>
              <a:pPr eaLnBrk="1" hangingPunct="1"/>
              <a:t>31</a:t>
            </a:fld>
            <a:endParaRPr lang="en-US">
              <a:solidFill>
                <a:srgbClr val="898989"/>
              </a:solidFill>
            </a:endParaRPr>
          </a:p>
        </p:txBody>
      </p:sp>
      <p:pic>
        <p:nvPicPr>
          <p:cNvPr id="33796" name="Picture 4" descr="58 (7)"/>
          <p:cNvPicPr>
            <a:picLocks noChangeAspect="1" noChangeArrowheads="1"/>
          </p:cNvPicPr>
          <p:nvPr/>
        </p:nvPicPr>
        <p:blipFill>
          <a:blip r:embed="rId3">
            <a:extLst>
              <a:ext uri="{28A0092B-C50C-407E-A947-70E740481C1C}">
                <a14:useLocalDpi xmlns:a14="http://schemas.microsoft.com/office/drawing/2010/main" val="0"/>
              </a:ext>
            </a:extLst>
          </a:blip>
          <a:srcRect l="6250" t="10001" r="15001" b="25000"/>
          <a:stretch>
            <a:fillRect/>
          </a:stretch>
        </p:blipFill>
        <p:spPr bwMode="auto">
          <a:xfrm>
            <a:off x="1524000" y="1905000"/>
            <a:ext cx="5943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555625"/>
          </a:xfrm>
        </p:spPr>
        <p:txBody>
          <a:bodyPr>
            <a:normAutofit fontScale="90000"/>
          </a:bodyPr>
          <a:lstStyle/>
          <a:p>
            <a:pPr>
              <a:defRPr/>
            </a:pPr>
            <a:r>
              <a:rPr lang="en-US" altLang="zh-CN" b="1" dirty="0" smtClean="0">
                <a:ea typeface="ＭＳ Ｐゴシック" charset="0"/>
              </a:rPr>
              <a:t>Major Messages to Take Home</a:t>
            </a:r>
            <a:endParaRPr lang="en-US" b="1" dirty="0">
              <a:ea typeface="ＭＳ Ｐゴシック" charset="0"/>
            </a:endParaRPr>
          </a:p>
        </p:txBody>
      </p:sp>
      <p:sp>
        <p:nvSpPr>
          <p:cNvPr id="348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B1B22712-024B-4582-BA3F-E6579392DB15}" type="slidenum">
              <a:rPr lang="en-US">
                <a:solidFill>
                  <a:srgbClr val="898989"/>
                </a:solidFill>
              </a:rPr>
              <a:pPr eaLnBrk="1" hangingPunct="1"/>
              <a:t>32</a:t>
            </a:fld>
            <a:endParaRPr lang="en-US">
              <a:solidFill>
                <a:srgbClr val="898989"/>
              </a:solidFill>
            </a:endParaRPr>
          </a:p>
        </p:txBody>
      </p:sp>
      <p:sp>
        <p:nvSpPr>
          <p:cNvPr id="34820" name="Rectangle 4"/>
          <p:cNvSpPr>
            <a:spLocks noChangeArrowheads="1"/>
          </p:cNvSpPr>
          <p:nvPr/>
        </p:nvSpPr>
        <p:spPr bwMode="auto">
          <a:xfrm>
            <a:off x="533400" y="1295400"/>
            <a:ext cx="77724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20700">
              <a:lnSpc>
                <a:spcPct val="80000"/>
              </a:lnSpc>
            </a:pPr>
            <a:endParaRPr lang="en-US" altLang="zh-CN" sz="2800">
              <a:solidFill>
                <a:srgbClr val="341C65"/>
              </a:solidFill>
            </a:endParaRPr>
          </a:p>
          <a:p>
            <a:pPr marL="520700">
              <a:lnSpc>
                <a:spcPct val="80000"/>
              </a:lnSpc>
              <a:buFont typeface="Arial" pitchFamily="34" charset="0"/>
              <a:buChar char="•"/>
            </a:pPr>
            <a:r>
              <a:rPr lang="en-US" altLang="zh-CN" sz="2800">
                <a:solidFill>
                  <a:srgbClr val="341C65"/>
                </a:solidFill>
              </a:rPr>
              <a:t>It is important  for caregivers to set up an environment where play and friendship skills are developed and supported </a:t>
            </a:r>
          </a:p>
          <a:p>
            <a:pPr marL="520700">
              <a:lnSpc>
                <a:spcPct val="80000"/>
              </a:lnSpc>
            </a:pPr>
            <a:endParaRPr lang="en-US" altLang="zh-CN" sz="2800">
              <a:solidFill>
                <a:srgbClr val="341C65"/>
              </a:solidFill>
            </a:endParaRPr>
          </a:p>
          <a:p>
            <a:pPr marL="520700">
              <a:lnSpc>
                <a:spcPct val="80000"/>
              </a:lnSpc>
              <a:buFont typeface="Arial" pitchFamily="34" charset="0"/>
              <a:buChar char="•"/>
            </a:pPr>
            <a:r>
              <a:rPr lang="en-US" altLang="zh-CN" sz="2800">
                <a:solidFill>
                  <a:srgbClr val="341C65"/>
                </a:solidFill>
              </a:rPr>
              <a:t>It is important to be intentional about teaching children friendship skills</a:t>
            </a:r>
          </a:p>
          <a:p>
            <a:pPr marL="520700">
              <a:lnSpc>
                <a:spcPct val="80000"/>
              </a:lnSpc>
            </a:pPr>
            <a:endParaRPr lang="en-US" altLang="zh-CN" sz="2800">
              <a:solidFill>
                <a:srgbClr val="341C65"/>
              </a:solidFill>
            </a:endParaRPr>
          </a:p>
          <a:p>
            <a:pPr marL="520700">
              <a:lnSpc>
                <a:spcPct val="80000"/>
              </a:lnSpc>
              <a:buFont typeface="Arial" pitchFamily="34" charset="0"/>
              <a:buChar char="•"/>
            </a:pPr>
            <a:r>
              <a:rPr lang="en-US" altLang="zh-CN" sz="2800">
                <a:solidFill>
                  <a:srgbClr val="341C65"/>
                </a:solidFill>
              </a:rPr>
              <a:t>Embed friendship building opportunities in daily routine is essential to supporting children’s social and emotional development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idx="1"/>
          </p:nvPr>
        </p:nvSpPr>
        <p:spPr>
          <a:xfrm>
            <a:off x="3940175" y="1268413"/>
            <a:ext cx="5051425" cy="5132387"/>
          </a:xfrm>
        </p:spPr>
        <p:txBody>
          <a:bodyPr/>
          <a:lstStyle/>
          <a:p>
            <a:pPr marL="233363" lvl="2" indent="-114300" eaLnBrk="1" hangingPunct="1">
              <a:lnSpc>
                <a:spcPct val="90000"/>
              </a:lnSpc>
              <a:buFontTx/>
              <a:buNone/>
            </a:pPr>
            <a:r>
              <a:rPr lang="en-US" sz="3200" smtClean="0"/>
              <a:t> If there is anything that we wish to change in the child, we should first examine it and see whether it is not something that could better be changed in ourselves.</a:t>
            </a:r>
          </a:p>
          <a:p>
            <a:pPr marL="233363" lvl="2" indent="-114300" eaLnBrk="1" hangingPunct="1">
              <a:lnSpc>
                <a:spcPct val="90000"/>
              </a:lnSpc>
              <a:buFontTx/>
              <a:buNone/>
            </a:pPr>
            <a:r>
              <a:rPr lang="en-US" sz="2800" smtClean="0"/>
              <a:t>       Carl Jung – psychiatrist</a:t>
            </a:r>
            <a:endParaRPr lang="en-US" sz="3200" smtClean="0"/>
          </a:p>
          <a:p>
            <a:pPr eaLnBrk="1" hangingPunct="1">
              <a:lnSpc>
                <a:spcPct val="90000"/>
              </a:lnSpc>
              <a:buFontTx/>
              <a:buNone/>
            </a:pPr>
            <a:endParaRPr lang="en-US" sz="2100" smtClean="0"/>
          </a:p>
        </p:txBody>
      </p:sp>
      <p:pic>
        <p:nvPicPr>
          <p:cNvPr id="35843" name="Picture 2" descr="C:\Documents and Settings\Administrator\My Documents\My Pictures\1. PPt Photos\family group home care\Jan 2008 178.jpg"/>
          <p:cNvPicPr>
            <a:picLocks noChangeAspect="1" noChangeArrowheads="1"/>
          </p:cNvPicPr>
          <p:nvPr/>
        </p:nvPicPr>
        <p:blipFill>
          <a:blip r:embed="rId3">
            <a:extLst>
              <a:ext uri="{28A0092B-C50C-407E-A947-70E740481C1C}">
                <a14:useLocalDpi xmlns:a14="http://schemas.microsoft.com/office/drawing/2010/main" val="0"/>
              </a:ext>
            </a:extLst>
          </a:blip>
          <a:srcRect l="7668" t="19394" b="9583"/>
          <a:stretch>
            <a:fillRect/>
          </a:stretch>
        </p:blipFill>
        <p:spPr bwMode="auto">
          <a:xfrm>
            <a:off x="206375" y="849313"/>
            <a:ext cx="373380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F850492-6268-4AB5-A6D8-F7EB23828D9C}" type="slidenum">
              <a:rPr lang="en-US">
                <a:solidFill>
                  <a:srgbClr val="898989"/>
                </a:solidFill>
              </a:rPr>
              <a:pPr eaLnBrk="1" hangingPunct="1"/>
              <a:t>33</a:t>
            </a:fld>
            <a:endParaRPr lang="en-US">
              <a:solidFill>
                <a:srgbClr val="898989"/>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728913" y="-53975"/>
            <a:ext cx="3783012" cy="2279650"/>
          </a:xfrm>
        </p:spPr>
        <p:txBody>
          <a:bodyPr/>
          <a:lstStyle/>
          <a:p>
            <a:pPr eaLnBrk="1" hangingPunct="1"/>
            <a:r>
              <a:rPr lang="en-US" sz="3600" smtClean="0"/>
              <a:t>Be the change you wish to see in the world. </a:t>
            </a:r>
            <a:r>
              <a:rPr lang="en-US" smtClean="0"/>
              <a:t/>
            </a:r>
            <a:br>
              <a:rPr lang="en-US" smtClean="0"/>
            </a:br>
            <a:r>
              <a:rPr lang="en-US" sz="1900" smtClean="0"/>
              <a:t>Mahatma Ghandi</a:t>
            </a:r>
          </a:p>
        </p:txBody>
      </p:sp>
      <p:pic>
        <p:nvPicPr>
          <p:cNvPr id="36867" name="Picture 4" descr="MarkB, dressup"/>
          <p:cNvPicPr>
            <a:picLocks noChangeAspect="1" noChangeArrowheads="1"/>
          </p:cNvPicPr>
          <p:nvPr/>
        </p:nvPicPr>
        <p:blipFill>
          <a:blip r:embed="rId3">
            <a:extLst>
              <a:ext uri="{28A0092B-C50C-407E-A947-70E740481C1C}">
                <a14:useLocalDpi xmlns:a14="http://schemas.microsoft.com/office/drawing/2010/main" val="0"/>
              </a:ext>
            </a:extLst>
          </a:blip>
          <a:srcRect t="63333" r="7216" b="6667"/>
          <a:stretch>
            <a:fillRect/>
          </a:stretch>
        </p:blipFill>
        <p:spPr bwMode="auto">
          <a:xfrm>
            <a:off x="2760663" y="2166938"/>
            <a:ext cx="3617912" cy="217011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868" name="Picture 5" descr="mag-glasses"/>
          <p:cNvPicPr>
            <a:picLocks noChangeAspect="1" noChangeArrowheads="1"/>
          </p:cNvPicPr>
          <p:nvPr/>
        </p:nvPicPr>
        <p:blipFill>
          <a:blip r:embed="rId4">
            <a:extLst>
              <a:ext uri="{28A0092B-C50C-407E-A947-70E740481C1C}">
                <a14:useLocalDpi xmlns:a14="http://schemas.microsoft.com/office/drawing/2010/main" val="0"/>
              </a:ext>
            </a:extLst>
          </a:blip>
          <a:srcRect b="22581"/>
          <a:stretch>
            <a:fillRect/>
          </a:stretch>
        </p:blipFill>
        <p:spPr bwMode="auto">
          <a:xfrm>
            <a:off x="6751638" y="0"/>
            <a:ext cx="2392362" cy="24701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869" name="Picture 6" descr="MVC-001S"/>
          <p:cNvPicPr>
            <a:picLocks noChangeAspect="1" noChangeArrowheads="1"/>
          </p:cNvPicPr>
          <p:nvPr/>
        </p:nvPicPr>
        <p:blipFill>
          <a:blip r:embed="rId5">
            <a:extLst>
              <a:ext uri="{28A0092B-C50C-407E-A947-70E740481C1C}">
                <a14:useLocalDpi xmlns:a14="http://schemas.microsoft.com/office/drawing/2010/main" val="0"/>
              </a:ext>
            </a:extLst>
          </a:blip>
          <a:srcRect l="17142" r="17143" b="16203"/>
          <a:stretch>
            <a:fillRect/>
          </a:stretch>
        </p:blipFill>
        <p:spPr bwMode="auto">
          <a:xfrm>
            <a:off x="0" y="0"/>
            <a:ext cx="2438400" cy="233203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6870" name="TextBox 6"/>
          <p:cNvSpPr txBox="1">
            <a:spLocks noChangeArrowheads="1"/>
          </p:cNvSpPr>
          <p:nvPr/>
        </p:nvSpPr>
        <p:spPr bwMode="auto">
          <a:xfrm>
            <a:off x="752475" y="4424363"/>
            <a:ext cx="7993063" cy="7699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sz="4400"/>
              <a:t>Review your Personal Action Plan </a:t>
            </a:r>
          </a:p>
        </p:txBody>
      </p:sp>
      <p:sp>
        <p:nvSpPr>
          <p:cNvPr id="36871"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C96E943A-3D11-43D2-868E-D9D298CC1B5F}" type="slidenum">
              <a:rPr lang="en-US">
                <a:solidFill>
                  <a:srgbClr val="898989"/>
                </a:solidFill>
              </a:rPr>
              <a:pPr eaLnBrk="1" hangingPunct="1"/>
              <a:t>34</a:t>
            </a:fld>
            <a:endParaRPr lang="en-US">
              <a:solidFill>
                <a:srgbClr val="898989"/>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ctrTitle"/>
          </p:nvPr>
        </p:nvSpPr>
        <p:spPr>
          <a:xfrm>
            <a:off x="685800" y="457200"/>
            <a:ext cx="7772400" cy="631825"/>
          </a:xfrm>
        </p:spPr>
        <p:txBody>
          <a:bodyPr/>
          <a:lstStyle/>
          <a:p>
            <a:pPr eaLnBrk="1" hangingPunct="1"/>
            <a:r>
              <a:rPr lang="en-US" altLang="zh-CN" b="1" smtClean="0"/>
              <a:t>Resources</a:t>
            </a:r>
            <a:endParaRPr lang="en-US" b="1" smtClean="0"/>
          </a:p>
        </p:txBody>
      </p:sp>
      <p:sp>
        <p:nvSpPr>
          <p:cNvPr id="3789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896F5C0B-C128-44D7-B2E6-CDF857A5C3A2}" type="slidenum">
              <a:rPr lang="en-US">
                <a:solidFill>
                  <a:srgbClr val="898989"/>
                </a:solidFill>
              </a:rPr>
              <a:pPr eaLnBrk="1" hangingPunct="1"/>
              <a:t>35</a:t>
            </a:fld>
            <a:endParaRPr lang="en-US">
              <a:solidFill>
                <a:srgbClr val="898989"/>
              </a:solidFill>
            </a:endParaRPr>
          </a:p>
        </p:txBody>
      </p:sp>
      <p:sp>
        <p:nvSpPr>
          <p:cNvPr id="37892" name="Rectangle 4"/>
          <p:cNvSpPr>
            <a:spLocks noChangeArrowheads="1"/>
          </p:cNvSpPr>
          <p:nvPr/>
        </p:nvSpPr>
        <p:spPr bwMode="auto">
          <a:xfrm>
            <a:off x="838200" y="1219200"/>
            <a:ext cx="7772400"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Char char="•"/>
            </a:pPr>
            <a:r>
              <a:rPr lang="en-US" altLang="zh-CN" sz="2800">
                <a:solidFill>
                  <a:srgbClr val="341C65"/>
                </a:solidFill>
              </a:rPr>
              <a:t>Childcare and Youth Training and Technical Assistance project: </a:t>
            </a:r>
            <a:r>
              <a:rPr lang="en-US" altLang="zh-CN" sz="2800">
                <a:solidFill>
                  <a:srgbClr val="341C65"/>
                </a:solidFill>
                <a:hlinkClick r:id="rId3"/>
              </a:rPr>
              <a:t>http://www.extension.unl.edu/web/child/cyttap</a:t>
            </a:r>
            <a:endParaRPr lang="en-US" altLang="zh-CN" sz="2800">
              <a:solidFill>
                <a:srgbClr val="341C65"/>
              </a:solidFill>
            </a:endParaRPr>
          </a:p>
          <a:p>
            <a:pPr>
              <a:buFont typeface="Arial" pitchFamily="34" charset="0"/>
              <a:buChar char="•"/>
            </a:pPr>
            <a:endParaRPr lang="en-US" altLang="zh-CN" sz="1600">
              <a:solidFill>
                <a:srgbClr val="341C65"/>
              </a:solidFill>
            </a:endParaRPr>
          </a:p>
          <a:p>
            <a:pPr>
              <a:buFont typeface="Arial" pitchFamily="34" charset="0"/>
              <a:buChar char="•"/>
            </a:pPr>
            <a:endParaRPr lang="en-US" altLang="zh-CN" sz="2800">
              <a:solidFill>
                <a:srgbClr val="341C65"/>
              </a:solidFill>
            </a:endParaRPr>
          </a:p>
          <a:p>
            <a:pPr>
              <a:buFont typeface="Arial" pitchFamily="34" charset="0"/>
              <a:buChar char="•"/>
            </a:pPr>
            <a:r>
              <a:rPr lang="en-US" altLang="zh-CN" sz="2800">
                <a:solidFill>
                  <a:srgbClr val="341C65"/>
                </a:solidFill>
              </a:rPr>
              <a:t>Better Kid Care: </a:t>
            </a:r>
            <a:r>
              <a:rPr lang="en-US" altLang="zh-CN" sz="2800">
                <a:solidFill>
                  <a:srgbClr val="341C65"/>
                </a:solidFill>
                <a:hlinkClick r:id="rId4"/>
              </a:rPr>
              <a:t>http://betterkidcare.psu.edu/</a:t>
            </a:r>
            <a:endParaRPr lang="en-US" altLang="zh-CN" sz="2800">
              <a:solidFill>
                <a:srgbClr val="341C65"/>
              </a:solidFill>
            </a:endParaRPr>
          </a:p>
          <a:p>
            <a:pPr>
              <a:buFont typeface="Arial" pitchFamily="34" charset="0"/>
              <a:buChar char="•"/>
            </a:pPr>
            <a:endParaRPr lang="en-US" altLang="zh-CN" sz="2800">
              <a:solidFill>
                <a:srgbClr val="341C65"/>
              </a:solidFill>
            </a:endParaRPr>
          </a:p>
          <a:p>
            <a:pPr>
              <a:buFont typeface="Arial" pitchFamily="34" charset="0"/>
              <a:buChar char="•"/>
            </a:pPr>
            <a:r>
              <a:rPr lang="en-US" altLang="zh-CN" sz="2800">
                <a:solidFill>
                  <a:srgbClr val="341C65"/>
                </a:solidFill>
              </a:rPr>
              <a:t>CSEFEL : </a:t>
            </a:r>
            <a:r>
              <a:rPr lang="en-US" altLang="zh-CN" sz="2800">
                <a:solidFill>
                  <a:srgbClr val="341C65"/>
                </a:solidFill>
                <a:hlinkClick r:id="rId5"/>
              </a:rPr>
              <a:t>http://csefel.vanderbilt.edu/</a:t>
            </a:r>
            <a:endParaRPr lang="en-US" altLang="zh-CN" sz="2800">
              <a:solidFill>
                <a:srgbClr val="341C65"/>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ctrTitle"/>
          </p:nvPr>
        </p:nvSpPr>
        <p:spPr>
          <a:xfrm>
            <a:off x="762000" y="381000"/>
            <a:ext cx="7772400" cy="860425"/>
          </a:xfrm>
        </p:spPr>
        <p:txBody>
          <a:bodyPr/>
          <a:lstStyle/>
          <a:p>
            <a:pPr eaLnBrk="1" hangingPunct="1"/>
            <a:r>
              <a:rPr lang="en-US" altLang="zh-CN" b="1" smtClean="0"/>
              <a:t>Evaluation</a:t>
            </a:r>
            <a:endParaRPr lang="en-US" b="1" smtClean="0"/>
          </a:p>
        </p:txBody>
      </p:sp>
      <p:sp>
        <p:nvSpPr>
          <p:cNvPr id="3891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485037A-B792-4D99-89B8-2A85A49204E5}" type="slidenum">
              <a:rPr lang="en-US">
                <a:solidFill>
                  <a:srgbClr val="898989"/>
                </a:solidFill>
              </a:rPr>
              <a:pPr eaLnBrk="1" hangingPunct="1"/>
              <a:t>36</a:t>
            </a:fld>
            <a:endParaRPr lang="en-US">
              <a:solidFill>
                <a:srgbClr val="898989"/>
              </a:solidFill>
            </a:endParaRPr>
          </a:p>
        </p:txBody>
      </p:sp>
      <p:pic>
        <p:nvPicPr>
          <p:cNvPr id="38916" name="Picture 4" descr="j02977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1143000"/>
            <a:ext cx="3252788" cy="4003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438400" y="76200"/>
            <a:ext cx="3900488" cy="5154613"/>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sz="7200" dirty="0">
              <a:solidFill>
                <a:schemeClr val="lt1"/>
              </a:solidFill>
              <a:latin typeface="+mn-lt"/>
              <a:ea typeface="+mn-ea"/>
            </a:endParaRPr>
          </a:p>
        </p:txBody>
      </p:sp>
      <p:pic>
        <p:nvPicPr>
          <p:cNvPr id="39939" name="Picture 5" descr="DSC00554"/>
          <p:cNvPicPr>
            <a:picLocks noChangeAspect="1" noChangeArrowheads="1"/>
          </p:cNvPicPr>
          <p:nvPr/>
        </p:nvPicPr>
        <p:blipFill>
          <a:blip r:embed="rId3">
            <a:extLst>
              <a:ext uri="{28A0092B-C50C-407E-A947-70E740481C1C}">
                <a14:useLocalDpi xmlns:a14="http://schemas.microsoft.com/office/drawing/2010/main" val="0"/>
              </a:ext>
            </a:extLst>
          </a:blip>
          <a:srcRect r="57486"/>
          <a:stretch>
            <a:fillRect/>
          </a:stretch>
        </p:blipFill>
        <p:spPr bwMode="auto">
          <a:xfrm>
            <a:off x="2971800" y="533400"/>
            <a:ext cx="2797175" cy="42513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994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B8649FC2-B1DC-4C1C-B274-3183519AF7A3}" type="slidenum">
              <a:rPr lang="en-US">
                <a:solidFill>
                  <a:srgbClr val="898989"/>
                </a:solidFill>
              </a:rPr>
              <a:pPr eaLnBrk="1" hangingPunct="1"/>
              <a:t>37</a:t>
            </a:fld>
            <a:endParaRPr lang="en-US">
              <a:solidFill>
                <a:srgbClr val="898989"/>
              </a:solidFill>
            </a:endParaRPr>
          </a:p>
        </p:txBody>
      </p:sp>
      <p:sp>
        <p:nvSpPr>
          <p:cNvPr id="2" name="Title 1"/>
          <p:cNvSpPr>
            <a:spLocks noGrp="1"/>
          </p:cNvSpPr>
          <p:nvPr>
            <p:ph type="ctrTitle"/>
          </p:nvPr>
        </p:nvSpPr>
        <p:spPr>
          <a:xfrm rot="775189">
            <a:off x="3467100" y="422275"/>
            <a:ext cx="3867150" cy="784225"/>
          </a:xfrm>
        </p:spPr>
        <p:txBody>
          <a:bodyPr/>
          <a:lstStyle/>
          <a:p>
            <a:pPr eaLnBrk="1" hangingPunct="1">
              <a:defRPr/>
            </a:pPr>
            <a:r>
              <a:rPr lang="en-US" sz="5400" b="1" smtClean="0">
                <a:solidFill>
                  <a:schemeClr val="bg1"/>
                </a:solidFill>
                <a:effectLst>
                  <a:outerShdw blurRad="38100" dist="38100" dir="2700000" algn="tl">
                    <a:srgbClr val="C0C0C0"/>
                  </a:outerShdw>
                </a:effectLst>
                <a:latin typeface="MoolBoran" pitchFamily="34" charset="0"/>
              </a:rPr>
              <a:t>¡Gracias!</a:t>
            </a:r>
          </a:p>
        </p:txBody>
      </p:sp>
      <p:sp>
        <p:nvSpPr>
          <p:cNvPr id="9" name="Title 1"/>
          <p:cNvSpPr txBox="1">
            <a:spLocks/>
          </p:cNvSpPr>
          <p:nvPr/>
        </p:nvSpPr>
        <p:spPr>
          <a:xfrm rot="20365543">
            <a:off x="3744913" y="3952875"/>
            <a:ext cx="3071812" cy="512763"/>
          </a:xfrm>
          <a:prstGeom prst="rect">
            <a:avLst/>
          </a:prstGeom>
        </p:spPr>
        <p:txBody>
          <a:bodyPr/>
          <a:lstStyle/>
          <a:p>
            <a:pPr algn="ctr" eaLnBrk="0" hangingPunct="0">
              <a:defRPr/>
            </a:pPr>
            <a:r>
              <a:rPr lang="ar-AE" sz="6600">
                <a:solidFill>
                  <a:schemeClr val="bg1"/>
                </a:solidFill>
              </a:rPr>
              <a:t>شكرا</a:t>
            </a:r>
            <a:endParaRPr lang="en-US" sz="6600" b="1">
              <a:solidFill>
                <a:schemeClr val="bg1"/>
              </a:solidFill>
              <a:effectLst>
                <a:outerShdw blurRad="38100" dist="38100" dir="2700000" algn="tl">
                  <a:srgbClr val="C0C0C0"/>
                </a:outerShdw>
              </a:effectLst>
              <a:latin typeface="MoolBoran" pitchFamily="34" charset="0"/>
              <a:ea typeface="Myriad Pro Semibold" charset="0"/>
            </a:endParaRPr>
          </a:p>
        </p:txBody>
      </p:sp>
      <p:sp>
        <p:nvSpPr>
          <p:cNvPr id="10" name="Title 1"/>
          <p:cNvSpPr txBox="1">
            <a:spLocks/>
          </p:cNvSpPr>
          <p:nvPr/>
        </p:nvSpPr>
        <p:spPr>
          <a:xfrm rot="19915448">
            <a:off x="1252538" y="1320800"/>
            <a:ext cx="3867150" cy="784225"/>
          </a:xfrm>
          <a:prstGeom prst="rect">
            <a:avLst/>
          </a:prstGeom>
        </p:spPr>
        <p:txBody>
          <a:bodyPr/>
          <a:lstStyle/>
          <a:p>
            <a:pPr algn="ctr" defTabSz="457200" eaLnBrk="0" hangingPunct="0">
              <a:defRPr/>
            </a:pPr>
            <a:r>
              <a:rPr lang="en-US" sz="4000" b="1">
                <a:solidFill>
                  <a:schemeClr val="bg1"/>
                </a:solidFill>
                <a:effectLst>
                  <a:outerShdw blurRad="38100" dist="38100" dir="2700000" algn="tl">
                    <a:srgbClr val="C0C0C0"/>
                  </a:outerShdw>
                </a:effectLst>
                <a:latin typeface="Traditional Arabic" pitchFamily="18" charset="-78"/>
                <a:ea typeface="Myriad Pro Semibold" charset="0"/>
              </a:rPr>
              <a:t>Thanks</a:t>
            </a:r>
          </a:p>
        </p:txBody>
      </p:sp>
      <p:sp>
        <p:nvSpPr>
          <p:cNvPr id="11" name="Rectangle 10"/>
          <p:cNvSpPr/>
          <p:nvPr/>
        </p:nvSpPr>
        <p:spPr>
          <a:xfrm rot="16200000">
            <a:off x="2182813" y="2998787"/>
            <a:ext cx="2438400" cy="708025"/>
          </a:xfrm>
          <a:prstGeom prst="rect">
            <a:avLst/>
          </a:prstGeom>
        </p:spPr>
        <p:txBody>
          <a:bodyPr wrap="none">
            <a:spAutoFit/>
          </a:bodyPr>
          <a:lstStyle/>
          <a:p>
            <a:pPr algn="ctr" eaLnBrk="0" hangingPunct="0">
              <a:defRPr/>
            </a:pPr>
            <a:r>
              <a:rPr lang="en-US" sz="4000" dirty="0">
                <a:solidFill>
                  <a:schemeClr val="bg1"/>
                </a:solidFill>
                <a:latin typeface="MoolBoran" pitchFamily="34" charset="0"/>
                <a:ea typeface="ＭＳ Ｐゴシック" charset="0"/>
                <a:cs typeface="MoolBoran" pitchFamily="34" charset="0"/>
              </a:rPr>
              <a:t>beaucoup</a:t>
            </a:r>
            <a:endParaRPr lang="en-US" sz="4000" b="1" cap="all" dirty="0">
              <a:solidFill>
                <a:schemeClr val="bg1"/>
              </a:solidFill>
              <a:effectLst>
                <a:outerShdw blurRad="38100" dist="38100" dir="2700000" algn="tl">
                  <a:srgbClr val="000000">
                    <a:alpha val="43137"/>
                  </a:srgbClr>
                </a:outerShdw>
              </a:effectLst>
              <a:latin typeface="MoolBoran" pitchFamily="34" charset="0"/>
              <a:ea typeface="Myriad Pro Semibold"/>
              <a:cs typeface="MoolBoran"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685800" y="758825"/>
            <a:ext cx="7772400" cy="536575"/>
          </a:xfrm>
        </p:spPr>
        <p:txBody>
          <a:bodyPr/>
          <a:lstStyle/>
          <a:p>
            <a:pPr eaLnBrk="1" hangingPunct="1"/>
            <a:r>
              <a:rPr lang="en-US" altLang="zh-CN" b="1" smtClean="0"/>
              <a:t>Promote Children’s Success</a:t>
            </a:r>
            <a:r>
              <a:rPr lang="en-US" altLang="zh-CN" b="1" smtClean="0">
                <a:solidFill>
                  <a:srgbClr val="000000"/>
                </a:solidFill>
              </a:rPr>
              <a:t/>
            </a:r>
            <a:br>
              <a:rPr lang="en-US" altLang="zh-CN" b="1" smtClean="0">
                <a:solidFill>
                  <a:srgbClr val="000000"/>
                </a:solidFill>
              </a:rPr>
            </a:br>
            <a:endParaRPr lang="en-US" smtClean="0"/>
          </a:p>
        </p:txBody>
      </p:sp>
      <p:sp>
        <p:nvSpPr>
          <p:cNvPr id="614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76EF1CD-5BDA-4D59-BF6B-575D85676D25}" type="slidenum">
              <a:rPr lang="en-US">
                <a:solidFill>
                  <a:srgbClr val="898989"/>
                </a:solidFill>
              </a:rPr>
              <a:pPr eaLnBrk="1" hangingPunct="1"/>
              <a:t>4</a:t>
            </a:fld>
            <a:endParaRPr lang="en-US">
              <a:solidFill>
                <a:srgbClr val="898989"/>
              </a:solidFill>
            </a:endParaRPr>
          </a:p>
        </p:txBody>
      </p:sp>
      <p:sp>
        <p:nvSpPr>
          <p:cNvPr id="6148" name="Rectangle 3"/>
          <p:cNvSpPr>
            <a:spLocks noChangeArrowheads="1"/>
          </p:cNvSpPr>
          <p:nvPr/>
        </p:nvSpPr>
        <p:spPr bwMode="auto">
          <a:xfrm>
            <a:off x="609600" y="1219200"/>
            <a:ext cx="81915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5000"/>
              </a:spcBef>
              <a:buFontTx/>
              <a:buChar char="•"/>
            </a:pPr>
            <a:r>
              <a:rPr lang="en-US" altLang="zh-CN" sz="2600">
                <a:solidFill>
                  <a:srgbClr val="341C65"/>
                </a:solidFill>
              </a:rPr>
              <a:t>Create an environment where EVERY child feels good about coming to school</a:t>
            </a:r>
          </a:p>
          <a:p>
            <a:pPr marL="342900" indent="-342900">
              <a:lnSpc>
                <a:spcPct val="90000"/>
              </a:lnSpc>
              <a:spcBef>
                <a:spcPct val="5000"/>
              </a:spcBef>
            </a:pPr>
            <a:endParaRPr lang="en-US" altLang="zh-CN" sz="2600">
              <a:solidFill>
                <a:srgbClr val="341C65"/>
              </a:solidFill>
            </a:endParaRPr>
          </a:p>
          <a:p>
            <a:pPr marL="342900" indent="-342900">
              <a:lnSpc>
                <a:spcPct val="90000"/>
              </a:lnSpc>
              <a:spcBef>
                <a:spcPct val="5000"/>
              </a:spcBef>
              <a:buFontTx/>
              <a:buChar char="•"/>
            </a:pPr>
            <a:r>
              <a:rPr lang="en-US" altLang="zh-CN" sz="2600">
                <a:solidFill>
                  <a:srgbClr val="341C65"/>
                </a:solidFill>
              </a:rPr>
              <a:t>Design an environment that promotes child engagement</a:t>
            </a:r>
          </a:p>
          <a:p>
            <a:pPr marL="342900" indent="-342900">
              <a:lnSpc>
                <a:spcPct val="90000"/>
              </a:lnSpc>
              <a:spcBef>
                <a:spcPct val="5000"/>
              </a:spcBef>
            </a:pPr>
            <a:endParaRPr lang="en-US" altLang="zh-CN" sz="2600">
              <a:solidFill>
                <a:srgbClr val="341C65"/>
              </a:solidFill>
            </a:endParaRPr>
          </a:p>
          <a:p>
            <a:pPr marL="342900" indent="-342900">
              <a:lnSpc>
                <a:spcPct val="90000"/>
              </a:lnSpc>
              <a:spcBef>
                <a:spcPct val="5000"/>
              </a:spcBef>
              <a:buFontTx/>
              <a:buChar char="•"/>
            </a:pPr>
            <a:r>
              <a:rPr lang="en-US" altLang="zh-CN" sz="2600">
                <a:solidFill>
                  <a:srgbClr val="341C65"/>
                </a:solidFill>
              </a:rPr>
              <a:t>Focus on teaching children what To Do! </a:t>
            </a:r>
          </a:p>
          <a:p>
            <a:pPr marL="571500" lvl="1" indent="-114300">
              <a:lnSpc>
                <a:spcPct val="90000"/>
              </a:lnSpc>
              <a:spcBef>
                <a:spcPct val="5000"/>
              </a:spcBef>
              <a:buFontTx/>
              <a:buChar char="•"/>
            </a:pPr>
            <a:r>
              <a:rPr lang="en-US" altLang="zh-CN" sz="2600">
                <a:solidFill>
                  <a:srgbClr val="341C65"/>
                </a:solidFill>
              </a:rPr>
              <a:t>Teach expectations and routines</a:t>
            </a:r>
          </a:p>
          <a:p>
            <a:pPr marL="571500" lvl="1" indent="-114300">
              <a:lnSpc>
                <a:spcPct val="90000"/>
              </a:lnSpc>
              <a:spcBef>
                <a:spcPct val="5000"/>
              </a:spcBef>
              <a:buFontTx/>
              <a:buChar char="•"/>
            </a:pPr>
            <a:r>
              <a:rPr lang="en-US" altLang="zh-CN" sz="2600">
                <a:solidFill>
                  <a:srgbClr val="341C65"/>
                </a:solidFill>
              </a:rPr>
              <a:t>Teach skills that children can use in place of challenging behaviors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yramid.jpg"/>
          <p:cNvPicPr>
            <a:picLocks noChangeAspect="1"/>
          </p:cNvPicPr>
          <p:nvPr/>
        </p:nvPicPr>
        <p:blipFill>
          <a:blip r:embed="rId3">
            <a:extLst>
              <a:ext uri="{28A0092B-C50C-407E-A947-70E740481C1C}">
                <a14:useLocalDpi xmlns:a14="http://schemas.microsoft.com/office/drawing/2010/main" val="0"/>
              </a:ext>
            </a:extLst>
          </a:blip>
          <a:srcRect t="9894"/>
          <a:stretch>
            <a:fillRect/>
          </a:stretch>
        </p:blipFill>
        <p:spPr bwMode="auto">
          <a:xfrm>
            <a:off x="1371600" y="685800"/>
            <a:ext cx="6172200"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5C6290D3-421E-45FD-9AB0-2DB68DBE8146}" type="slidenum">
              <a:rPr lang="en-US">
                <a:solidFill>
                  <a:srgbClr val="898989"/>
                </a:solidFill>
              </a:rPr>
              <a:pPr eaLnBrk="1" hangingPunct="1"/>
              <a:t>5</a:t>
            </a:fld>
            <a:endParaRPr lang="en-US">
              <a:solidFill>
                <a:srgbClr val="898989"/>
              </a:solidFill>
            </a:endParaRPr>
          </a:p>
        </p:txBody>
      </p:sp>
      <p:sp>
        <p:nvSpPr>
          <p:cNvPr id="7172" name="Text Box 3"/>
          <p:cNvSpPr txBox="1">
            <a:spLocks noChangeArrowheads="1"/>
          </p:cNvSpPr>
          <p:nvPr/>
        </p:nvSpPr>
        <p:spPr bwMode="auto">
          <a:xfrm>
            <a:off x="1524000" y="381000"/>
            <a:ext cx="617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spcBef>
                <a:spcPct val="50000"/>
              </a:spcBef>
            </a:pPr>
            <a:r>
              <a:rPr lang="en-US" altLang="zh-CN" sz="3200">
                <a:solidFill>
                  <a:srgbClr val="000000"/>
                </a:solidFill>
              </a:rPr>
              <a:t>      </a:t>
            </a:r>
            <a:r>
              <a:rPr lang="en-US" altLang="zh-CN" sz="3200" b="1">
                <a:solidFill>
                  <a:srgbClr val="341C65"/>
                </a:solidFill>
                <a:latin typeface="Myriad Pro" pitchFamily="34" charset="0"/>
              </a:rPr>
              <a:t>CSEFEL Pyramid Model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idx="1"/>
          </p:nvPr>
        </p:nvSpPr>
        <p:spPr>
          <a:xfrm>
            <a:off x="304800" y="457200"/>
            <a:ext cx="4064000" cy="4495800"/>
          </a:xfrm>
        </p:spPr>
        <p:txBody>
          <a:bodyPr/>
          <a:lstStyle/>
          <a:p>
            <a:pPr algn="ctr" eaLnBrk="1" hangingPunct="1">
              <a:lnSpc>
                <a:spcPct val="125000"/>
              </a:lnSpc>
              <a:buFontTx/>
              <a:buNone/>
            </a:pPr>
            <a:r>
              <a:rPr lang="en-US" sz="5300" smtClean="0"/>
              <a:t>   Definitions, Research and Rationale</a:t>
            </a:r>
          </a:p>
        </p:txBody>
      </p:sp>
      <p:sp>
        <p:nvSpPr>
          <p:cNvPr id="819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7A10C533-5DB4-48D6-8B90-9EC141838079}" type="slidenum">
              <a:rPr lang="en-US">
                <a:solidFill>
                  <a:srgbClr val="898989"/>
                </a:solidFill>
              </a:rPr>
              <a:pPr eaLnBrk="1" hangingPunct="1"/>
              <a:t>6</a:t>
            </a:fld>
            <a:endParaRPr lang="en-US">
              <a:solidFill>
                <a:srgbClr val="898989"/>
              </a:solidFill>
            </a:endParaRPr>
          </a:p>
        </p:txBody>
      </p:sp>
      <p:pic>
        <p:nvPicPr>
          <p:cNvPr id="8196" name="Picture 3" descr="MxCity, MiKinder,May'08 149.jpg"/>
          <p:cNvPicPr>
            <a:picLocks noChangeAspect="1"/>
          </p:cNvPicPr>
          <p:nvPr/>
        </p:nvPicPr>
        <p:blipFill>
          <a:blip r:embed="rId3">
            <a:extLst>
              <a:ext uri="{28A0092B-C50C-407E-A947-70E740481C1C}">
                <a14:useLocalDpi xmlns:a14="http://schemas.microsoft.com/office/drawing/2010/main" val="0"/>
              </a:ext>
            </a:extLst>
          </a:blip>
          <a:srcRect t="14400"/>
          <a:stretch>
            <a:fillRect/>
          </a:stretch>
        </p:blipFill>
        <p:spPr bwMode="auto">
          <a:xfrm>
            <a:off x="4495800" y="228600"/>
            <a:ext cx="43561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152400" y="228600"/>
            <a:ext cx="9144000" cy="517525"/>
          </a:xfrm>
        </p:spPr>
        <p:txBody>
          <a:bodyPr/>
          <a:lstStyle/>
          <a:p>
            <a:pPr eaLnBrk="1" hangingPunct="1"/>
            <a:r>
              <a:rPr lang="en-US" sz="3000" b="1" smtClean="0"/>
              <a:t>CSEFEL Definition of Social Emotional Development</a:t>
            </a:r>
          </a:p>
        </p:txBody>
      </p:sp>
      <p:sp>
        <p:nvSpPr>
          <p:cNvPr id="92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EDBB977A-ED37-4F85-A23C-67D2A054625D}" type="slidenum">
              <a:rPr lang="en-US">
                <a:solidFill>
                  <a:srgbClr val="898989"/>
                </a:solidFill>
              </a:rPr>
              <a:pPr eaLnBrk="1" hangingPunct="1"/>
              <a:t>7</a:t>
            </a:fld>
            <a:endParaRPr lang="en-US">
              <a:solidFill>
                <a:srgbClr val="898989"/>
              </a:solidFill>
            </a:endParaRPr>
          </a:p>
        </p:txBody>
      </p:sp>
      <p:sp>
        <p:nvSpPr>
          <p:cNvPr id="5" name="Rectangle 4"/>
          <p:cNvSpPr>
            <a:spLocks noChangeArrowheads="1"/>
          </p:cNvSpPr>
          <p:nvPr/>
        </p:nvSpPr>
        <p:spPr bwMode="auto">
          <a:xfrm>
            <a:off x="457200" y="914400"/>
            <a:ext cx="868680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5000"/>
              </a:lnSpc>
            </a:pPr>
            <a:r>
              <a:rPr lang="en-US" altLang="zh-CN" sz="2000" b="1">
                <a:solidFill>
                  <a:srgbClr val="341C65"/>
                </a:solidFill>
              </a:rPr>
              <a:t> </a:t>
            </a:r>
            <a:r>
              <a:rPr lang="en-US" altLang="zh-CN" sz="2400">
                <a:solidFill>
                  <a:srgbClr val="341C65"/>
                </a:solidFill>
              </a:rPr>
              <a:t>The term social emotional development refers to the developing capacity of the child from birth through five years of age to form close and secure adult and peer relationships; experience, regulate, and express emotions in socially and culturally appropriate ways; and explore the environment and learn - all in the context of family, community, and culture. </a:t>
            </a:r>
          </a:p>
          <a:p>
            <a:pPr>
              <a:lnSpc>
                <a:spcPct val="75000"/>
              </a:lnSpc>
            </a:pPr>
            <a:endParaRPr lang="en-US" altLang="zh-CN" sz="2400">
              <a:solidFill>
                <a:srgbClr val="341C65"/>
              </a:solidFill>
            </a:endParaRPr>
          </a:p>
          <a:p>
            <a:pPr>
              <a:lnSpc>
                <a:spcPct val="80000"/>
              </a:lnSpc>
            </a:pPr>
            <a:r>
              <a:rPr lang="en-US" altLang="zh-CN" sz="2400">
                <a:solidFill>
                  <a:srgbClr val="341C65"/>
                </a:solidFill>
              </a:rPr>
              <a:t>Caregivers promote healthy development by working to support social emotional wellness in all young children, and make every effort to prevent the occurrence or escalation of social emotional problems in children at-risk, identifying and working to remediate problems that surface, and, when necessary, referring children</a:t>
            </a:r>
            <a:r>
              <a:rPr lang="en-US" altLang="zh-CN" sz="2200">
                <a:solidFill>
                  <a:srgbClr val="341C65"/>
                </a:solidFill>
              </a:rPr>
              <a:t> </a:t>
            </a:r>
            <a:r>
              <a:rPr lang="en-US" altLang="zh-CN" sz="2400">
                <a:solidFill>
                  <a:srgbClr val="341C65"/>
                </a:solidFill>
              </a:rPr>
              <a:t>and</a:t>
            </a:r>
            <a:r>
              <a:rPr lang="en-US" altLang="zh-CN" sz="2200">
                <a:solidFill>
                  <a:srgbClr val="341C65"/>
                </a:solidFill>
              </a:rPr>
              <a:t> </a:t>
            </a:r>
            <a:r>
              <a:rPr lang="en-US" altLang="zh-CN" sz="2400">
                <a:solidFill>
                  <a:srgbClr val="341C65"/>
                </a:solidFill>
              </a:rPr>
              <a:t>their families t</a:t>
            </a:r>
            <a:r>
              <a:rPr lang="en-US" altLang="zh-CN" sz="2800">
                <a:solidFill>
                  <a:srgbClr val="341C65"/>
                </a:solidFill>
              </a:rPr>
              <a:t>o </a:t>
            </a:r>
            <a:r>
              <a:rPr lang="en-US" altLang="zh-CN" sz="2400">
                <a:solidFill>
                  <a:srgbClr val="341C65"/>
                </a:solidFill>
              </a:rPr>
              <a:t>appropriate services.</a:t>
            </a:r>
            <a:endParaRPr lang="en-US" altLang="zh-CN" sz="2200">
              <a:solidFill>
                <a:srgbClr val="341C65"/>
              </a:solidFill>
            </a:endParaRPr>
          </a:p>
          <a:p>
            <a:pPr>
              <a:lnSpc>
                <a:spcPct val="80000"/>
              </a:lnSpc>
            </a:pPr>
            <a:endParaRPr lang="en-US" altLang="zh-CN" sz="2000">
              <a:solidFill>
                <a:srgbClr val="341C65"/>
              </a:solidFill>
            </a:endParaRPr>
          </a:p>
          <a:p>
            <a:pPr>
              <a:lnSpc>
                <a:spcPct val="80000"/>
              </a:lnSpc>
            </a:pPr>
            <a:r>
              <a:rPr lang="en-US" altLang="zh-CN" sz="2000">
                <a:solidFill>
                  <a:srgbClr val="341C65"/>
                </a:solidFill>
              </a:rPr>
              <a:t>	Adapted from ZERO TO THREE, 2001</a:t>
            </a:r>
            <a:r>
              <a:rPr lang="en-US" altLang="zh-CN" sz="2200">
                <a:solidFill>
                  <a:srgbClr val="341C65"/>
                </a:solidFill>
              </a:rPr>
              <a:t>	</a:t>
            </a:r>
            <a:endParaRPr lang="en-US" sz="2400" b="1"/>
          </a:p>
          <a:p>
            <a:pPr>
              <a:lnSpc>
                <a:spcPct val="80000"/>
              </a:lnSpc>
            </a:pPr>
            <a:endParaRPr lang="en-US" altLang="zh-CN" sz="2200">
              <a:solidFill>
                <a:srgbClr val="341C65"/>
              </a:solidFill>
            </a:endParaRPr>
          </a:p>
        </p:txBody>
      </p:sp>
      <p:sp>
        <p:nvSpPr>
          <p:cNvPr id="9221" name="Rectangle 5"/>
          <p:cNvSpPr>
            <a:spLocks noChangeArrowheads="1"/>
          </p:cNvSpPr>
          <p:nvPr/>
        </p:nvSpPr>
        <p:spPr bwMode="auto">
          <a:xfrm>
            <a:off x="7086600" y="4710113"/>
            <a:ext cx="1781175"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80000"/>
              </a:lnSpc>
            </a:pPr>
            <a:r>
              <a:rPr lang="en-US"/>
              <a:t>HANDOUT: IT 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2000"/>
                                        <p:tgtEl>
                                          <p:spTgt spid="5">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B8A0BCA5-985C-4ADA-B6C7-B7447A7C61BE}" type="slidenum">
              <a:rPr lang="en-US">
                <a:solidFill>
                  <a:srgbClr val="898989"/>
                </a:solidFill>
                <a:latin typeface="Arial" pitchFamily="34" charset="0"/>
              </a:rPr>
              <a:pPr eaLnBrk="1" hangingPunct="1"/>
              <a:t>8</a:t>
            </a:fld>
            <a:endParaRPr lang="en-US">
              <a:solidFill>
                <a:srgbClr val="898989"/>
              </a:solidFill>
              <a:latin typeface="Arial" pitchFamily="34" charset="0"/>
            </a:endParaRPr>
          </a:p>
        </p:txBody>
      </p:sp>
      <p:sp>
        <p:nvSpPr>
          <p:cNvPr id="12294" name="Rectangle 5"/>
          <p:cNvSpPr>
            <a:spLocks noChangeArrowheads="1"/>
          </p:cNvSpPr>
          <p:nvPr/>
        </p:nvSpPr>
        <p:spPr bwMode="auto">
          <a:xfrm>
            <a:off x="66675" y="981075"/>
            <a:ext cx="89916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lgn="ctr">
              <a:lnSpc>
                <a:spcPct val="90000"/>
              </a:lnSpc>
            </a:pPr>
            <a:r>
              <a:rPr lang="en-US" sz="3200"/>
              <a:t>The </a:t>
            </a:r>
            <a:r>
              <a:rPr lang="en-US" sz="3200" b="1">
                <a:solidFill>
                  <a:srgbClr val="FF0000"/>
                </a:solidFill>
              </a:rPr>
              <a:t>developmentally</a:t>
            </a:r>
            <a:r>
              <a:rPr lang="en-US" sz="3200"/>
              <a:t> and </a:t>
            </a:r>
            <a:r>
              <a:rPr lang="en-US" sz="3200" b="1">
                <a:solidFill>
                  <a:srgbClr val="FF0000"/>
                </a:solidFill>
              </a:rPr>
              <a:t>culturally</a:t>
            </a:r>
            <a:r>
              <a:rPr lang="en-US" sz="3200">
                <a:solidFill>
                  <a:srgbClr val="FF0000"/>
                </a:solidFill>
              </a:rPr>
              <a:t> </a:t>
            </a:r>
            <a:r>
              <a:rPr lang="en-US" sz="3200"/>
              <a:t>       appropriate </a:t>
            </a:r>
            <a:r>
              <a:rPr lang="en-US" sz="2800"/>
              <a:t>ability</a:t>
            </a:r>
            <a:r>
              <a:rPr lang="en-US" sz="3200"/>
              <a:t> to:</a:t>
            </a:r>
          </a:p>
          <a:p>
            <a:pPr>
              <a:lnSpc>
                <a:spcPct val="90000"/>
              </a:lnSpc>
            </a:pPr>
            <a:endParaRPr lang="en-US"/>
          </a:p>
        </p:txBody>
      </p:sp>
      <p:sp>
        <p:nvSpPr>
          <p:cNvPr id="10244" name="Rectangle 6"/>
          <p:cNvSpPr>
            <a:spLocks noChangeArrowheads="1"/>
          </p:cNvSpPr>
          <p:nvPr/>
        </p:nvSpPr>
        <p:spPr bwMode="auto">
          <a:xfrm>
            <a:off x="533400" y="228600"/>
            <a:ext cx="8229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a:t>What is Social-Emotional Development?</a:t>
            </a:r>
          </a:p>
        </p:txBody>
      </p:sp>
      <p:graphicFrame>
        <p:nvGraphicFramePr>
          <p:cNvPr id="8" name="Group 22"/>
          <p:cNvGraphicFramePr>
            <a:graphicFrameLocks/>
          </p:cNvGraphicFramePr>
          <p:nvPr/>
        </p:nvGraphicFramePr>
        <p:xfrm>
          <a:off x="2124075" y="1936750"/>
          <a:ext cx="5257800" cy="3276600"/>
        </p:xfrm>
        <a:graphic>
          <a:graphicData uri="http://schemas.openxmlformats.org/drawingml/2006/table">
            <a:tbl>
              <a:tblPr/>
              <a:tblGrid>
                <a:gridCol w="2628900"/>
                <a:gridCol w="2628900"/>
              </a:tblGrid>
              <a:tr h="157003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800" b="0" i="0" u="sng" strike="noStrike" cap="none" normalizeH="0" baseline="0" dirty="0" smtClean="0">
                          <a:ln>
                            <a:noFill/>
                          </a:ln>
                          <a:solidFill>
                            <a:schemeClr val="tx1"/>
                          </a:solidFill>
                          <a:effectLst/>
                          <a:latin typeface="Arial" charset="0"/>
                        </a:rPr>
                        <a:t>Manage Emotions</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600" b="0" i="0" u="sng"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sng" strike="noStrike" cap="none" normalizeH="0" baseline="0" dirty="0" smtClean="0">
                          <a:ln>
                            <a:noFill/>
                          </a:ln>
                          <a:solidFill>
                            <a:schemeClr val="tx1"/>
                          </a:solidFill>
                          <a:effectLst/>
                          <a:latin typeface="Arial" charset="0"/>
                        </a:rPr>
                        <a:t>Relate to Adults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sng"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065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sng" strike="noStrike" cap="none" normalizeH="0" baseline="0" dirty="0" smtClean="0">
                          <a:ln>
                            <a:noFill/>
                          </a:ln>
                          <a:solidFill>
                            <a:schemeClr val="tx1"/>
                          </a:solidFill>
                          <a:effectLst/>
                          <a:latin typeface="Arial" charset="0"/>
                        </a:rPr>
                        <a:t>Relate to Peers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sng" strike="noStrike" cap="none" normalizeH="0" baseline="0" dirty="0" smtClean="0">
                          <a:ln>
                            <a:noFill/>
                          </a:ln>
                          <a:solidFill>
                            <a:schemeClr val="tx1"/>
                          </a:solidFill>
                          <a:effectLst/>
                          <a:latin typeface="Arial" charset="0"/>
                        </a:rPr>
                        <a:t>Feel Good About Self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73100" y="19050"/>
            <a:ext cx="7772400" cy="1470025"/>
          </a:xfrm>
        </p:spPr>
        <p:txBody>
          <a:bodyPr/>
          <a:lstStyle/>
          <a:p>
            <a:pPr eaLnBrk="1" hangingPunct="1"/>
            <a:r>
              <a:rPr lang="en-US" smtClean="0"/>
              <a:t>Friendship Skills Part 1</a:t>
            </a:r>
          </a:p>
        </p:txBody>
      </p:sp>
      <p:sp>
        <p:nvSpPr>
          <p:cNvPr id="11267" name="Rectangle 3"/>
          <p:cNvSpPr>
            <a:spLocks noGrp="1" noChangeArrowheads="1"/>
          </p:cNvSpPr>
          <p:nvPr>
            <p:ph type="subTitle" idx="1"/>
          </p:nvPr>
        </p:nvSpPr>
        <p:spPr>
          <a:xfrm>
            <a:off x="4495800" y="1592263"/>
            <a:ext cx="4419600" cy="3048000"/>
          </a:xfrm>
        </p:spPr>
        <p:txBody>
          <a:bodyPr/>
          <a:lstStyle/>
          <a:p>
            <a:pPr eaLnBrk="1" hangingPunct="1">
              <a:lnSpc>
                <a:spcPct val="90000"/>
              </a:lnSpc>
            </a:pPr>
            <a:endParaRPr lang="en-US" sz="3300" smtClean="0">
              <a:solidFill>
                <a:srgbClr val="898989"/>
              </a:solidFill>
            </a:endParaRPr>
          </a:p>
          <a:p>
            <a:pPr eaLnBrk="1" hangingPunct="1">
              <a:lnSpc>
                <a:spcPct val="90000"/>
              </a:lnSpc>
            </a:pPr>
            <a:r>
              <a:rPr lang="en-US" altLang="en-US" sz="3300" smtClean="0">
                <a:solidFill>
                  <a:schemeClr val="tx1"/>
                </a:solidFill>
              </a:rPr>
              <a:t>“</a:t>
            </a:r>
            <a:r>
              <a:rPr lang="en-US" sz="3300" smtClean="0">
                <a:solidFill>
                  <a:schemeClr val="tx1"/>
                </a:solidFill>
              </a:rPr>
              <a:t>Who would choose to live, even if possessed with all other things, without friends.</a:t>
            </a:r>
            <a:r>
              <a:rPr lang="en-US" altLang="en-US" sz="3300" smtClean="0">
                <a:solidFill>
                  <a:schemeClr val="tx1"/>
                </a:solidFill>
              </a:rPr>
              <a:t>”</a:t>
            </a:r>
            <a:endParaRPr lang="en-US" sz="3300" smtClean="0">
              <a:solidFill>
                <a:schemeClr val="tx1"/>
              </a:solidFill>
            </a:endParaRPr>
          </a:p>
          <a:p>
            <a:pPr algn="r" eaLnBrk="1" hangingPunct="1">
              <a:lnSpc>
                <a:spcPct val="90000"/>
              </a:lnSpc>
            </a:pPr>
            <a:r>
              <a:rPr lang="en-US" sz="3300" smtClean="0">
                <a:solidFill>
                  <a:schemeClr val="tx1"/>
                </a:solidFill>
              </a:rPr>
              <a:t>Aristotle</a:t>
            </a:r>
          </a:p>
        </p:txBody>
      </p:sp>
      <p:pic>
        <p:nvPicPr>
          <p:cNvPr id="11268" name="Picture 5"/>
          <p:cNvPicPr>
            <a:picLocks noChangeAspect="1"/>
          </p:cNvPicPr>
          <p:nvPr/>
        </p:nvPicPr>
        <p:blipFill>
          <a:blip r:embed="rId3">
            <a:extLst>
              <a:ext uri="{28A0092B-C50C-407E-A947-70E740481C1C}">
                <a14:useLocalDpi xmlns:a14="http://schemas.microsoft.com/office/drawing/2010/main" val="0"/>
              </a:ext>
            </a:extLst>
          </a:blip>
          <a:srcRect t="8530" b="15704"/>
          <a:stretch>
            <a:fillRect/>
          </a:stretch>
        </p:blipFill>
        <p:spPr bwMode="auto">
          <a:xfrm>
            <a:off x="204788" y="1362075"/>
            <a:ext cx="4168775"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plate - Logos on Bott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750</TotalTime>
  <Words>9073</Words>
  <Application>Microsoft Office PowerPoint</Application>
  <PresentationFormat>On-screen Show (4:3)</PresentationFormat>
  <Paragraphs>504</Paragraphs>
  <Slides>37</Slides>
  <Notes>37</Notes>
  <HiddenSlides>0</HiddenSlides>
  <MMClips>6</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Template - Logos on Bottom</vt:lpstr>
      <vt:lpstr>Rock Solid Foundations: Promoting the Social &amp; Emotional Competence of  Young Children &amp; Preventing Challenging Behaviors:  Friendship and Play Skills</vt:lpstr>
      <vt:lpstr>Introductions</vt:lpstr>
      <vt:lpstr>CYTTAP</vt:lpstr>
      <vt:lpstr>Promote Children’s Success </vt:lpstr>
      <vt:lpstr>PowerPoint Presentation</vt:lpstr>
      <vt:lpstr>PowerPoint Presentation</vt:lpstr>
      <vt:lpstr>CSEFEL Definition of Social Emotional Development</vt:lpstr>
      <vt:lpstr>PowerPoint Presentation</vt:lpstr>
      <vt:lpstr>Friendship Skills Part 1</vt:lpstr>
      <vt:lpstr>PowerPoint Presentation</vt:lpstr>
      <vt:lpstr>PowerPoint Presentation</vt:lpstr>
      <vt:lpstr>PowerPoint Presentation</vt:lpstr>
      <vt:lpstr>PowerPoint Presentation</vt:lpstr>
      <vt:lpstr>PowerPoint Presentation</vt:lpstr>
      <vt:lpstr>Progression of Play to Friendship Skills in Infants &amp; Toddlers</vt:lpstr>
      <vt:lpstr>Setting Up the Environment for Developing Play &amp; Friendship Skills</vt:lpstr>
      <vt:lpstr>Setting Up the Environment for Developing Play &amp; Friendship Skills</vt:lpstr>
      <vt:lpstr>Promoting the Development of Friendship Skills - Toddlers</vt:lpstr>
      <vt:lpstr>PowerPoint Presentation</vt:lpstr>
      <vt:lpstr>Friendship Skills Part 2</vt:lpstr>
      <vt:lpstr>PowerPoint Presentation</vt:lpstr>
      <vt:lpstr>PowerPoint Presentation</vt:lpstr>
      <vt:lpstr>PowerPoint Presentation</vt:lpstr>
      <vt:lpstr>Setting the Stage for Friendship</vt:lpstr>
      <vt:lpstr>Strategies for Teaching Friendship Skills</vt:lpstr>
      <vt:lpstr>Activities to Support the  Development of Friendship Skills</vt:lpstr>
      <vt:lpstr>Activities to Support the  Development of Friendship Skills</vt:lpstr>
      <vt:lpstr>PowerPoint Presentation</vt:lpstr>
      <vt:lpstr>Embedding Friendship Opportunities into  Daily Routines and Activities</vt:lpstr>
      <vt:lpstr>Article: Social Emotional Teaching Strategies </vt:lpstr>
      <vt:lpstr>Pulling it all Together!</vt:lpstr>
      <vt:lpstr>Major Messages to Take Home</vt:lpstr>
      <vt:lpstr>PowerPoint Presentation</vt:lpstr>
      <vt:lpstr>Be the change you wish to see in the world.  Mahatma Ghandi</vt:lpstr>
      <vt:lpstr>Resources</vt:lpstr>
      <vt:lpstr>Evaluation</vt:lpstr>
      <vt:lpstr>¡Gracias!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Sheryl Burbach</dc:creator>
  <cp:lastModifiedBy>Sheryl Burbach</cp:lastModifiedBy>
  <cp:revision>52</cp:revision>
  <dcterms:created xsi:type="dcterms:W3CDTF">2011-08-12T20:31:14Z</dcterms:created>
  <dcterms:modified xsi:type="dcterms:W3CDTF">2012-01-20T15:21:49Z</dcterms:modified>
</cp:coreProperties>
</file>