
<file path=[Content_Types].xml><?xml version="1.0" encoding="utf-8"?>
<Types xmlns="http://schemas.openxmlformats.org/package/2006/content-types">
  <Default Extension="png" ContentType="image/png"/>
  <Default Extension="mpeg" ContentType="video/mpe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sldIdLst>
    <p:sldId id="257" r:id="rId2"/>
    <p:sldId id="451" r:id="rId3"/>
    <p:sldId id="447" r:id="rId4"/>
    <p:sldId id="305" r:id="rId5"/>
    <p:sldId id="306" r:id="rId6"/>
    <p:sldId id="453" r:id="rId7"/>
    <p:sldId id="502" r:id="rId8"/>
    <p:sldId id="503" r:id="rId9"/>
    <p:sldId id="564" r:id="rId10"/>
    <p:sldId id="565" r:id="rId11"/>
    <p:sldId id="566" r:id="rId12"/>
    <p:sldId id="567" r:id="rId13"/>
    <p:sldId id="568" r:id="rId14"/>
    <p:sldId id="569" r:id="rId15"/>
    <p:sldId id="570" r:id="rId16"/>
    <p:sldId id="571" r:id="rId17"/>
    <p:sldId id="572" r:id="rId18"/>
    <p:sldId id="573" r:id="rId19"/>
    <p:sldId id="574" r:id="rId20"/>
    <p:sldId id="575" r:id="rId21"/>
    <p:sldId id="576" r:id="rId22"/>
    <p:sldId id="577" r:id="rId23"/>
    <p:sldId id="578" r:id="rId24"/>
    <p:sldId id="579" r:id="rId25"/>
    <p:sldId id="580" r:id="rId26"/>
    <p:sldId id="581" r:id="rId27"/>
    <p:sldId id="582" r:id="rId28"/>
    <p:sldId id="583" r:id="rId29"/>
    <p:sldId id="584" r:id="rId30"/>
    <p:sldId id="585" r:id="rId31"/>
    <p:sldId id="586" r:id="rId32"/>
    <p:sldId id="587" r:id="rId33"/>
    <p:sldId id="588" r:id="rId34"/>
    <p:sldId id="589" r:id="rId35"/>
    <p:sldId id="590" r:id="rId36"/>
    <p:sldId id="591" r:id="rId37"/>
    <p:sldId id="592" r:id="rId38"/>
    <p:sldId id="593" r:id="rId39"/>
    <p:sldId id="595" r:id="rId40"/>
    <p:sldId id="596" r:id="rId41"/>
    <p:sldId id="597" r:id="rId42"/>
    <p:sldId id="598" r:id="rId43"/>
    <p:sldId id="619" r:id="rId44"/>
    <p:sldId id="599" r:id="rId45"/>
    <p:sldId id="600" r:id="rId46"/>
    <p:sldId id="601" r:id="rId47"/>
    <p:sldId id="602" r:id="rId48"/>
    <p:sldId id="603" r:id="rId49"/>
    <p:sldId id="604" r:id="rId50"/>
    <p:sldId id="605" r:id="rId51"/>
    <p:sldId id="606" r:id="rId52"/>
    <p:sldId id="607" r:id="rId53"/>
    <p:sldId id="608" r:id="rId54"/>
    <p:sldId id="610" r:id="rId55"/>
    <p:sldId id="611" r:id="rId56"/>
    <p:sldId id="612" r:id="rId57"/>
    <p:sldId id="613" r:id="rId58"/>
    <p:sldId id="614" r:id="rId59"/>
    <p:sldId id="615" r:id="rId60"/>
    <p:sldId id="616" r:id="rId61"/>
    <p:sldId id="563" r:id="rId62"/>
    <p:sldId id="623" r:id="rId63"/>
    <p:sldId id="624" r:id="rId64"/>
    <p:sldId id="622" r:id="rId65"/>
    <p:sldId id="562" r:id="rId66"/>
    <p:sldId id="445" r:id="rId67"/>
    <p:sldId id="446" r:id="rId68"/>
    <p:sldId id="452" r:id="rId6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alibri"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Calibri"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Calibri"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Calibri"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686" autoAdjust="0"/>
  </p:normalViewPr>
  <p:slideViewPr>
    <p:cSldViewPr>
      <p:cViewPr varScale="1">
        <p:scale>
          <a:sx n="83" d="100"/>
          <a:sy n="83" d="100"/>
        </p:scale>
        <p:origin x="-1704" y="-66"/>
      </p:cViewPr>
      <p:guideLst>
        <p:guide orient="horz" pos="2160"/>
        <p:guide pos="2880"/>
      </p:guideLst>
    </p:cSldViewPr>
  </p:slideViewPr>
  <p:notesTextViewPr>
    <p:cViewPr>
      <p:scale>
        <a:sx n="100" d="100"/>
        <a:sy n="100" d="100"/>
      </p:scale>
      <p:origin x="0" y="0"/>
    </p:cViewPr>
  </p:notesTextViewPr>
  <p:notesViewPr>
    <p:cSldViewPr>
      <p:cViewPr>
        <p:scale>
          <a:sx n="100" d="100"/>
          <a:sy n="100" d="100"/>
        </p:scale>
        <p:origin x="-2024" y="23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3.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4.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5.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83942FCE-1B37-4EAA-A9B7-C692175B2C82}" type="datetimeFigureOut">
              <a:rPr lang="en-US"/>
              <a:pPr>
                <a:defRPr/>
              </a:pPr>
              <a:t>1/20/2012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C645BE92-FAEF-4686-B2B6-86E730480DA4}" type="slidenum">
              <a:rPr lang="en-US"/>
              <a:pPr>
                <a:defRPr/>
              </a:pPr>
              <a:t>‹#›</a:t>
            </a:fld>
            <a:endParaRPr lang="en-US"/>
          </a:p>
        </p:txBody>
      </p:sp>
    </p:spTree>
    <p:extLst>
      <p:ext uri="{BB962C8B-B14F-4D97-AF65-F5344CB8AC3E}">
        <p14:creationId xmlns:p14="http://schemas.microsoft.com/office/powerpoint/2010/main" val="23781663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D95A9B9A-7AC7-45BE-B37C-26C0163CC62C}" type="slidenum">
              <a:rPr lang="en-US" smtClean="0">
                <a:latin typeface="Arial" pitchFamily="34" charset="0"/>
              </a:rPr>
              <a:pPr eaLnBrk="1" hangingPunct="1"/>
              <a:t>1</a:t>
            </a:fld>
            <a:endParaRPr lang="en-US" smtClean="0">
              <a:latin typeface="Arial" pitchFamily="34" charset="0"/>
            </a:endParaRPr>
          </a:p>
        </p:txBody>
      </p:sp>
      <p:sp>
        <p:nvSpPr>
          <p:cNvPr id="747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6" name="Rectangle 3"/>
          <p:cNvSpPr>
            <a:spLocks noGrp="1" noChangeArrowheads="1"/>
          </p:cNvSpPr>
          <p:nvPr>
            <p:ph type="body" idx="1"/>
          </p:nvPr>
        </p:nvSpPr>
        <p:spPr bwMode="auto">
          <a:xfrm>
            <a:off x="685800" y="41148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ct val="0"/>
              </a:spcBef>
            </a:pPr>
            <a:endParaRPr lang="en-US" altLang="zh-CN" sz="1100" smtClean="0"/>
          </a:p>
          <a:p>
            <a:pPr eaLnBrk="1" hangingPunct="1">
              <a:lnSpc>
                <a:spcPct val="90000"/>
              </a:lnSpc>
              <a:spcBef>
                <a:spcPct val="0"/>
              </a:spcBef>
            </a:pPr>
            <a:r>
              <a:rPr lang="en-US" altLang="zh-CN" sz="1100" b="1" smtClean="0"/>
              <a:t>NOTES TO INSTRUCTOR: </a:t>
            </a:r>
          </a:p>
          <a:p>
            <a:pPr eaLnBrk="1" hangingPunct="1">
              <a:lnSpc>
                <a:spcPct val="90000"/>
              </a:lnSpc>
              <a:spcBef>
                <a:spcPct val="0"/>
              </a:spcBef>
              <a:buFont typeface="Calibri" pitchFamily="34" charset="0"/>
              <a:buAutoNum type="arabicPeriod"/>
            </a:pPr>
            <a:r>
              <a:rPr lang="en-US" altLang="zh-CN" sz="1100" b="1" smtClean="0"/>
              <a:t>Script and instructor notes are  included on each slide.</a:t>
            </a:r>
          </a:p>
          <a:p>
            <a:pPr eaLnBrk="1" hangingPunct="1">
              <a:lnSpc>
                <a:spcPct val="90000"/>
              </a:lnSpc>
              <a:spcBef>
                <a:spcPct val="0"/>
              </a:spcBef>
              <a:buFont typeface="Calibri" pitchFamily="34" charset="0"/>
              <a:buAutoNum type="arabicPeriod"/>
            </a:pPr>
            <a:r>
              <a:rPr lang="en-US" altLang="zh-CN" sz="1100" b="1" smtClean="0"/>
              <a:t>Handouts and videos are labeled with ‘IT’ if from an Infant Toddler module and ‘P’ if from a Preschool module.</a:t>
            </a:r>
            <a:endParaRPr lang="en-US" sz="1100" smtClean="0"/>
          </a:p>
          <a:p>
            <a:pPr eaLnBrk="1" hangingPunct="1">
              <a:lnSpc>
                <a:spcPct val="90000"/>
              </a:lnSpc>
              <a:spcBef>
                <a:spcPct val="0"/>
              </a:spcBef>
            </a:pPr>
            <a:r>
              <a:rPr lang="en-US" sz="1100" b="1" smtClean="0">
                <a:latin typeface="Arial" pitchFamily="34" charset="0"/>
              </a:rPr>
              <a:t>3. Although the videos are embedded in this presentation throughout, you must double check them to ensure that they are compatible to your computer. Also a technology consideration is to play within the presentation, the videos must be in the same folder in which the PP is located in order to effectively play. In case you have to reinsert the videos for compatibility purposes, they can be found in the Instructors Resources section under Rock Solid Foundations in both mpg and mp4 formats.</a:t>
            </a:r>
          </a:p>
          <a:p>
            <a:pPr eaLnBrk="1" hangingPunct="1">
              <a:lnSpc>
                <a:spcPct val="90000"/>
              </a:lnSpc>
              <a:spcBef>
                <a:spcPct val="0"/>
              </a:spcBef>
            </a:pPr>
            <a:r>
              <a:rPr lang="en-US" sz="1100" b="1" smtClean="0">
                <a:latin typeface="Arial" pitchFamily="34" charset="0"/>
              </a:rPr>
              <a:t>You may choose to insert your name, contact, date, etc. on this slide. Remember to add your own pictures to enhance the points on the slide and engage participants in the topic.</a:t>
            </a:r>
          </a:p>
          <a:p>
            <a:pPr eaLnBrk="1" hangingPunct="1">
              <a:lnSpc>
                <a:spcPct val="90000"/>
              </a:lnSpc>
              <a:spcBef>
                <a:spcPct val="0"/>
              </a:spcBef>
            </a:pPr>
            <a:endParaRPr lang="en-US" sz="1100" smtClean="0">
              <a:latin typeface="Arial" pitchFamily="34" charset="0"/>
            </a:endParaRPr>
          </a:p>
          <a:p>
            <a:pPr eaLnBrk="1" hangingPunct="1">
              <a:lnSpc>
                <a:spcPct val="90000"/>
              </a:lnSpc>
              <a:spcBef>
                <a:spcPct val="0"/>
              </a:spcBef>
            </a:pPr>
            <a:r>
              <a:rPr lang="en-US" sz="1100" smtClean="0">
                <a:latin typeface="Arial" pitchFamily="34" charset="0"/>
              </a:rPr>
              <a:t>Welcome! I</a:t>
            </a:r>
            <a:r>
              <a:rPr lang="en-US" altLang="en-US" sz="1100" smtClean="0">
                <a:latin typeface="Arial" pitchFamily="34" charset="0"/>
              </a:rPr>
              <a:t>’</a:t>
            </a:r>
            <a:r>
              <a:rPr lang="en-US" sz="1100" smtClean="0">
                <a:latin typeface="Arial" pitchFamily="34" charset="0"/>
              </a:rPr>
              <a:t>m so glad that all of you decided to join us today to learn more about Rock Solid Foundations: Promoting the Social and Emotional Competence of Young Children. This training utilizes The Pyramid Model, research based strategies and resources from the Center on the Social and Emotional Foundations of Early Learning (CSEFEL), focusing on the social emotional development and school readiness of young children. I</a:t>
            </a:r>
            <a:r>
              <a:rPr lang="en-US" altLang="en-US" sz="1100" smtClean="0">
                <a:latin typeface="Arial" pitchFamily="34" charset="0"/>
              </a:rPr>
              <a:t>’</a:t>
            </a:r>
            <a:r>
              <a:rPr lang="en-US" sz="1100" smtClean="0">
                <a:latin typeface="Arial" pitchFamily="34" charset="0"/>
              </a:rPr>
              <a:t>m sure that everyone here would agree that promoting children</a:t>
            </a:r>
            <a:r>
              <a:rPr lang="en-US" altLang="en-US" sz="1100" smtClean="0">
                <a:latin typeface="Arial" pitchFamily="34" charset="0"/>
              </a:rPr>
              <a:t>’</a:t>
            </a:r>
            <a:r>
              <a:rPr lang="en-US" sz="1100" smtClean="0">
                <a:latin typeface="Arial" pitchFamily="34" charset="0"/>
              </a:rPr>
              <a:t>s social and emotional competence and preventing and addressing challenging behaviors is an important topic that touches every early care and education program and every classroom across the country.  </a:t>
            </a:r>
          </a:p>
          <a:p>
            <a:pPr eaLnBrk="1" hangingPunct="1">
              <a:lnSpc>
                <a:spcPct val="90000"/>
              </a:lnSpc>
              <a:spcBef>
                <a:spcPct val="0"/>
              </a:spcBef>
            </a:pPr>
            <a:endParaRPr lang="en-US" sz="1100" smtClean="0">
              <a:latin typeface="Arial" pitchFamily="34" charset="0"/>
            </a:endParaRPr>
          </a:p>
          <a:p>
            <a:pPr eaLnBrk="1" hangingPunct="1">
              <a:lnSpc>
                <a:spcPct val="90000"/>
              </a:lnSpc>
              <a:spcBef>
                <a:spcPct val="0"/>
              </a:spcBef>
            </a:pPr>
            <a:endParaRPr lang="en-US" sz="1100"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696933A6-6E12-4E7F-974A-E18250EE80CF}" type="slidenum">
              <a:rPr lang="en-US" smtClean="0">
                <a:latin typeface="Arial" pitchFamily="34" charset="0"/>
              </a:rPr>
              <a:pPr eaLnBrk="1" hangingPunct="1"/>
              <a:t>10</a:t>
            </a:fld>
            <a:endParaRPr lang="en-US" smtClean="0">
              <a:latin typeface="Arial" pitchFamily="34" charset="0"/>
            </a:endParaRPr>
          </a:p>
        </p:txBody>
      </p:sp>
      <p:sp>
        <p:nvSpPr>
          <p:cNvPr id="83972" name="Notes Placeholder 4"/>
          <p:cNvSpPr>
            <a:spLocks noGrp="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30000"/>
              </a:spcBef>
            </a:pPr>
            <a:endParaRPr lang="en-US" sz="1200"/>
          </a:p>
        </p:txBody>
      </p:sp>
      <p:sp>
        <p:nvSpPr>
          <p:cNvPr id="83973" name="Notes Placeholder 4"/>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Emotional literacy is not just about language, language plays a large part in emotional literacy because language is so important in a social world. Language serves as a tool to communicate and much of what language communicates is our feelings about ourselves and our relationships with others. We use language to give common meaning to something, such as a feeling. Talking about shared experiences, acknowledging and labeling emotions, and letting children know that we see, hear, understand and accept their feelings many times a day are all major strategies that all caregivers can use to develop emotional literacy. </a:t>
            </a:r>
          </a:p>
          <a:p>
            <a:endParaRPr lang="en-US" smtClean="0"/>
          </a:p>
          <a:p>
            <a:r>
              <a:rPr lang="en-US" smtClean="0"/>
              <a:t>A child</a:t>
            </a:r>
            <a:r>
              <a:rPr lang="en-US" altLang="en-US" smtClean="0"/>
              <a:t>’</a:t>
            </a:r>
            <a:r>
              <a:rPr lang="en-US" smtClean="0"/>
              <a:t>s developmental level will determine what is said and what response the caregiver can expect from the child. In infants and toddlers, and some preschool-aged children, the words used to acknowledge and label an emotion may be well ahead of the child</a:t>
            </a:r>
            <a:r>
              <a:rPr lang="en-US" altLang="en-US" smtClean="0"/>
              <a:t>’</a:t>
            </a:r>
            <a:r>
              <a:rPr lang="en-US" smtClean="0"/>
              <a:t>s level of speech but the expectations for the child</a:t>
            </a:r>
            <a:r>
              <a:rPr lang="en-US" altLang="en-US" smtClean="0"/>
              <a:t>’</a:t>
            </a:r>
            <a:r>
              <a:rPr lang="en-US" smtClean="0"/>
              <a:t>s response must be in line with the child</a:t>
            </a:r>
            <a:r>
              <a:rPr lang="en-US" altLang="en-US" smtClean="0"/>
              <a:t>’</a:t>
            </a:r>
            <a:r>
              <a:rPr lang="en-US" smtClean="0"/>
              <a:t>s developmental capacity.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Let’s discuss some of the things we know about children who have a strong foundation in emotional literacy. Children who don</a:t>
            </a:r>
            <a:r>
              <a:rPr lang="en-US" altLang="en-US" smtClean="0"/>
              <a:t>’</a:t>
            </a:r>
            <a:r>
              <a:rPr lang="en-US" smtClean="0"/>
              <a:t>t learn to use emotional language have a hard time labeling and understanding their own feelings as well as accurately identifying how others feel.</a:t>
            </a:r>
          </a:p>
        </p:txBody>
      </p:sp>
      <p:sp>
        <p:nvSpPr>
          <p:cNvPr id="84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6BD2F3AA-EAED-4975-BB65-595CC3583381}" type="slidenum">
              <a:rPr lang="en-US" smtClean="0"/>
              <a:pPr eaLnBrk="1" hangingPunct="1"/>
              <a:t>11</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F4128C29-E33B-4E16-89DC-880611B89165}" type="slidenum">
              <a:rPr lang="en-US" smtClean="0">
                <a:latin typeface="Arial" pitchFamily="34" charset="0"/>
              </a:rPr>
              <a:pPr eaLnBrk="1" hangingPunct="1"/>
              <a:t>12</a:t>
            </a:fld>
            <a:endParaRPr lang="en-US" smtClean="0">
              <a:latin typeface="Arial" pitchFamily="34" charset="0"/>
            </a:endParaRPr>
          </a:p>
        </p:txBody>
      </p:sp>
      <p:sp>
        <p:nvSpPr>
          <p:cNvPr id="86020" name="Notes Placeholder 4"/>
          <p:cNvSpPr>
            <a:spLocks noGrp="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30000"/>
              </a:spcBef>
            </a:pPr>
            <a:endParaRPr lang="en-US" sz="1200"/>
          </a:p>
        </p:txBody>
      </p:sp>
      <p:sp>
        <p:nvSpPr>
          <p:cNvPr id="86021" name="Notes Placeholder 4"/>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smtClean="0"/>
              <a:t>There are many ideas to use when you focus on helping young children develop emotional literacy. This section is organized into these 4 topics. (read the list) These strategies are important for all young children; however, we are going to talk about several examples for children ages birth to three. </a:t>
            </a:r>
          </a:p>
          <a:p>
            <a:endParaRPr lang="en-US" b="1" smtClean="0"/>
          </a:p>
          <a:p>
            <a:endParaRPr lang="en-US" b="1"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BDFC3D2E-8707-4A25-999E-DA918A103572}" type="slidenum">
              <a:rPr lang="en-US" smtClean="0">
                <a:latin typeface="Arial" pitchFamily="34" charset="0"/>
              </a:rPr>
              <a:pPr eaLnBrk="1" hangingPunct="1"/>
              <a:t>13</a:t>
            </a:fld>
            <a:endParaRPr lang="en-US" smtClean="0">
              <a:latin typeface="Arial" pitchFamily="34" charset="0"/>
            </a:endParaRPr>
          </a:p>
        </p:txBody>
      </p:sp>
      <p:sp>
        <p:nvSpPr>
          <p:cNvPr id="87044" name="Notes Placeholder 4"/>
          <p:cNvSpPr>
            <a:spLocks noGrp="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30000"/>
              </a:spcBef>
            </a:pPr>
            <a:endParaRPr lang="en-US" sz="1200"/>
          </a:p>
        </p:txBody>
      </p:sp>
      <p:sp>
        <p:nvSpPr>
          <p:cNvPr id="87045" name="Notes Placeholder 4"/>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80000"/>
              </a:lnSpc>
            </a:pPr>
            <a:r>
              <a:rPr lang="en-US" sz="900" b="1" smtClean="0"/>
              <a:t>Go through each strategy and provide an example. Ask for examples from the participants. Use the following examples if needed:</a:t>
            </a:r>
          </a:p>
          <a:p>
            <a:pPr>
              <a:lnSpc>
                <a:spcPct val="80000"/>
              </a:lnSpc>
            </a:pPr>
            <a:endParaRPr lang="en-US" sz="900" smtClean="0"/>
          </a:p>
          <a:p>
            <a:pPr>
              <a:lnSpc>
                <a:spcPct val="80000"/>
              </a:lnSpc>
              <a:buFontTx/>
              <a:buAutoNum type="arabicPeriod"/>
            </a:pPr>
            <a:r>
              <a:rPr lang="en-US" sz="900" smtClean="0"/>
              <a:t>Using the adult/child relationship to expand an individual child</a:t>
            </a:r>
            <a:r>
              <a:rPr lang="en-US" altLang="en-US" sz="900" smtClean="0"/>
              <a:t>’</a:t>
            </a:r>
            <a:r>
              <a:rPr lang="en-US" sz="900" smtClean="0"/>
              <a:t>s awareness of his emotions or feelings:</a:t>
            </a:r>
          </a:p>
          <a:p>
            <a:pPr>
              <a:lnSpc>
                <a:spcPct val="80000"/>
              </a:lnSpc>
              <a:buFontTx/>
              <a:buAutoNum type="arabicPeriod"/>
            </a:pPr>
            <a:endParaRPr lang="en-US" sz="900" smtClean="0"/>
          </a:p>
          <a:p>
            <a:pPr>
              <a:lnSpc>
                <a:spcPct val="80000"/>
              </a:lnSpc>
              <a:buFontTx/>
              <a:buAutoNum type="alphaLcPeriod"/>
            </a:pPr>
            <a:r>
              <a:rPr lang="en-US" sz="900" smtClean="0"/>
              <a:t>Verbally acknowledging and labeling feelings expressed by children in care.</a:t>
            </a:r>
          </a:p>
          <a:p>
            <a:pPr>
              <a:lnSpc>
                <a:spcPct val="80000"/>
              </a:lnSpc>
            </a:pPr>
            <a:r>
              <a:rPr lang="en-US" sz="900" smtClean="0"/>
              <a:t>• The caregiver</a:t>
            </a:r>
            <a:r>
              <a:rPr lang="en-US" altLang="en-US" sz="900" smtClean="0"/>
              <a:t>’</a:t>
            </a:r>
            <a:r>
              <a:rPr lang="en-US" sz="900" smtClean="0"/>
              <a:t>s gentle, positive tone of voice is an important part of the message of understanding and acceptance of emotion for all young children.</a:t>
            </a:r>
          </a:p>
          <a:p>
            <a:pPr>
              <a:lnSpc>
                <a:spcPct val="80000"/>
              </a:lnSpc>
            </a:pPr>
            <a:r>
              <a:rPr lang="en-US" sz="900" smtClean="0"/>
              <a:t>A feeding situation with a 10-month-old fussing as he spits out food with a new texture: </a:t>
            </a:r>
            <a:r>
              <a:rPr lang="en-US" altLang="en-US" sz="900" smtClean="0"/>
              <a:t>“</a:t>
            </a:r>
            <a:r>
              <a:rPr lang="en-US" sz="900" smtClean="0"/>
              <a:t>Oh, Benji, you don</a:t>
            </a:r>
            <a:r>
              <a:rPr lang="en-US" altLang="en-US" sz="900" smtClean="0"/>
              <a:t>’</a:t>
            </a:r>
            <a:r>
              <a:rPr lang="en-US" sz="900" smtClean="0"/>
              <a:t>t like those beans, do you? Those beans make you angry. You want the apple sauce that tastes good right now. It will be all right. We</a:t>
            </a:r>
            <a:r>
              <a:rPr lang="en-US" altLang="en-US" sz="900" smtClean="0"/>
              <a:t>’</a:t>
            </a:r>
            <a:r>
              <a:rPr lang="en-US" sz="900" smtClean="0"/>
              <a:t>ll have apple sauce next and you will feel better.</a:t>
            </a:r>
            <a:r>
              <a:rPr lang="en-US" altLang="en-US" sz="900" smtClean="0"/>
              <a:t>”</a:t>
            </a:r>
            <a:endParaRPr lang="en-US" sz="900" smtClean="0"/>
          </a:p>
          <a:p>
            <a:pPr>
              <a:lnSpc>
                <a:spcPct val="80000"/>
              </a:lnSpc>
            </a:pPr>
            <a:endParaRPr lang="en-US" sz="900" smtClean="0"/>
          </a:p>
          <a:p>
            <a:pPr>
              <a:lnSpc>
                <a:spcPct val="80000"/>
              </a:lnSpc>
            </a:pPr>
            <a:r>
              <a:rPr lang="en-US" sz="900" smtClean="0"/>
              <a:t>• Interrupting play to transition to a new activity: </a:t>
            </a:r>
            <a:r>
              <a:rPr lang="en-US" altLang="en-US" sz="900" smtClean="0"/>
              <a:t>“</a:t>
            </a:r>
            <a:r>
              <a:rPr lang="en-US" sz="900" smtClean="0"/>
              <a:t>Laura, let</a:t>
            </a:r>
            <a:r>
              <a:rPr lang="en-US" altLang="en-US" sz="900" smtClean="0"/>
              <a:t>’</a:t>
            </a:r>
            <a:r>
              <a:rPr lang="en-US" sz="900" smtClean="0"/>
              <a:t>s stop playing with the balls now so we can get ready for lunch. (Laura protests). I know you want to keep playing with the balls. Let</a:t>
            </a:r>
            <a:r>
              <a:rPr lang="en-US" altLang="en-US" sz="900" smtClean="0"/>
              <a:t>’</a:t>
            </a:r>
            <a:r>
              <a:rPr lang="en-US" sz="900" smtClean="0"/>
              <a:t>s put them in a special place so you can come back and play with them later today. Where should we put them? (Laura suggests the shelf). That</a:t>
            </a:r>
            <a:r>
              <a:rPr lang="en-US" altLang="en-US" sz="900" smtClean="0"/>
              <a:t>’</a:t>
            </a:r>
            <a:r>
              <a:rPr lang="en-US" sz="900" smtClean="0"/>
              <a:t>s a great idea!</a:t>
            </a:r>
            <a:r>
              <a:rPr lang="en-US" altLang="en-US" sz="900" smtClean="0"/>
              <a:t>”</a:t>
            </a:r>
            <a:r>
              <a:rPr lang="en-US" sz="900" smtClean="0"/>
              <a:t> </a:t>
            </a:r>
          </a:p>
          <a:p>
            <a:pPr>
              <a:lnSpc>
                <a:spcPct val="80000"/>
              </a:lnSpc>
            </a:pPr>
            <a:endParaRPr lang="en-US" sz="900" smtClean="0"/>
          </a:p>
          <a:p>
            <a:pPr>
              <a:lnSpc>
                <a:spcPct val="80000"/>
              </a:lnSpc>
            </a:pPr>
            <a:r>
              <a:rPr lang="en-US" sz="900" smtClean="0"/>
              <a:t>b. Assisting children with regulating their emotions.</a:t>
            </a:r>
          </a:p>
          <a:p>
            <a:pPr>
              <a:lnSpc>
                <a:spcPct val="80000"/>
              </a:lnSpc>
            </a:pPr>
            <a:r>
              <a:rPr lang="en-US" sz="900" smtClean="0"/>
              <a:t>• Calming a baby who bumped his head: </a:t>
            </a:r>
            <a:r>
              <a:rPr lang="en-US" altLang="en-US" sz="900" smtClean="0"/>
              <a:t>“</a:t>
            </a:r>
            <a:r>
              <a:rPr lang="en-US" sz="900" smtClean="0"/>
              <a:t>Oh Ethan, you bumped your head and it hurt. Let me hold you for a few minutes. Aw, it hurt, didn</a:t>
            </a:r>
            <a:r>
              <a:rPr lang="en-US" altLang="en-US" sz="900" smtClean="0"/>
              <a:t>’</a:t>
            </a:r>
            <a:r>
              <a:rPr lang="en-US" sz="900" smtClean="0"/>
              <a:t>t it, and made you mad. We will go away from that counter and find something else to play with. Are you feeling better?</a:t>
            </a:r>
            <a:r>
              <a:rPr lang="en-US" altLang="en-US" sz="900" smtClean="0"/>
              <a:t>”</a:t>
            </a:r>
            <a:endParaRPr lang="en-US" sz="900" smtClean="0"/>
          </a:p>
          <a:p>
            <a:pPr>
              <a:lnSpc>
                <a:spcPct val="80000"/>
              </a:lnSpc>
            </a:pPr>
            <a:endParaRPr lang="en-US" sz="900" smtClean="0"/>
          </a:p>
          <a:p>
            <a:pPr>
              <a:lnSpc>
                <a:spcPct val="80000"/>
              </a:lnSpc>
            </a:pPr>
            <a:r>
              <a:rPr lang="en-US" sz="900" smtClean="0"/>
              <a:t>c. Talking about the fact that feelings can change.</a:t>
            </a:r>
          </a:p>
          <a:p>
            <a:pPr>
              <a:lnSpc>
                <a:spcPct val="80000"/>
              </a:lnSpc>
            </a:pPr>
            <a:r>
              <a:rPr lang="en-US" sz="900" smtClean="0"/>
              <a:t>• Letting a child know that another child who bit him is still his friend: </a:t>
            </a:r>
            <a:r>
              <a:rPr lang="en-US" altLang="en-US" sz="900" smtClean="0"/>
              <a:t>“</a:t>
            </a:r>
            <a:r>
              <a:rPr lang="en-US" altLang="ja-JP" sz="900" smtClean="0"/>
              <a:t>Benji bit you, didn</a:t>
            </a:r>
            <a:r>
              <a:rPr lang="en-US" altLang="en-US" sz="900" smtClean="0"/>
              <a:t>’</a:t>
            </a:r>
            <a:r>
              <a:rPr lang="en-US" altLang="ja-JP" sz="900" smtClean="0"/>
              <a:t>t he, Tyrone? You wanted to touch his pretty monkey and he bit your arm. Ouch! You like Benji but he bit you and you</a:t>
            </a:r>
            <a:r>
              <a:rPr lang="en-US" altLang="en-US" sz="900" smtClean="0"/>
              <a:t>’</a:t>
            </a:r>
            <a:r>
              <a:rPr lang="en-US" altLang="ja-JP" sz="900" smtClean="0"/>
              <a:t>re mad! </a:t>
            </a:r>
            <a:r>
              <a:rPr lang="en-US" altLang="en-US" sz="900" smtClean="0"/>
              <a:t>“</a:t>
            </a:r>
            <a:endParaRPr lang="en-US" altLang="ja-JP" sz="900" smtClean="0"/>
          </a:p>
          <a:p>
            <a:pPr>
              <a:lnSpc>
                <a:spcPct val="80000"/>
              </a:lnSpc>
            </a:pPr>
            <a:endParaRPr lang="en-US" sz="900" smtClean="0"/>
          </a:p>
          <a:p>
            <a:pPr>
              <a:lnSpc>
                <a:spcPct val="80000"/>
              </a:lnSpc>
            </a:pPr>
            <a:r>
              <a:rPr lang="en-US" sz="900" smtClean="0"/>
              <a:t>d. Using questions about feelings and wishes to see if children can respond.</a:t>
            </a:r>
          </a:p>
          <a:p>
            <a:pPr>
              <a:lnSpc>
                <a:spcPct val="80000"/>
              </a:lnSpc>
            </a:pPr>
            <a:r>
              <a:rPr lang="en-US" sz="900" smtClean="0"/>
              <a:t>• Asking a child if he wishes he could play with more bubbles: </a:t>
            </a:r>
            <a:r>
              <a:rPr lang="en-US" altLang="en-US" sz="900" smtClean="0"/>
              <a:t>“</a:t>
            </a:r>
            <a:r>
              <a:rPr lang="en-US" sz="900" smtClean="0"/>
              <a:t>Juan, I know that it is hard to stop playing with the bubbles now. I can see that. Do you wish you could take those bubbles with you? Do you wish you could put them in your pocket? They pop don</a:t>
            </a:r>
            <a:r>
              <a:rPr lang="en-US" altLang="en-US" sz="900" smtClean="0"/>
              <a:t>’</a:t>
            </a:r>
            <a:r>
              <a:rPr lang="en-US" sz="900" smtClean="0"/>
              <a:t>t they?</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6213EAB6-806E-46A7-AE2E-A4FAD6A745D2}" type="slidenum">
              <a:rPr lang="en-US" smtClean="0">
                <a:latin typeface="Arial" pitchFamily="34" charset="0"/>
              </a:rPr>
              <a:pPr eaLnBrk="1" hangingPunct="1"/>
              <a:t>14</a:t>
            </a:fld>
            <a:endParaRPr lang="en-US" smtClean="0">
              <a:latin typeface="Arial" pitchFamily="34" charset="0"/>
            </a:endParaRPr>
          </a:p>
        </p:txBody>
      </p:sp>
      <p:sp>
        <p:nvSpPr>
          <p:cNvPr id="88068" name="Notes Placeholder 4"/>
          <p:cNvSpPr>
            <a:spLocks noGrp="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30000"/>
              </a:spcBef>
            </a:pPr>
            <a:endParaRPr lang="en-US" sz="1200"/>
          </a:p>
        </p:txBody>
      </p:sp>
      <p:sp>
        <p:nvSpPr>
          <p:cNvPr id="88069" name="Notes Placeholder 4"/>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Finding opportunity in the group setting to talk about feelings</a:t>
            </a:r>
          </a:p>
          <a:p>
            <a:endParaRPr lang="en-US" smtClean="0"/>
          </a:p>
          <a:p>
            <a:r>
              <a:rPr lang="en-US" smtClean="0"/>
              <a:t>a. Taking advantage of teachable moments when children experience difficulties with peers and need adult support to resolve them</a:t>
            </a:r>
          </a:p>
          <a:p>
            <a:r>
              <a:rPr lang="en-US" smtClean="0"/>
              <a:t>• Speaking for two children who want the same toy: </a:t>
            </a:r>
            <a:r>
              <a:rPr lang="en-US" altLang="en-US" smtClean="0"/>
              <a:t>“</a:t>
            </a:r>
            <a:r>
              <a:rPr lang="en-US" smtClean="0"/>
              <a:t>Juan wants the boat. Kiki wants the boat. Juan, I know you were playing with the boat and it makes you mad when Kiki takes it. Kiki, Juan was playing with the boat. You are sad you can</a:t>
            </a:r>
            <a:r>
              <a:rPr lang="en-US" altLang="en-US" smtClean="0"/>
              <a:t>’</a:t>
            </a:r>
            <a:r>
              <a:rPr lang="en-US" smtClean="0"/>
              <a:t>t have it. Let</a:t>
            </a:r>
            <a:r>
              <a:rPr lang="en-US" altLang="en-US" smtClean="0"/>
              <a:t>’</a:t>
            </a:r>
            <a:r>
              <a:rPr lang="en-US" smtClean="0"/>
              <a:t>s find another boat. Do you like red? Would you like playing with a red boat? </a:t>
            </a:r>
            <a:r>
              <a:rPr lang="en-US" altLang="en-US" smtClean="0"/>
              <a:t>”</a:t>
            </a:r>
            <a:endParaRPr lang="en-US" smtClean="0"/>
          </a:p>
          <a:p>
            <a:endParaRPr lang="en-US" smtClean="0"/>
          </a:p>
          <a:p>
            <a:r>
              <a:rPr lang="en-US" smtClean="0"/>
              <a:t>b. Staying close and supporting children in difficult encounters with other children. </a:t>
            </a:r>
          </a:p>
          <a:p>
            <a:pPr>
              <a:buFontTx/>
              <a:buChar char="•"/>
            </a:pPr>
            <a:r>
              <a:rPr lang="en-US" smtClean="0"/>
              <a:t> Staying near two children who want to pet the same bunny: </a:t>
            </a:r>
            <a:r>
              <a:rPr lang="en-US" altLang="en-US" smtClean="0"/>
              <a:t>“</a:t>
            </a:r>
            <a:r>
              <a:rPr lang="en-US" smtClean="0"/>
              <a:t>Gentle with the bunny, Tim. Ethan likes the bunny, too. He wants to pick it up. Tim, look at Ethan petting the bunny, too. Two boys petting the bunny!</a:t>
            </a:r>
            <a:r>
              <a:rPr lang="en-US" altLang="en-US" smtClean="0"/>
              <a:t>”</a:t>
            </a:r>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79659057-7C49-4B51-8402-20D7601C2FDA}" type="slidenum">
              <a:rPr lang="en-US" smtClean="0">
                <a:latin typeface="Arial" pitchFamily="34" charset="0"/>
              </a:rPr>
              <a:pPr eaLnBrk="1" hangingPunct="1"/>
              <a:t>15</a:t>
            </a:fld>
            <a:endParaRPr lang="en-US" smtClean="0">
              <a:latin typeface="Arial" pitchFamily="34" charset="0"/>
            </a:endParaRPr>
          </a:p>
        </p:txBody>
      </p:sp>
      <p:sp>
        <p:nvSpPr>
          <p:cNvPr id="89092" name="Notes Placeholder 4"/>
          <p:cNvSpPr>
            <a:spLocks noGrp="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30000"/>
              </a:spcBef>
            </a:pPr>
            <a:endParaRPr lang="en-US" sz="1200"/>
          </a:p>
        </p:txBody>
      </p:sp>
      <p:sp>
        <p:nvSpPr>
          <p:cNvPr id="89093" name="Notes Placeholder 4"/>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80000"/>
              </a:lnSpc>
            </a:pPr>
            <a:r>
              <a:rPr lang="en-US" sz="600" smtClean="0"/>
              <a:t>a. Showing positive feelings for both children in conflict.</a:t>
            </a:r>
          </a:p>
          <a:p>
            <a:pPr>
              <a:lnSpc>
                <a:spcPct val="80000"/>
              </a:lnSpc>
            </a:pPr>
            <a:r>
              <a:rPr lang="en-US" sz="600" smtClean="0"/>
              <a:t>• Putting your arms around both children who want to sit on your lap while you read a story:</a:t>
            </a:r>
          </a:p>
          <a:p>
            <a:pPr>
              <a:lnSpc>
                <a:spcPct val="80000"/>
              </a:lnSpc>
            </a:pPr>
            <a:r>
              <a:rPr lang="en-US" altLang="en-US" sz="600" smtClean="0"/>
              <a:t>“</a:t>
            </a:r>
            <a:r>
              <a:rPr lang="en-US" sz="600" smtClean="0"/>
              <a:t>Mia here is a place for you on this side and Kiki, here is a place on this side. Mia likes to read this book, Kiki. Kiki wants to have the book in her hands. Let me hug both of you and then we will read the story. Miss Peggy loves two girls on her lap.</a:t>
            </a:r>
            <a:r>
              <a:rPr lang="en-US" altLang="en-US" sz="600" smtClean="0"/>
              <a:t>”</a:t>
            </a:r>
            <a:endParaRPr lang="en-US" sz="600" smtClean="0"/>
          </a:p>
          <a:p>
            <a:pPr>
              <a:lnSpc>
                <a:spcPct val="80000"/>
              </a:lnSpc>
            </a:pPr>
            <a:r>
              <a:rPr lang="en-US" sz="600" smtClean="0"/>
              <a:t>b. Letting children know through your calm approach that conflict is to be expected and that it can be resolved with help.</a:t>
            </a:r>
          </a:p>
          <a:p>
            <a:pPr>
              <a:lnSpc>
                <a:spcPct val="80000"/>
              </a:lnSpc>
            </a:pPr>
            <a:r>
              <a:rPr lang="en-US" sz="600" smtClean="0"/>
              <a:t>• Telling three children that it is hard to share:</a:t>
            </a:r>
          </a:p>
          <a:p>
            <a:pPr>
              <a:lnSpc>
                <a:spcPct val="80000"/>
              </a:lnSpc>
            </a:pPr>
            <a:r>
              <a:rPr lang="en-US" altLang="en-US" sz="600" smtClean="0"/>
              <a:t>“</a:t>
            </a:r>
            <a:r>
              <a:rPr lang="en-US" sz="600" smtClean="0"/>
              <a:t>Children, we have lots of blocks for everyone to share. We can figure this out. We will find a place for everyone to play with the blocks and</a:t>
            </a:r>
          </a:p>
          <a:p>
            <a:pPr>
              <a:lnSpc>
                <a:spcPct val="80000"/>
              </a:lnSpc>
            </a:pPr>
            <a:r>
              <a:rPr lang="en-US" sz="600" smtClean="0"/>
              <a:t>trucks. Sometimes it is hard to share blocks and we get mad. One for you, one for you, and one for you. Everybody find a place to sit. We can all play with the blocks!</a:t>
            </a:r>
            <a:r>
              <a:rPr lang="en-US" altLang="en-US" sz="600" smtClean="0"/>
              <a:t>”</a:t>
            </a:r>
            <a:endParaRPr lang="en-US" sz="600" smtClean="0"/>
          </a:p>
          <a:p>
            <a:pPr>
              <a:lnSpc>
                <a:spcPct val="80000"/>
              </a:lnSpc>
            </a:pPr>
            <a:endParaRPr lang="en-US" sz="600" smtClean="0"/>
          </a:p>
          <a:p>
            <a:pPr>
              <a:lnSpc>
                <a:spcPct val="80000"/>
              </a:lnSpc>
            </a:pPr>
            <a:r>
              <a:rPr lang="en-US" sz="600" smtClean="0"/>
              <a:t>c. Helping children learn to put into words how they think others are feeling and to express empathy for those feelings.</a:t>
            </a:r>
          </a:p>
          <a:p>
            <a:pPr>
              <a:lnSpc>
                <a:spcPct val="80000"/>
              </a:lnSpc>
            </a:pPr>
            <a:r>
              <a:rPr lang="en-US" sz="600" smtClean="0"/>
              <a:t>• Telling a child who is not crying why the child who is unhappy is crying and then telling her how to comfort the crying child: </a:t>
            </a:r>
            <a:r>
              <a:rPr lang="en-US" altLang="en-US" sz="600" smtClean="0"/>
              <a:t>“</a:t>
            </a:r>
            <a:r>
              <a:rPr lang="en-US" sz="600" smtClean="0"/>
              <a:t>Mia, Kiri is</a:t>
            </a:r>
          </a:p>
          <a:p>
            <a:pPr>
              <a:lnSpc>
                <a:spcPct val="80000"/>
              </a:lnSpc>
            </a:pPr>
            <a:r>
              <a:rPr lang="en-US" sz="600" smtClean="0"/>
              <a:t>crying because she wants her Mommy. Do you think she would feel better if she had her Binky? Are you worried? Can we find her Binky? You could give her the Binky and then she might not be so sad. Do you think she feels better? Do you feel better now that she</a:t>
            </a:r>
            <a:r>
              <a:rPr lang="en-US" altLang="en-US" sz="600" smtClean="0"/>
              <a:t>’</a:t>
            </a:r>
            <a:r>
              <a:rPr lang="en-US" sz="600" smtClean="0"/>
              <a:t>s not crying?</a:t>
            </a:r>
            <a:r>
              <a:rPr lang="en-US" altLang="en-US" sz="600" smtClean="0"/>
              <a:t>”</a:t>
            </a:r>
            <a:endParaRPr lang="en-US" sz="600" smtClean="0"/>
          </a:p>
          <a:p>
            <a:pPr>
              <a:lnSpc>
                <a:spcPct val="80000"/>
              </a:lnSpc>
            </a:pPr>
            <a:endParaRPr lang="en-US" sz="600" smtClean="0"/>
          </a:p>
          <a:p>
            <a:pPr>
              <a:lnSpc>
                <a:spcPct val="80000"/>
              </a:lnSpc>
            </a:pPr>
            <a:r>
              <a:rPr lang="en-US" sz="600" smtClean="0"/>
              <a:t>d. Encouraging children to negotiate so that they feel that they have been heard and their feelings have been taken into consideration.</a:t>
            </a:r>
          </a:p>
          <a:p>
            <a:pPr>
              <a:lnSpc>
                <a:spcPct val="80000"/>
              </a:lnSpc>
              <a:buFontTx/>
              <a:buChar char="•"/>
            </a:pPr>
            <a:r>
              <a:rPr lang="en-US" sz="600" smtClean="0"/>
              <a:t> Telling both children you know they want to go on the rocking boat and that you will make sure each gets a turn: </a:t>
            </a:r>
            <a:r>
              <a:rPr lang="en-US" altLang="en-US" sz="600" smtClean="0"/>
              <a:t>“</a:t>
            </a:r>
            <a:r>
              <a:rPr lang="en-US" sz="600" smtClean="0"/>
              <a:t>Tyrone is riding in the boat. Do you want to ride, too, Teddy? Tyrone, Teddy wants to ride. Teddy, tell Tyrone you want to ride? Two more ups and downs, Tyrone, then it is Teddy</a:t>
            </a:r>
            <a:r>
              <a:rPr lang="en-US" altLang="en-US" sz="600" smtClean="0"/>
              <a:t>’</a:t>
            </a:r>
            <a:r>
              <a:rPr lang="en-US" sz="600" smtClean="0"/>
              <a:t>s turn for a ride. Tyrone, tell Teddy, two more ups and downs?</a:t>
            </a:r>
            <a:r>
              <a:rPr lang="en-US" altLang="en-US" sz="600" smtClean="0"/>
              <a:t>”</a:t>
            </a:r>
            <a:r>
              <a:rPr lang="en-US" sz="600" smtClean="0"/>
              <a:t> </a:t>
            </a:r>
          </a:p>
          <a:p>
            <a:pPr>
              <a:lnSpc>
                <a:spcPct val="80000"/>
              </a:lnSpc>
            </a:pPr>
            <a:endParaRPr lang="en-US" sz="600" smtClean="0"/>
          </a:p>
          <a:p>
            <a:pPr>
              <a:lnSpc>
                <a:spcPct val="80000"/>
              </a:lnSpc>
            </a:pPr>
            <a:r>
              <a:rPr lang="en-US" sz="600" smtClean="0"/>
              <a:t>e. Clarifying rules.</a:t>
            </a:r>
          </a:p>
          <a:p>
            <a:pPr>
              <a:lnSpc>
                <a:spcPct val="80000"/>
              </a:lnSpc>
            </a:pPr>
            <a:r>
              <a:rPr lang="en-US" sz="600" smtClean="0"/>
              <a:t>• Asking a child if she remembers that books are not to tear: </a:t>
            </a:r>
            <a:r>
              <a:rPr lang="en-US" altLang="en-US" sz="600" smtClean="0"/>
              <a:t>“</a:t>
            </a:r>
            <a:r>
              <a:rPr lang="en-US" altLang="ja-JP" sz="600" smtClean="0"/>
              <a:t>Cate, I know you like the Olivia story. Do you remember that we don</a:t>
            </a:r>
            <a:r>
              <a:rPr lang="en-US" altLang="en-US" sz="600" smtClean="0"/>
              <a:t>’</a:t>
            </a:r>
            <a:r>
              <a:rPr lang="en-US" altLang="ja-JP" sz="600" smtClean="0"/>
              <a:t>t tear books? Remember we take care of our books so that we will be able to read them again. Let</a:t>
            </a:r>
            <a:r>
              <a:rPr lang="en-US" altLang="en-US" sz="600" smtClean="0"/>
              <a:t>’</a:t>
            </a:r>
            <a:r>
              <a:rPr lang="en-US" altLang="ja-JP" sz="600" smtClean="0"/>
              <a:t>s put that book back on the table and let</a:t>
            </a:r>
            <a:r>
              <a:rPr lang="en-US" altLang="en-US" sz="600" smtClean="0"/>
              <a:t>’</a:t>
            </a:r>
            <a:r>
              <a:rPr lang="en-US" altLang="ja-JP" sz="600" smtClean="0"/>
              <a:t>s find another book for your grocery cart.</a:t>
            </a:r>
            <a:r>
              <a:rPr lang="en-US" altLang="en-US" sz="600" smtClean="0"/>
              <a:t>”</a:t>
            </a:r>
            <a:endParaRPr lang="en-US" sz="60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latin typeface="Arial" pitchFamily="34" charset="0"/>
              </a:rPr>
              <a:t>Let</a:t>
            </a:r>
            <a:r>
              <a:rPr lang="en-US" altLang="en-US" smtClean="0">
                <a:latin typeface="Arial" pitchFamily="34" charset="0"/>
              </a:rPr>
              <a:t>’</a:t>
            </a:r>
            <a:r>
              <a:rPr lang="en-US" smtClean="0">
                <a:latin typeface="Arial" pitchFamily="34" charset="0"/>
              </a:rPr>
              <a:t>s take a moment and watch a quick video. </a:t>
            </a:r>
          </a:p>
          <a:p>
            <a:endParaRPr lang="en-US" b="1" smtClean="0">
              <a:latin typeface="Arial" pitchFamily="34" charset="0"/>
            </a:endParaRPr>
          </a:p>
          <a:p>
            <a:r>
              <a:rPr lang="en-US" b="1" smtClean="0">
                <a:latin typeface="Arial" pitchFamily="34" charset="0"/>
              </a:rPr>
              <a:t>To prep for the video, ask participants to look for examples of how this provider helps these children develop emotional literacy, given all of the strategies just discussed. </a:t>
            </a:r>
          </a:p>
          <a:p>
            <a:r>
              <a:rPr lang="en-US" b="1" smtClean="0">
                <a:latin typeface="Arial" pitchFamily="34" charset="0"/>
              </a:rPr>
              <a:t>Show Video I/T 2.3 </a:t>
            </a:r>
            <a:endParaRPr lang="en-US" smtClean="0">
              <a:latin typeface="Arial" pitchFamily="34" charset="0"/>
            </a:endParaRPr>
          </a:p>
          <a:p>
            <a:r>
              <a:rPr lang="en-US" b="1" smtClean="0">
                <a:latin typeface="Arial" pitchFamily="34" charset="0"/>
              </a:rPr>
              <a:t>After watching the video ask for examples. You may choose to chart responses. </a:t>
            </a:r>
          </a:p>
          <a:p>
            <a:r>
              <a:rPr lang="en-US" smtClean="0">
                <a:latin typeface="Arial" pitchFamily="34" charset="0"/>
              </a:rPr>
              <a:t>Some examples include: The provider stayed in close proximity, clarified rules, verbally acknowledged feelings, encouraged the children to talk about feelings, etc. </a:t>
            </a:r>
          </a:p>
          <a:p>
            <a:endParaRPr lang="en-US" smtClean="0">
              <a:latin typeface="Arial" pitchFamily="34" charset="0"/>
            </a:endParaRPr>
          </a:p>
        </p:txBody>
      </p:sp>
      <p:sp>
        <p:nvSpPr>
          <p:cNvPr id="901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8AB07141-8B50-479D-9484-5659D976DA12}" type="slidenum">
              <a:rPr lang="en-US" smtClean="0">
                <a:latin typeface="Arial" pitchFamily="34" charset="0"/>
              </a:rPr>
              <a:pPr eaLnBrk="1" hangingPunct="1"/>
              <a:t>16</a:t>
            </a:fld>
            <a:endParaRPr lang="en-US"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F5B895B3-24F4-4066-B9A3-CE2304972DE4}" type="slidenum">
              <a:rPr lang="en-US" smtClean="0">
                <a:latin typeface="Arial" pitchFamily="34" charset="0"/>
              </a:rPr>
              <a:pPr eaLnBrk="1" hangingPunct="1"/>
              <a:t>17</a:t>
            </a:fld>
            <a:endParaRPr lang="en-US" smtClean="0">
              <a:latin typeface="Arial" pitchFamily="34" charset="0"/>
            </a:endParaRPr>
          </a:p>
        </p:txBody>
      </p:sp>
      <p:sp>
        <p:nvSpPr>
          <p:cNvPr id="91140" name="Notes Placeholder 4"/>
          <p:cNvSpPr>
            <a:spLocks noGrp="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30000"/>
              </a:spcBef>
            </a:pPr>
            <a:endParaRPr lang="en-US" sz="1200"/>
          </a:p>
        </p:txBody>
      </p:sp>
      <p:sp>
        <p:nvSpPr>
          <p:cNvPr id="91141" name="Notes Placeholder 4"/>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3. Using enriching language tools.</a:t>
            </a:r>
          </a:p>
          <a:p>
            <a:endParaRPr lang="en-US" smtClean="0"/>
          </a:p>
          <a:p>
            <a:pPr>
              <a:buFontTx/>
              <a:buAutoNum type="alphaLcPeriod"/>
            </a:pPr>
            <a:r>
              <a:rPr lang="en-US" smtClean="0"/>
              <a:t>Choosing books, music and finger plays with a rich vocabulary of feeling words. Ask participants if they have favorite books, music, or finger plays that they use with children.</a:t>
            </a:r>
          </a:p>
          <a:p>
            <a:pPr>
              <a:buFontTx/>
              <a:buAutoNum type="alphaLcPeriod"/>
            </a:pPr>
            <a:endParaRPr lang="en-US" smtClean="0"/>
          </a:p>
          <a:p>
            <a:r>
              <a:rPr lang="en-US" smtClean="0"/>
              <a:t>b. Using puppetry or felt board stories that retell common social experiences in the child care setting and that emphasize feeling vocabulary and stories about conflict resolution (e.g. having two puppets struggling over a favorite item or two puppets that have pretty hair that no one can touch).</a:t>
            </a:r>
          </a:p>
          <a:p>
            <a:endParaRPr lang="en-US" smtClean="0"/>
          </a:p>
          <a:p>
            <a:r>
              <a:rPr lang="en-US" smtClean="0"/>
              <a:t>c. Reading stories about characters that children can identify with who express a range of feelings (e.g. Baby Einstein for infants or See How I Feel stories like The Rainbow Fish).</a:t>
            </a:r>
          </a:p>
          <a:p>
            <a:endParaRPr lang="en-US" smtClean="0"/>
          </a:p>
          <a:p>
            <a:r>
              <a:rPr lang="en-US" smtClean="0"/>
              <a:t>d. Encouraging children to draw pictures of their difficult or scary emotions (e.g. if a child heard thunder and saw lightening, talking about it being frightening and offering an opportunity to draw, then asking about the drawing).</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latin typeface="Arial" pitchFamily="34" charset="0"/>
              </a:rPr>
              <a:t>Between adults in the care setting.</a:t>
            </a:r>
          </a:p>
          <a:p>
            <a:pPr>
              <a:buFont typeface="Calibri" pitchFamily="34" charset="0"/>
              <a:buAutoNum type="alphaLcParenR"/>
            </a:pPr>
            <a:r>
              <a:rPr lang="en-US" smtClean="0">
                <a:latin typeface="Arial" pitchFamily="34" charset="0"/>
              </a:rPr>
              <a:t>• The emotional atmosphere among the adults in a care setting sends a powerful message to very young children. Speaking in kind voices to one another; saying hello to everyone and greeting parents with enthusiasm all carry messages about how we treat someone. </a:t>
            </a:r>
          </a:p>
          <a:p>
            <a:pPr>
              <a:buFont typeface="Calibri" pitchFamily="34" charset="0"/>
              <a:buAutoNum type="alphaLcParenR"/>
            </a:pPr>
            <a:r>
              <a:rPr lang="en-US" smtClean="0">
                <a:latin typeface="Arial" pitchFamily="34" charset="0"/>
              </a:rPr>
              <a:t>With children</a:t>
            </a:r>
          </a:p>
          <a:p>
            <a:pPr>
              <a:buFont typeface="+mj-lt" charset="0"/>
              <a:buNone/>
            </a:pPr>
            <a:r>
              <a:rPr lang="en-US" smtClean="0">
                <a:latin typeface="Arial" pitchFamily="34" charset="0"/>
              </a:rPr>
              <a:t>• Saying only positive and constructive things to children; letting them know what you like rather than what you don</a:t>
            </a:r>
            <a:r>
              <a:rPr lang="en-US" altLang="en-US" smtClean="0">
                <a:latin typeface="Arial" pitchFamily="34" charset="0"/>
              </a:rPr>
              <a:t>’</a:t>
            </a:r>
            <a:r>
              <a:rPr lang="en-US" smtClean="0">
                <a:latin typeface="Arial" pitchFamily="34" charset="0"/>
              </a:rPr>
              <a:t>t like; laughing with children and letting them know that you like their personality or their antics also sends messages about how we treat people.</a:t>
            </a:r>
          </a:p>
        </p:txBody>
      </p:sp>
      <p:sp>
        <p:nvSpPr>
          <p:cNvPr id="92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05353559-9E12-40D6-A7B9-DDC0139DC4D8}" type="slidenum">
              <a:rPr lang="en-US" smtClean="0">
                <a:latin typeface="Arial" pitchFamily="34" charset="0"/>
              </a:rPr>
              <a:pPr eaLnBrk="1" hangingPunct="1"/>
              <a:t>18</a:t>
            </a:fld>
            <a:endParaRPr lang="en-US" smtClean="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pPr>
            <a:r>
              <a:rPr lang="en-US" sz="1100" b="1" smtClean="0"/>
              <a:t>(Decide how you want to do this – table groups, groups of 2, whole group, etc., chart or not? )</a:t>
            </a:r>
          </a:p>
          <a:p>
            <a:pPr>
              <a:lnSpc>
                <a:spcPct val="90000"/>
              </a:lnSpc>
            </a:pPr>
            <a:endParaRPr lang="en-US" sz="1100" smtClean="0"/>
          </a:p>
          <a:p>
            <a:pPr>
              <a:lnSpc>
                <a:spcPct val="90000"/>
              </a:lnSpc>
            </a:pPr>
            <a:r>
              <a:rPr lang="en-US" sz="1100" smtClean="0"/>
              <a:t>We have been talking about 4 important strategies with a focus on children ages birth to 3. This section will focus on children ages 3 – 5.  List feeling words that you want to teach preschoolers. We are going to record your </a:t>
            </a:r>
            <a:r>
              <a:rPr lang="en-US" altLang="en-US" sz="1100" smtClean="0"/>
              <a:t>“</a:t>
            </a:r>
            <a:r>
              <a:rPr lang="en-US" sz="1100" smtClean="0"/>
              <a:t>feeling words</a:t>
            </a:r>
            <a:r>
              <a:rPr lang="en-US" altLang="en-US" sz="1100" smtClean="0"/>
              <a:t>”</a:t>
            </a:r>
            <a:r>
              <a:rPr lang="en-US" sz="1100" smtClean="0"/>
              <a:t> on chart paper. </a:t>
            </a:r>
          </a:p>
          <a:p>
            <a:pPr>
              <a:lnSpc>
                <a:spcPct val="90000"/>
              </a:lnSpc>
            </a:pPr>
            <a:endParaRPr lang="en-US" sz="1100" smtClean="0"/>
          </a:p>
          <a:p>
            <a:pPr>
              <a:lnSpc>
                <a:spcPct val="90000"/>
              </a:lnSpc>
            </a:pPr>
            <a:r>
              <a:rPr lang="en-US" sz="1100" smtClean="0"/>
              <a:t>(Count the number of positive and negative feeling words. We want to stress the importance of teaching both positive and negative words.)</a:t>
            </a:r>
          </a:p>
          <a:p>
            <a:pPr>
              <a:lnSpc>
                <a:spcPct val="90000"/>
              </a:lnSpc>
            </a:pPr>
            <a:endParaRPr lang="en-US" sz="1100" smtClean="0"/>
          </a:p>
          <a:p>
            <a:pPr>
              <a:lnSpc>
                <a:spcPct val="90000"/>
              </a:lnSpc>
            </a:pPr>
            <a:r>
              <a:rPr lang="en-US" sz="1100" smtClean="0"/>
              <a:t>Now let’s look at the range of words you suggested. What is the importance of teaching preschoolers feeling words that go beyond the basics (happy, sad, mad)? An increased vocabulary allows children to make finer discriminations between feelings and to better communicate with others about their feelings. These skills help children to become better interpersonal communicators.</a:t>
            </a:r>
          </a:p>
        </p:txBody>
      </p:sp>
      <p:sp>
        <p:nvSpPr>
          <p:cNvPr id="93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E6E72F89-CDBE-4CE7-8F1A-10060451EB67}" type="slidenum">
              <a:rPr lang="en-US" smtClean="0"/>
              <a:pPr eaLnBrk="1" hangingPunct="1"/>
              <a:t>19</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6BFC718F-71DC-44CF-B651-0A12D3F0D048}" type="slidenum">
              <a:rPr lang="en-US" smtClean="0">
                <a:latin typeface="Arial" pitchFamily="34" charset="0"/>
              </a:rPr>
              <a:pPr eaLnBrk="1" hangingPunct="1"/>
              <a:t>2</a:t>
            </a:fld>
            <a:endParaRPr lang="en-US" smtClean="0">
              <a:latin typeface="Arial" pitchFamily="34" charset="0"/>
            </a:endParaRPr>
          </a:p>
        </p:txBody>
      </p:sp>
      <p:sp>
        <p:nvSpPr>
          <p:cNvPr id="757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smtClean="0">
                <a:latin typeface="Arial" pitchFamily="34" charset="0"/>
              </a:rPr>
              <a:t>First introduce yourself and provide a description of your experiences and the training you received on the CSEFEL modules. </a:t>
            </a:r>
          </a:p>
          <a:p>
            <a:pPr eaLnBrk="1" hangingPunct="1">
              <a:spcBef>
                <a:spcPct val="0"/>
              </a:spcBef>
            </a:pPr>
            <a:endParaRPr lang="en-US" b="1" smtClean="0">
              <a:latin typeface="Arial" pitchFamily="34" charset="0"/>
            </a:endParaRPr>
          </a:p>
          <a:p>
            <a:pPr eaLnBrk="1" hangingPunct="1">
              <a:spcBef>
                <a:spcPct val="0"/>
              </a:spcBef>
            </a:pPr>
            <a:r>
              <a:rPr lang="en-US" b="1" smtClean="0">
                <a:latin typeface="Arial" pitchFamily="34" charset="0"/>
              </a:rPr>
              <a:t>Ask participants to introduce themselves. If you have time, each person can introduce themselves or if time is limited or the group is too large, you can ask them to either introduce themselves to others at their table or get up and find someone they don</a:t>
            </a:r>
            <a:r>
              <a:rPr lang="en-US" altLang="en-US" b="1" smtClean="0">
                <a:latin typeface="Arial" pitchFamily="34" charset="0"/>
              </a:rPr>
              <a:t>’</a:t>
            </a:r>
            <a:r>
              <a:rPr lang="en-US" b="1" smtClean="0">
                <a:latin typeface="Arial" pitchFamily="34" charset="0"/>
              </a:rPr>
              <a:t>t already know and introduce themselves.</a:t>
            </a:r>
          </a:p>
          <a:p>
            <a:pPr eaLnBrk="1" hangingPunct="1">
              <a:spcBef>
                <a:spcPct val="0"/>
              </a:spcBef>
            </a:pPr>
            <a:endParaRPr lang="en-US" b="1" smtClean="0">
              <a:latin typeface="Arial" pitchFamily="34" charset="0"/>
            </a:endParaRPr>
          </a:p>
          <a:p>
            <a:pPr eaLnBrk="1" hangingPunct="1">
              <a:spcBef>
                <a:spcPct val="0"/>
              </a:spcBef>
            </a:pPr>
            <a:r>
              <a:rPr lang="en-US" b="1" smtClean="0">
                <a:latin typeface="Arial" pitchFamily="34" charset="0"/>
              </a:rPr>
              <a:t>(put a ClipArt pic of the state your are working in)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3A61137A-E7CA-424C-8053-21CA8B96B57A}" type="slidenum">
              <a:rPr lang="en-US" smtClean="0"/>
              <a:pPr eaLnBrk="1" hangingPunct="1"/>
              <a:t>20</a:t>
            </a:fld>
            <a:endParaRPr lang="en-US" smtClean="0"/>
          </a:p>
        </p:txBody>
      </p:sp>
      <p:sp>
        <p:nvSpPr>
          <p:cNvPr id="942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2" name="Rectangle 3"/>
          <p:cNvSpPr>
            <a:spLocks noGrp="1" noChangeArrowheads="1"/>
          </p:cNvSpPr>
          <p:nvPr>
            <p:ph type="body" idx="1"/>
          </p:nvPr>
        </p:nvSpPr>
        <p:spPr bwMode="auto">
          <a:xfrm>
            <a:off x="914400" y="4343400"/>
            <a:ext cx="5029200"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This section of Module 2 will focus on ideas for children ages 3 – 5 and older. These are the 4 topics we will now be discussing.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Direct teaching involves planning specific activities/opportunities for children to increase their emotional vocabulary as well as to start to discriminate what different facial expressions/emotions might look like.</a:t>
            </a:r>
          </a:p>
          <a:p>
            <a:endParaRPr lang="en-US" smtClean="0"/>
          </a:p>
          <a:p>
            <a:r>
              <a:rPr lang="en-US" smtClean="0"/>
              <a:t>This is an example of an activity you could use to teach feeling vocabulary. Use pictures of real children demonstrating a variety of emotions. Talk about what the child might be feeling and why. </a:t>
            </a:r>
          </a:p>
        </p:txBody>
      </p:sp>
      <p:sp>
        <p:nvSpPr>
          <p:cNvPr id="952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028F4C6C-B6C8-43F0-83B6-B079F21DA13D}" type="slidenum">
              <a:rPr lang="en-US" smtClean="0"/>
              <a:pPr eaLnBrk="1" hangingPunct="1"/>
              <a:t>21</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smtClean="0"/>
              <a:t>Show Slide with examples of emotion faces that represent a range of emotions. Tell participants that they can download these </a:t>
            </a:r>
            <a:r>
              <a:rPr lang="en-US" altLang="en-US" b="1" smtClean="0"/>
              <a:t>“</a:t>
            </a:r>
            <a:r>
              <a:rPr lang="en-US" b="1" smtClean="0"/>
              <a:t>faces</a:t>
            </a:r>
            <a:r>
              <a:rPr lang="en-US" altLang="en-US" b="1" smtClean="0"/>
              <a:t>”</a:t>
            </a:r>
            <a:r>
              <a:rPr lang="en-US" b="1" smtClean="0"/>
              <a:t> from the CSEFEL website. They are available in English, Spanish or English/Spanish. Explain that you will be discussing many different ways to use the </a:t>
            </a:r>
            <a:r>
              <a:rPr lang="en-US" altLang="en-US" b="1" smtClean="0"/>
              <a:t>“</a:t>
            </a:r>
            <a:r>
              <a:rPr lang="en-US" b="1" smtClean="0"/>
              <a:t>faces</a:t>
            </a:r>
            <a:r>
              <a:rPr lang="en-US" altLang="en-US" b="1" smtClean="0"/>
              <a:t>”</a:t>
            </a:r>
            <a:r>
              <a:rPr lang="en-US" b="1" smtClean="0"/>
              <a:t> and they will probably come up with many more ideas! Ideas: matching, memory, bingo, etc. </a:t>
            </a:r>
          </a:p>
        </p:txBody>
      </p:sp>
      <p:sp>
        <p:nvSpPr>
          <p:cNvPr id="96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515B707E-4A11-41FC-A569-E8F32BACF846}" type="slidenum">
              <a:rPr lang="en-US" smtClean="0"/>
              <a:pPr eaLnBrk="1" hangingPunct="1"/>
              <a:t>22</a:t>
            </a:fld>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Another example of how a teacher used one of the feeling words (proud) for children created an opportunity to learn what </a:t>
            </a:r>
            <a:r>
              <a:rPr lang="en-US" altLang="en-US" smtClean="0"/>
              <a:t>“</a:t>
            </a:r>
            <a:r>
              <a:rPr lang="en-US" smtClean="0"/>
              <a:t>proud</a:t>
            </a:r>
            <a:r>
              <a:rPr lang="en-US" altLang="en-US" smtClean="0"/>
              <a:t>”</a:t>
            </a:r>
            <a:r>
              <a:rPr lang="en-US" smtClean="0"/>
              <a:t> means. They cut pictures out of </a:t>
            </a:r>
            <a:r>
              <a:rPr lang="en-US" smtClean="0">
                <a:latin typeface="Arial" pitchFamily="34" charset="0"/>
              </a:rPr>
              <a:t>magazines that showed people feeling proud. They also took pictures of children in the classroom who were feeling proud! They picked a different emotion each week and used the same process. This would be a great idea for home care settings.</a:t>
            </a:r>
            <a:endParaRPr lang="en-US" smtClean="0"/>
          </a:p>
        </p:txBody>
      </p:sp>
      <p:sp>
        <p:nvSpPr>
          <p:cNvPr id="97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6FE9BEA4-9034-47AF-AA05-47E46AF655CF}" type="slidenum">
              <a:rPr lang="en-US" smtClean="0"/>
              <a:pPr eaLnBrk="1" hangingPunct="1"/>
              <a:t>23</a:t>
            </a:fld>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34329C73-19D0-4A6A-BB1A-B7FCD130E195}" type="slidenum">
              <a:rPr lang="en-US" smtClean="0"/>
              <a:pPr eaLnBrk="1" hangingPunct="1"/>
              <a:t>24</a:t>
            </a:fld>
            <a:endParaRPr lang="en-US" smtClean="0"/>
          </a:p>
        </p:txBody>
      </p:sp>
      <p:sp>
        <p:nvSpPr>
          <p:cNvPr id="983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8" name="Rectangle 3"/>
          <p:cNvSpPr>
            <a:spLocks noGrp="1" noChangeArrowheads="1"/>
          </p:cNvSpPr>
          <p:nvPr>
            <p:ph type="body" idx="1"/>
          </p:nvPr>
        </p:nvSpPr>
        <p:spPr bwMode="auto">
          <a:xfrm>
            <a:off x="914400" y="4343400"/>
            <a:ext cx="5029200"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This slide is an example of indirect teaching which would be when a teacher provides emotion labels – </a:t>
            </a:r>
            <a:r>
              <a:rPr lang="en-US" altLang="en-US" smtClean="0"/>
              <a:t>“</a:t>
            </a:r>
            <a:r>
              <a:rPr lang="en-US" smtClean="0"/>
              <a:t>you</a:t>
            </a:r>
            <a:r>
              <a:rPr lang="en-US" altLang="en-US" smtClean="0"/>
              <a:t>’</a:t>
            </a:r>
            <a:r>
              <a:rPr lang="en-US" smtClean="0"/>
              <a:t>re happy</a:t>
            </a:r>
            <a:r>
              <a:rPr lang="en-US" altLang="en-US" smtClean="0"/>
              <a:t>”</a:t>
            </a:r>
            <a:r>
              <a:rPr lang="en-US" smtClean="0"/>
              <a:t> or </a:t>
            </a:r>
            <a:r>
              <a:rPr lang="en-US" altLang="en-US" smtClean="0"/>
              <a:t>“</a:t>
            </a:r>
            <a:r>
              <a:rPr lang="en-US" smtClean="0"/>
              <a:t>you</a:t>
            </a:r>
            <a:r>
              <a:rPr lang="en-US" altLang="en-US" smtClean="0"/>
              <a:t>’</a:t>
            </a:r>
            <a:r>
              <a:rPr lang="en-US" smtClean="0"/>
              <a:t>re</a:t>
            </a:r>
          </a:p>
          <a:p>
            <a:pPr eaLnBrk="1" hangingPunct="1"/>
            <a:r>
              <a:rPr lang="en-US" smtClean="0"/>
              <a:t>frustrated</a:t>
            </a:r>
            <a:r>
              <a:rPr lang="en-US" altLang="en-US" smtClean="0"/>
              <a:t>”</a:t>
            </a:r>
            <a:r>
              <a:rPr lang="en-US" smtClean="0"/>
              <a:t> – as children experience various affective states. Use the example on the slide and note how the teacher describes what the two children are doing that helped her figure out how they were feeling.</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B6353807-2DBA-4DB4-B3AC-AB78C0017B2E}" type="slidenum">
              <a:rPr lang="en-US" smtClean="0"/>
              <a:pPr eaLnBrk="1" hangingPunct="1"/>
              <a:t>25</a:t>
            </a:fld>
            <a:endParaRPr lang="en-US" smtClean="0"/>
          </a:p>
        </p:txBody>
      </p:sp>
      <p:sp>
        <p:nvSpPr>
          <p:cNvPr id="99331" name="Rectangle 2"/>
          <p:cNvSpPr>
            <a:spLocks noGrp="1" noRot="1" noChangeAspect="1" noChangeArrowheads="1" noTextEdit="1"/>
          </p:cNvSpPr>
          <p:nvPr>
            <p:ph type="sldImg"/>
          </p:nvPr>
        </p:nvSpPr>
        <p:spPr bwMode="auto">
          <a:xfrm>
            <a:off x="1144588" y="687388"/>
            <a:ext cx="4570412" cy="34274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An example of a favorite song (</a:t>
            </a:r>
            <a:r>
              <a:rPr lang="en-US" altLang="en-US" smtClean="0"/>
              <a:t>“</a:t>
            </a:r>
            <a:r>
              <a:rPr lang="en-US" smtClean="0"/>
              <a:t>if you</a:t>
            </a:r>
            <a:r>
              <a:rPr lang="en-US" altLang="en-US" smtClean="0"/>
              <a:t>’</a:t>
            </a:r>
            <a:r>
              <a:rPr lang="en-US" smtClean="0"/>
              <a:t>re happy and you know it…</a:t>
            </a:r>
            <a:r>
              <a:rPr lang="en-US" altLang="en-US" smtClean="0"/>
              <a:t>”</a:t>
            </a:r>
            <a:r>
              <a:rPr lang="en-US" smtClean="0"/>
              <a:t>) that has been changed to use feeling words. There are also many commercial CDs that have fun songs about emotions. An example would be Jim Gill</a:t>
            </a:r>
            <a:r>
              <a:rPr lang="en-US" altLang="en-US" smtClean="0"/>
              <a:t>’</a:t>
            </a:r>
            <a:r>
              <a:rPr lang="en-US" smtClean="0"/>
              <a:t>s </a:t>
            </a:r>
            <a:r>
              <a:rPr lang="en-US" altLang="en-US" smtClean="0"/>
              <a:t>“</a:t>
            </a:r>
            <a:r>
              <a:rPr lang="en-US" smtClean="0"/>
              <a:t>I</a:t>
            </a:r>
            <a:r>
              <a:rPr lang="en-US" altLang="en-US" smtClean="0"/>
              <a:t>’</a:t>
            </a:r>
            <a:r>
              <a:rPr lang="en-US" smtClean="0"/>
              <a:t>m so Mad I Could Growl</a:t>
            </a:r>
            <a:r>
              <a:rPr lang="en-US" altLang="en-US" smtClean="0"/>
              <a:t>”</a:t>
            </a:r>
            <a:r>
              <a:rPr lang="en-US" smtClean="0"/>
              <a:t> song.</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The next few slides are fun examples of emotion games. Note that two of the games use feeling faces from the CSEFEL web site. The Bingo game would be appropriate for a wide range of children. If each feeling face is done in a different color, children who might not be able to </a:t>
            </a:r>
            <a:r>
              <a:rPr lang="en-US" altLang="en-US" smtClean="0"/>
              <a:t>“</a:t>
            </a:r>
            <a:r>
              <a:rPr lang="en-US" smtClean="0"/>
              <a:t>read</a:t>
            </a:r>
            <a:r>
              <a:rPr lang="en-US" altLang="en-US" smtClean="0"/>
              <a:t>”</a:t>
            </a:r>
            <a:r>
              <a:rPr lang="en-US" smtClean="0"/>
              <a:t> the words could match the colors. Children might also be able to match the faces by the expressions.</a:t>
            </a:r>
          </a:p>
          <a:p>
            <a:r>
              <a:rPr lang="en-US" smtClean="0"/>
              <a:t>Children who are starting to read can match the words as well as the faces. Be sure to choose words that you are teaching and talking about in class.</a:t>
            </a:r>
          </a:p>
        </p:txBody>
      </p:sp>
      <p:sp>
        <p:nvSpPr>
          <p:cNvPr id="1003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115F491B-4CB3-4BEF-A8C6-EEAA00AA54B5}" type="slidenum">
              <a:rPr lang="en-US" smtClean="0"/>
              <a:pPr eaLnBrk="1" hangingPunct="1"/>
              <a:t>26</a:t>
            </a:fld>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This could be a way for the children to share how they feel right now by having them mark the picture or it also teaches Spanish words to these feelings.  What else might you do with this?</a:t>
            </a:r>
          </a:p>
          <a:p>
            <a:endParaRPr lang="en-US" smtClean="0"/>
          </a:p>
        </p:txBody>
      </p:sp>
      <p:sp>
        <p:nvSpPr>
          <p:cNvPr id="1013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536B679D-EE2E-4BE8-BFE4-719B81B79FCE}" type="slidenum">
              <a:rPr lang="en-US" smtClean="0"/>
              <a:pPr eaLnBrk="1" hangingPunct="1"/>
              <a:t>27</a:t>
            </a:fld>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How can you use this?</a:t>
            </a:r>
          </a:p>
        </p:txBody>
      </p:sp>
      <p:sp>
        <p:nvSpPr>
          <p:cNvPr id="1024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2399FF05-1F93-48EB-B854-AA8DD5F88FC6}" type="slidenum">
              <a:rPr lang="en-US" smtClean="0"/>
              <a:pPr eaLnBrk="1" hangingPunct="1"/>
              <a:t>28</a:t>
            </a:fld>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Play </a:t>
            </a:r>
            <a:r>
              <a:rPr lang="en-US" altLang="en-US" smtClean="0"/>
              <a:t>“</a:t>
            </a:r>
            <a:r>
              <a:rPr lang="en-US" smtClean="0"/>
              <a:t>How Would You Feel If?</a:t>
            </a:r>
            <a:r>
              <a:rPr lang="en-US" altLang="en-US" smtClean="0"/>
              <a:t>”</a:t>
            </a:r>
            <a:r>
              <a:rPr lang="en-US" smtClean="0"/>
              <a:t> – Have children role play typical situations that happen when they are together and then talk about </a:t>
            </a:r>
            <a:r>
              <a:rPr lang="en-US" altLang="en-US" smtClean="0"/>
              <a:t>“</a:t>
            </a:r>
            <a:r>
              <a:rPr lang="en-US" smtClean="0"/>
              <a:t>how would you feel if this happened to you?</a:t>
            </a:r>
            <a:r>
              <a:rPr lang="en-US" altLang="en-US" smtClean="0"/>
              <a:t>”</a:t>
            </a:r>
            <a:r>
              <a:rPr lang="en-US" smtClean="0"/>
              <a:t> Use the example on the slide.</a:t>
            </a:r>
          </a:p>
        </p:txBody>
      </p:sp>
      <p:sp>
        <p:nvSpPr>
          <p:cNvPr id="1034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B2143102-F387-43DE-A1BF-F2126B798DDA}" type="slidenum">
              <a:rPr lang="en-US" smtClean="0"/>
              <a:pPr eaLnBrk="1" hangingPunct="1"/>
              <a:t>29</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smtClean="0"/>
              <a:t>Show  3-minute video which will help illustrate the scope of the Childcare and Youth Training and Technical Assistance project. You will need to download the 3 minute video from the CYTTAP website under the Instructor Resources for Rock Solid Foundations. The video is labeled: Military Extension Partnership Video. Participants may contact Dr. Kathleen Lodl klodl@unl.edu or Dr. Tonia Durden tdurden2@unl.edu for further information or inquiries about the project.  </a:t>
            </a:r>
          </a:p>
        </p:txBody>
      </p:sp>
      <p:sp>
        <p:nvSpPr>
          <p:cNvPr id="76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6ED39A53-1627-47C2-86C8-A5E357557FD7}" type="slidenum">
              <a:rPr lang="en-US" smtClean="0"/>
              <a:pPr eaLnBrk="1" hangingPunct="1"/>
              <a:t>3</a:t>
            </a:fld>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97528C1C-471C-47CC-B401-D2BB6F222288}" type="slidenum">
              <a:rPr lang="en-US" smtClean="0"/>
              <a:pPr eaLnBrk="1" hangingPunct="1"/>
              <a:t>30</a:t>
            </a:fld>
            <a:endParaRPr lang="en-US" smtClean="0"/>
          </a:p>
        </p:txBody>
      </p:sp>
      <p:sp>
        <p:nvSpPr>
          <p:cNvPr id="104451" name="Rectangle 2"/>
          <p:cNvSpPr>
            <a:spLocks noGrp="1" noRot="1" noChangeAspect="1" noChangeArrowheads="1" noTextEdit="1"/>
          </p:cNvSpPr>
          <p:nvPr>
            <p:ph type="sldImg"/>
          </p:nvPr>
        </p:nvSpPr>
        <p:spPr bwMode="auto">
          <a:xfrm>
            <a:off x="1144588" y="687388"/>
            <a:ext cx="4570412" cy="34274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Checking In –Children can </a:t>
            </a:r>
            <a:r>
              <a:rPr lang="en-US" altLang="en-US" smtClean="0"/>
              <a:t>“</a:t>
            </a:r>
            <a:r>
              <a:rPr lang="en-US" smtClean="0"/>
              <a:t>check in</a:t>
            </a:r>
            <a:r>
              <a:rPr lang="en-US" altLang="en-US" smtClean="0"/>
              <a:t>”</a:t>
            </a:r>
            <a:r>
              <a:rPr lang="en-US" smtClean="0"/>
              <a:t> each morning by putting their name by a feeling face picture that best depicts their affective state. Children can be encouraged to change their feeling faces throughout the day as their feelings change. Adults should also participate by putting their name by a feeling face and changing it throughout the day. They can talk about how their feelings change as they change their feeling face to help children understand that feelings can change many times during the day.</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84D69A0B-EADD-4820-A24F-47F8A7A5D808}" type="slidenum">
              <a:rPr lang="en-US" smtClean="0"/>
              <a:pPr eaLnBrk="1" hangingPunct="1"/>
              <a:t>31</a:t>
            </a:fld>
            <a:endParaRPr lang="en-US" smtClean="0"/>
          </a:p>
        </p:txBody>
      </p:sp>
      <p:sp>
        <p:nvSpPr>
          <p:cNvPr id="105475" name="Rectangle 2"/>
          <p:cNvSpPr>
            <a:spLocks noGrp="1" noRot="1" noChangeAspect="1" noChangeArrowheads="1" noTextEdit="1"/>
          </p:cNvSpPr>
          <p:nvPr>
            <p:ph type="sldImg"/>
          </p:nvPr>
        </p:nvSpPr>
        <p:spPr bwMode="auto">
          <a:xfrm>
            <a:off x="1144588" y="687388"/>
            <a:ext cx="4570412" cy="34274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2" name="Rectangle 3"/>
          <p:cNvSpPr>
            <a:spLocks noGrp="1" noChangeArrowheads="1"/>
          </p:cNvSpPr>
          <p:nvPr>
            <p:ph type="body" idx="1"/>
          </p:nvPr>
        </p:nvSpPr>
        <p:spPr>
          <a:ln/>
        </p:spPr>
        <p:txBody>
          <a:bodyPr/>
          <a:lstStyle/>
          <a:p>
            <a:pPr>
              <a:defRPr/>
            </a:pPr>
            <a:r>
              <a:rPr lang="en-US" b="1" dirty="0" smtClean="0">
                <a:latin typeface="Arial" charset="0"/>
                <a:ea typeface="ＭＳ Ｐゴシック" pitchFamily="16" charset="-128"/>
                <a:cs typeface="+mn-cs"/>
              </a:rPr>
              <a:t>Feeling Dice and Feeling Wheel</a:t>
            </a:r>
          </a:p>
          <a:p>
            <a:pPr>
              <a:defRPr/>
            </a:pPr>
            <a:r>
              <a:rPr lang="en-US" dirty="0" smtClean="0">
                <a:latin typeface="Arial" charset="0"/>
                <a:ea typeface="ＭＳ Ｐゴシック" pitchFamily="16" charset="-128"/>
                <a:cs typeface="+mn-cs"/>
              </a:rPr>
              <a:t>Make a Feeling Wheel with a spinner that children can spin and then label the feeling face that the spinner lands on and talk</a:t>
            </a:r>
          </a:p>
          <a:p>
            <a:pPr>
              <a:defRPr/>
            </a:pPr>
            <a:r>
              <a:rPr lang="en-US" dirty="0" smtClean="0">
                <a:latin typeface="Arial" charset="0"/>
                <a:ea typeface="ＭＳ Ｐゴシック" pitchFamily="16" charset="-128"/>
                <a:cs typeface="+mn-cs"/>
              </a:rPr>
              <a:t>about a time they felt that way. Share with participants that the Feeling Wheel can be downloaded from the CSEFEL web site.</a:t>
            </a:r>
          </a:p>
          <a:p>
            <a:pPr>
              <a:defRPr/>
            </a:pPr>
            <a:endParaRPr lang="en-US" dirty="0" smtClean="0">
              <a:latin typeface="Arial" charset="0"/>
              <a:ea typeface="ＭＳ Ｐゴシック" pitchFamily="16" charset="-128"/>
              <a:cs typeface="+mn-cs"/>
            </a:endParaRPr>
          </a:p>
          <a:p>
            <a:pPr>
              <a:defRPr/>
            </a:pPr>
            <a:r>
              <a:rPr lang="en-US" dirty="0" smtClean="0">
                <a:latin typeface="Arial" charset="0"/>
                <a:ea typeface="ＭＳ Ｐゴシック" pitchFamily="16" charset="-128"/>
                <a:cs typeface="+mn-cs"/>
              </a:rPr>
              <a:t>b. Make Feeling Dice by covering milk cartons with paper and drawing different feeling faces on each side. Children can toss dice; label the feeling face and describe a time they felt that way. </a:t>
            </a:r>
            <a:endParaRPr lang="en-US" dirty="0" smtClean="0">
              <a:ea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b="1" dirty="0" smtClean="0">
                <a:latin typeface="Arial" charset="0"/>
                <a:ea typeface="ＭＳ Ｐゴシック" pitchFamily="16" charset="-128"/>
                <a:cs typeface="+mn-cs"/>
              </a:rPr>
              <a:t>Video Clip PS 2.10c shows an example of using a book to discuss emotions.</a:t>
            </a:r>
          </a:p>
          <a:p>
            <a:pPr>
              <a:defRPr/>
            </a:pPr>
            <a:endParaRPr lang="en-US" dirty="0" smtClean="0">
              <a:latin typeface="Arial" charset="0"/>
              <a:ea typeface="ＭＳ Ｐゴシック" pitchFamily="16" charset="-128"/>
              <a:cs typeface="+mn-cs"/>
            </a:endParaRPr>
          </a:p>
          <a:p>
            <a:pPr>
              <a:defRPr/>
            </a:pPr>
            <a:endParaRPr lang="en-US" dirty="0">
              <a:ea typeface="ＭＳ Ｐゴシック" charset="0"/>
            </a:endParaRPr>
          </a:p>
        </p:txBody>
      </p:sp>
      <p:sp>
        <p:nvSpPr>
          <p:cNvPr id="1065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3D0A8111-091B-4ED5-AC60-B7295F5CB608}" type="slidenum">
              <a:rPr lang="en-US" smtClean="0"/>
              <a:pPr eaLnBrk="1" hangingPunct="1"/>
              <a:t>32</a:t>
            </a:fld>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Books are a great and engaging way to teach about emotions. Many books are written explicitly about feelings and contain numerous feeling words. Most of us already have books in our settings – so this is an easy and fun way to be more </a:t>
            </a:r>
            <a:r>
              <a:rPr lang="en-US" altLang="en-US" smtClean="0"/>
              <a:t>“</a:t>
            </a:r>
            <a:r>
              <a:rPr lang="en-US" smtClean="0"/>
              <a:t>intentional</a:t>
            </a:r>
            <a:r>
              <a:rPr lang="en-US" altLang="en-US" smtClean="0"/>
              <a:t>”</a:t>
            </a:r>
            <a:r>
              <a:rPr lang="en-US" smtClean="0"/>
              <a:t> about supporting children</a:t>
            </a:r>
            <a:r>
              <a:rPr lang="en-US" altLang="en-US" smtClean="0"/>
              <a:t>’</a:t>
            </a:r>
            <a:r>
              <a:rPr lang="en-US" smtClean="0"/>
              <a:t>s social emotional development.</a:t>
            </a:r>
          </a:p>
        </p:txBody>
      </p:sp>
      <p:sp>
        <p:nvSpPr>
          <p:cNvPr id="1075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032ED516-6A39-4205-A5CF-E52AE7F0B96D}" type="slidenum">
              <a:rPr lang="en-US" smtClean="0"/>
              <a:pPr eaLnBrk="1" hangingPunct="1"/>
              <a:t>33</a:t>
            </a:fld>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smtClean="0"/>
              <a:t>Read the book On Monday When it Rained by Cherryl Kachenmeister to participants as an example of a social emotional book. </a:t>
            </a:r>
            <a:r>
              <a:rPr lang="en-US" smtClean="0"/>
              <a:t>This book is about a little boy and the things that happen to him during the week. It is a good example of using literature to promote emotional literacy because of the little boy</a:t>
            </a:r>
            <a:r>
              <a:rPr lang="en-US" altLang="en-US" smtClean="0"/>
              <a:t>’</a:t>
            </a:r>
            <a:r>
              <a:rPr lang="en-US" smtClean="0"/>
              <a:t>s clear facial expressions as well as the range of feeling words (disappointed, embarrassed, proud, scared, angry, excited, lonely) presented in the book.</a:t>
            </a:r>
          </a:p>
          <a:p>
            <a:endParaRPr lang="en-US" smtClean="0"/>
          </a:p>
          <a:p>
            <a:r>
              <a:rPr lang="en-US" b="1" smtClean="0"/>
              <a:t>DEPENDING on the amount of time you have – you may want to just read a few pages of the book. </a:t>
            </a:r>
          </a:p>
        </p:txBody>
      </p:sp>
      <p:sp>
        <p:nvSpPr>
          <p:cNvPr id="1085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5A5DF706-1A39-40EB-821D-1BB3A3B2F661}" type="slidenum">
              <a:rPr lang="en-US" smtClean="0"/>
              <a:pPr eaLnBrk="1" hangingPunct="1"/>
              <a:t>34</a:t>
            </a:fld>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smtClean="0"/>
              <a:t>Now introduce the Book Nooks example for On Monday When it Rained (Handout PS 2.4).</a:t>
            </a:r>
            <a:r>
              <a:rPr lang="en-US" smtClean="0"/>
              <a:t>  The Book Nooks give examples of activities to expand on social emotional concepts while reading the book during story time. A different concept from the book, with related center activities, is focused on each day of the week. Point out that reading the same book for several days is a great way to support children</a:t>
            </a:r>
            <a:r>
              <a:rPr lang="en-US" altLang="en-US" smtClean="0"/>
              <a:t>’</a:t>
            </a:r>
            <a:r>
              <a:rPr lang="en-US" smtClean="0"/>
              <a:t>s social emotional development. Children learn the story, they can re-tell the story, and it becomes their story! They feel successful, confident and competent! </a:t>
            </a:r>
          </a:p>
          <a:p>
            <a:endParaRPr lang="en-US" smtClean="0"/>
          </a:p>
          <a:p>
            <a:r>
              <a:rPr lang="en-US" b="1" smtClean="0"/>
              <a:t>Give participants a few minutes to look at the Book Nook.</a:t>
            </a:r>
          </a:p>
          <a:p>
            <a:endParaRPr lang="en-US" smtClean="0"/>
          </a:p>
        </p:txBody>
      </p:sp>
      <p:sp>
        <p:nvSpPr>
          <p:cNvPr id="1095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61AC871B-FBD7-4083-8D70-1B259D6BEECD}" type="slidenum">
              <a:rPr lang="en-US" smtClean="0"/>
              <a:pPr eaLnBrk="1" hangingPunct="1"/>
              <a:t>35</a:t>
            </a:fld>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An example of one of the suggested activities listed on the Book Nook. The suggested activity is to take pictures of children in the classroom or home care setting that shows the children making feeling faces and then explaining a time when they felt that way.</a:t>
            </a:r>
          </a:p>
          <a:p>
            <a:r>
              <a:rPr lang="en-US" smtClean="0">
                <a:latin typeface="Arial" pitchFamily="34" charset="0"/>
              </a:rPr>
              <a:t>More Book Nooks can be found on the CSEFEL web site.</a:t>
            </a:r>
            <a:endParaRPr lang="en-US" smtClean="0"/>
          </a:p>
        </p:txBody>
      </p:sp>
      <p:sp>
        <p:nvSpPr>
          <p:cNvPr id="1105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14C58FC3-3270-4C36-9C0D-90E0D9FA8017}" type="slidenum">
              <a:rPr lang="en-US" smtClean="0"/>
              <a:pPr eaLnBrk="1" hangingPunct="1"/>
              <a:t>36</a:t>
            </a:fld>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smtClean="0"/>
              <a:t>BRING books for ages B – 5 for this activity.  Tell participants that we are now going to practice using books to support social emotional development by doing a fun book activity. Have participants get into Small groups of 3 – 4 people. Give each group one book. One member will read the book to the group and then the group will answer the questions listed on the slide. Ask  participants to choose a reporter to report back to the large group. </a:t>
            </a:r>
          </a:p>
          <a:p>
            <a:endParaRPr lang="en-US" b="1" smtClean="0"/>
          </a:p>
          <a:p>
            <a:r>
              <a:rPr lang="en-US" b="1" smtClean="0"/>
              <a:t>(Note to Trainer: If you do not have enough books for each group to have a different book – ask participants to bring a social emotional book with them to the training). </a:t>
            </a:r>
          </a:p>
          <a:p>
            <a:endParaRPr lang="en-US" b="1" smtClean="0"/>
          </a:p>
          <a:p>
            <a:r>
              <a:rPr lang="en-US" b="1" smtClean="0"/>
              <a:t>Tell participants that they can download a Book List of examples of books that support social emotional development on the CSEFEL web site.</a:t>
            </a:r>
          </a:p>
        </p:txBody>
      </p:sp>
      <p:sp>
        <p:nvSpPr>
          <p:cNvPr id="1116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D277F9E9-911E-4822-BEC0-542A549441A8}" type="slidenum">
              <a:rPr lang="en-US" smtClean="0"/>
              <a:pPr eaLnBrk="1" hangingPunct="1"/>
              <a:t>37</a:t>
            </a:fld>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This slide lists several characteristics we see in a family group home or classroom when the adults purposefully promote emotional literacy. </a:t>
            </a:r>
          </a:p>
        </p:txBody>
      </p:sp>
      <p:sp>
        <p:nvSpPr>
          <p:cNvPr id="1126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80DA4120-F213-4F40-B02F-DAD75C8E8F40}" type="slidenum">
              <a:rPr lang="en-US" smtClean="0"/>
              <a:pPr eaLnBrk="1" hangingPunct="1"/>
              <a:t>38</a:t>
            </a:fld>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Let’s discuss some of the things we know about children who have a strong foundation in emotional literacy. Children who don</a:t>
            </a:r>
            <a:r>
              <a:rPr lang="en-US" altLang="en-US" smtClean="0"/>
              <a:t>’</a:t>
            </a:r>
            <a:r>
              <a:rPr lang="en-US" smtClean="0"/>
              <a:t>t learn to use emotional language have a hard time labeling and understanding their own feelings as well as accurately identifying how others feel.</a:t>
            </a:r>
          </a:p>
        </p:txBody>
      </p:sp>
      <p:sp>
        <p:nvSpPr>
          <p:cNvPr id="1136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6E437494-CFA9-4F3C-AC32-647E3F4A0E5F}" type="slidenum">
              <a:rPr lang="en-US" smtClean="0"/>
              <a:pPr eaLnBrk="1" hangingPunct="1"/>
              <a:t>39</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We know that supporting children</a:t>
            </a:r>
            <a:r>
              <a:rPr lang="en-US" altLang="en-US" smtClean="0"/>
              <a:t>’</a:t>
            </a:r>
            <a:r>
              <a:rPr lang="en-US" smtClean="0"/>
              <a:t>s social and emotional development is key to school readiness and overall healthy growth and development.  Today we are going to introduce several evidence-based practices and resources taken from the Center on the Social and Emotional Foundations of Early Learning (CSEFEL). </a:t>
            </a:r>
          </a:p>
          <a:p>
            <a:pPr eaLnBrk="1" hangingPunct="1"/>
            <a:r>
              <a:rPr lang="en-US" smtClean="0"/>
              <a:t>Our discussions will include infants, toddlers, and preschool age children. If you  currently care for only one of these age groups you will benefit from learning about the entire birth to five developmental spectrum. You will then understand what your children have already achieved and what lies ahead.</a:t>
            </a:r>
          </a:p>
          <a:p>
            <a:pPr eaLnBrk="1" hangingPunct="1"/>
            <a:r>
              <a:rPr lang="en-US" smtClean="0"/>
              <a:t>Although this is a six hour training, we intend to continue to provide you with online support as you implement these strategies and practices in your center or home.  We</a:t>
            </a:r>
            <a:r>
              <a:rPr lang="en-US" altLang="en-US" smtClean="0"/>
              <a:t>’</a:t>
            </a:r>
            <a:r>
              <a:rPr lang="en-US" smtClean="0"/>
              <a:t>ll begin with exploring how to promote children</a:t>
            </a:r>
            <a:r>
              <a:rPr lang="en-US" altLang="en-US" smtClean="0"/>
              <a:t>’</a:t>
            </a:r>
            <a:r>
              <a:rPr lang="en-US" smtClean="0"/>
              <a:t>s success.  </a:t>
            </a:r>
          </a:p>
          <a:p>
            <a:pPr eaLnBrk="1" hangingPunct="1"/>
            <a:endParaRPr lang="en-US" smtClean="0"/>
          </a:p>
          <a:p>
            <a:pPr eaLnBrk="1" hangingPunct="1"/>
            <a:r>
              <a:rPr lang="en-US" b="1" smtClean="0"/>
              <a:t>Ask participants to name some ways to support children</a:t>
            </a:r>
            <a:r>
              <a:rPr lang="en-US" altLang="en-US" b="1" smtClean="0"/>
              <a:t>’</a:t>
            </a:r>
            <a:r>
              <a:rPr lang="en-US" b="1" smtClean="0"/>
              <a:t>s social and emotional development then go over the three bullet points.</a:t>
            </a:r>
          </a:p>
          <a:p>
            <a:pPr eaLnBrk="1" hangingPunct="1">
              <a:spcBef>
                <a:spcPct val="0"/>
              </a:spcBef>
            </a:pPr>
            <a:endParaRPr lang="en-US" altLang="zh-CN" smtClean="0">
              <a:latin typeface="Arial" pitchFamily="34" charset="0"/>
            </a:endParaRPr>
          </a:p>
          <a:p>
            <a:pPr eaLnBrk="1" hangingPunct="1"/>
            <a:endParaRPr lang="en-US" smtClean="0"/>
          </a:p>
        </p:txBody>
      </p:sp>
      <p:sp>
        <p:nvSpPr>
          <p:cNvPr id="77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0697C5CB-D633-4299-8F2E-B370A10845CD}" type="slidenum">
              <a:rPr lang="en-US" smtClean="0"/>
              <a:pPr eaLnBrk="1" hangingPunct="1"/>
              <a:t>4</a:t>
            </a:fld>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latin typeface="Arial" pitchFamily="34" charset="0"/>
              </a:rPr>
              <a:t>Let’s move into another section on emotion regulation and problem solving.</a:t>
            </a:r>
          </a:p>
        </p:txBody>
      </p:sp>
      <p:sp>
        <p:nvSpPr>
          <p:cNvPr id="1146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6D184B7C-5766-4255-92B3-5B8030D19B7B}" type="slidenum">
              <a:rPr lang="en-US" smtClean="0">
                <a:latin typeface="Arial" pitchFamily="34" charset="0"/>
              </a:rPr>
              <a:pPr eaLnBrk="1" hangingPunct="1"/>
              <a:t>40</a:t>
            </a:fld>
            <a:endParaRPr lang="en-US" smtClean="0">
              <a:latin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53311C6E-D922-4D9B-9699-D52B91FFF547}" type="slidenum">
              <a:rPr lang="en-US" smtClean="0"/>
              <a:pPr eaLnBrk="1" hangingPunct="1"/>
              <a:t>41</a:t>
            </a:fld>
            <a:endParaRPr lang="en-US" smtClean="0"/>
          </a:p>
        </p:txBody>
      </p:sp>
      <p:sp>
        <p:nvSpPr>
          <p:cNvPr id="115715" name="Rectangle 2"/>
          <p:cNvSpPr>
            <a:spLocks noGrp="1" noRot="1" noChangeAspect="1" noChangeArrowheads="1" noTextEdit="1"/>
          </p:cNvSpPr>
          <p:nvPr>
            <p:ph type="sldImg"/>
          </p:nvPr>
        </p:nvSpPr>
        <p:spPr bwMode="auto">
          <a:xfrm>
            <a:off x="1144588" y="687388"/>
            <a:ext cx="4570412" cy="34274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6" name="Rectangle 3"/>
          <p:cNvSpPr>
            <a:spLocks noGrp="1" noChangeArrowheads="1"/>
          </p:cNvSpPr>
          <p:nvPr>
            <p:ph type="body" idx="1"/>
          </p:nvPr>
        </p:nvSpPr>
        <p:spPr bwMode="auto">
          <a:xfrm>
            <a:off x="914400" y="4343400"/>
            <a:ext cx="5029200"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87" tIns="46044" rIns="92087" bIns="46044" numCol="1" anchor="t" anchorCtr="0" compatLnSpc="1">
            <a:prstTxWarp prst="textNoShape">
              <a:avLst/>
            </a:prstTxWarp>
          </a:bodyPr>
          <a:lstStyle/>
          <a:p>
            <a:pPr eaLnBrk="1" hangingPunct="1"/>
            <a:r>
              <a:rPr lang="en-US" smtClean="0"/>
              <a:t>Describe how anger can interfere with thinking. Children need to learn how to recognize anger in themselves and others and understand appropriate ways to express anger. We just talked about several ways for children to learn to recognize anger (list ideas from above). We are now going to talk about some ways to teach children how to handle anger. It is important to </a:t>
            </a:r>
            <a:r>
              <a:rPr lang="en-US" smtClean="0">
                <a:latin typeface="Arial" pitchFamily="34" charset="0"/>
              </a:rPr>
              <a:t>teach young children effective ways to control their anger and impulse in conflict situations because: </a:t>
            </a:r>
          </a:p>
          <a:p>
            <a:pPr lvl="1" eaLnBrk="1" hangingPunct="1"/>
            <a:r>
              <a:rPr lang="en-US" smtClean="0">
                <a:latin typeface="Arial" pitchFamily="34" charset="0"/>
              </a:rPr>
              <a:t>a. Aggression and inadequate impulse control are perhaps the most potent obstacles to effective problem solving and successful relationships in childhood.</a:t>
            </a:r>
          </a:p>
          <a:p>
            <a:pPr lvl="1"/>
            <a:r>
              <a:rPr lang="en-US" smtClean="0">
                <a:latin typeface="Arial" pitchFamily="34" charset="0"/>
              </a:rPr>
              <a:t>b. Aggressive children are more likely to experience peer rejection and continued social problems for years afterwards.</a:t>
            </a:r>
          </a:p>
          <a:p>
            <a:pPr lvl="1"/>
            <a:r>
              <a:rPr lang="en-US" smtClean="0">
                <a:latin typeface="Arial" pitchFamily="34" charset="0"/>
              </a:rPr>
              <a:t>c. Evidence also suggests that aggressive children are more likely to misinterpret another peer</a:t>
            </a:r>
            <a:r>
              <a:rPr lang="en-US" altLang="en-US" smtClean="0">
                <a:latin typeface="Arial" pitchFamily="34" charset="0"/>
              </a:rPr>
              <a:t>’</a:t>
            </a:r>
            <a:r>
              <a:rPr lang="en-US" smtClean="0">
                <a:latin typeface="Arial" pitchFamily="34" charset="0"/>
              </a:rPr>
              <a:t>s or person</a:t>
            </a:r>
            <a:r>
              <a:rPr lang="en-US" altLang="en-US" smtClean="0">
                <a:latin typeface="Arial" pitchFamily="34" charset="0"/>
              </a:rPr>
              <a:t>’</a:t>
            </a:r>
            <a:r>
              <a:rPr lang="en-US" smtClean="0">
                <a:latin typeface="Arial" pitchFamily="34" charset="0"/>
              </a:rPr>
              <a:t>s intentions as hostile or threatening.</a:t>
            </a:r>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latin typeface="Arial" pitchFamily="34" charset="0"/>
              </a:rPr>
              <a:t>Present two feeling words that we don</a:t>
            </a:r>
            <a:r>
              <a:rPr lang="en-US" altLang="en-US" smtClean="0">
                <a:latin typeface="Arial" pitchFamily="34" charset="0"/>
              </a:rPr>
              <a:t>’</a:t>
            </a:r>
            <a:r>
              <a:rPr lang="en-US" smtClean="0">
                <a:latin typeface="Arial" pitchFamily="34" charset="0"/>
              </a:rPr>
              <a:t>t typically teach young children but that are very powerful. Those are </a:t>
            </a:r>
            <a:r>
              <a:rPr lang="en-US" altLang="en-US" smtClean="0">
                <a:latin typeface="Arial" pitchFamily="34" charset="0"/>
              </a:rPr>
              <a:t>“</a:t>
            </a:r>
            <a:r>
              <a:rPr lang="en-US" smtClean="0">
                <a:latin typeface="Arial" pitchFamily="34" charset="0"/>
              </a:rPr>
              <a:t>tense</a:t>
            </a:r>
            <a:r>
              <a:rPr lang="en-US" altLang="en-US" smtClean="0">
                <a:latin typeface="Arial" pitchFamily="34" charset="0"/>
              </a:rPr>
              <a:t>”</a:t>
            </a:r>
            <a:r>
              <a:rPr lang="en-US" smtClean="0">
                <a:latin typeface="Arial" pitchFamily="34" charset="0"/>
              </a:rPr>
              <a:t> or </a:t>
            </a:r>
            <a:r>
              <a:rPr lang="en-US" altLang="en-US" smtClean="0">
                <a:latin typeface="Arial" pitchFamily="34" charset="0"/>
              </a:rPr>
              <a:t>“</a:t>
            </a:r>
            <a:r>
              <a:rPr lang="en-US" smtClean="0">
                <a:latin typeface="Arial" pitchFamily="34" charset="0"/>
              </a:rPr>
              <a:t>stressed</a:t>
            </a:r>
            <a:r>
              <a:rPr lang="en-US" altLang="en-US" smtClean="0">
                <a:latin typeface="Arial" pitchFamily="34" charset="0"/>
              </a:rPr>
              <a:t>”</a:t>
            </a:r>
            <a:r>
              <a:rPr lang="en-US" smtClean="0">
                <a:latin typeface="Arial" pitchFamily="34" charset="0"/>
              </a:rPr>
              <a:t> and </a:t>
            </a:r>
            <a:r>
              <a:rPr lang="en-US" altLang="en-US" smtClean="0">
                <a:latin typeface="Arial" pitchFamily="34" charset="0"/>
              </a:rPr>
              <a:t>“</a:t>
            </a:r>
            <a:r>
              <a:rPr lang="en-US" smtClean="0">
                <a:latin typeface="Arial" pitchFamily="34" charset="0"/>
              </a:rPr>
              <a:t>calm</a:t>
            </a:r>
            <a:r>
              <a:rPr lang="en-US" altLang="en-US" smtClean="0">
                <a:latin typeface="Arial" pitchFamily="34" charset="0"/>
              </a:rPr>
              <a:t>”</a:t>
            </a:r>
            <a:r>
              <a:rPr lang="en-US" smtClean="0">
                <a:latin typeface="Arial" pitchFamily="34" charset="0"/>
              </a:rPr>
              <a:t> or </a:t>
            </a:r>
            <a:r>
              <a:rPr lang="en-US" altLang="en-US" smtClean="0">
                <a:latin typeface="Arial" pitchFamily="34" charset="0"/>
              </a:rPr>
              <a:t>“</a:t>
            </a:r>
            <a:r>
              <a:rPr lang="en-US" smtClean="0">
                <a:latin typeface="Arial" pitchFamily="34" charset="0"/>
              </a:rPr>
              <a:t>relaxed.</a:t>
            </a:r>
            <a:r>
              <a:rPr lang="en-US" altLang="en-US" smtClean="0">
                <a:latin typeface="Arial" pitchFamily="34" charset="0"/>
              </a:rPr>
              <a:t>”</a:t>
            </a:r>
            <a:r>
              <a:rPr lang="en-US" smtClean="0">
                <a:latin typeface="Arial" pitchFamily="34" charset="0"/>
              </a:rPr>
              <a:t> </a:t>
            </a:r>
          </a:p>
          <a:p>
            <a:pPr eaLnBrk="1" hangingPunct="1"/>
            <a:r>
              <a:rPr lang="en-US" smtClean="0">
                <a:latin typeface="Arial" pitchFamily="34" charset="0"/>
              </a:rPr>
              <a:t>1. Young children are often told to </a:t>
            </a:r>
            <a:r>
              <a:rPr lang="en-US" altLang="en-US" smtClean="0">
                <a:latin typeface="Arial" pitchFamily="34" charset="0"/>
              </a:rPr>
              <a:t>“</a:t>
            </a:r>
            <a:r>
              <a:rPr lang="en-US" smtClean="0">
                <a:latin typeface="Arial" pitchFamily="34" charset="0"/>
              </a:rPr>
              <a:t>calm down</a:t>
            </a:r>
            <a:r>
              <a:rPr lang="en-US" altLang="en-US" smtClean="0">
                <a:latin typeface="Arial" pitchFamily="34" charset="0"/>
              </a:rPr>
              <a:t>”</a:t>
            </a:r>
            <a:r>
              <a:rPr lang="en-US" smtClean="0">
                <a:latin typeface="Arial" pitchFamily="34" charset="0"/>
              </a:rPr>
              <a:t> but are not aware of what this means. First, they need to be taught the distinction between </a:t>
            </a:r>
            <a:r>
              <a:rPr lang="en-US" altLang="en-US" smtClean="0">
                <a:latin typeface="Arial" pitchFamily="34" charset="0"/>
              </a:rPr>
              <a:t>“</a:t>
            </a:r>
            <a:r>
              <a:rPr lang="en-US" smtClean="0">
                <a:latin typeface="Arial" pitchFamily="34" charset="0"/>
              </a:rPr>
              <a:t>tense</a:t>
            </a:r>
            <a:r>
              <a:rPr lang="en-US" altLang="en-US" smtClean="0">
                <a:latin typeface="Arial" pitchFamily="34" charset="0"/>
              </a:rPr>
              <a:t>”</a:t>
            </a:r>
            <a:r>
              <a:rPr lang="en-US" smtClean="0">
                <a:latin typeface="Arial" pitchFamily="34" charset="0"/>
              </a:rPr>
              <a:t> (like a tin man) and </a:t>
            </a:r>
            <a:r>
              <a:rPr lang="en-US" altLang="en-US" smtClean="0">
                <a:latin typeface="Arial" pitchFamily="34" charset="0"/>
              </a:rPr>
              <a:t>“</a:t>
            </a:r>
            <a:r>
              <a:rPr lang="en-US" smtClean="0">
                <a:latin typeface="Arial" pitchFamily="34" charset="0"/>
              </a:rPr>
              <a:t>calm</a:t>
            </a:r>
            <a:r>
              <a:rPr lang="en-US" altLang="en-US" smtClean="0">
                <a:latin typeface="Arial" pitchFamily="34" charset="0"/>
              </a:rPr>
              <a:t>”</a:t>
            </a:r>
            <a:r>
              <a:rPr lang="en-US" smtClean="0">
                <a:latin typeface="Arial" pitchFamily="34" charset="0"/>
              </a:rPr>
              <a:t> (relaxed – like a Raggedy Ann doll) (Webster- Stratton, 1990). Then describe how you get children from tense to relaxed. One way is by taking three deep breaths. Emphasize that these need to be very deep belly breaths (like you are blowing out birthday cake candles). </a:t>
            </a:r>
          </a:p>
        </p:txBody>
      </p:sp>
      <p:sp>
        <p:nvSpPr>
          <p:cNvPr id="1167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DDD9505F-EBCF-426E-B2AB-167247AD832A}" type="slidenum">
              <a:rPr lang="en-US" smtClean="0">
                <a:latin typeface="Arial" pitchFamily="34" charset="0"/>
              </a:rPr>
              <a:pPr eaLnBrk="1" hangingPunct="1"/>
              <a:t>42</a:t>
            </a:fld>
            <a:endParaRPr lang="en-US" smtClean="0">
              <a:latin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pPr>
            <a:r>
              <a:rPr lang="en-US" smtClean="0">
                <a:latin typeface="Arial" pitchFamily="34" charset="0"/>
              </a:rPr>
              <a:t>The relaxation thermometer is used to teach children to calm down using the following steps:</a:t>
            </a:r>
          </a:p>
          <a:p>
            <a:pPr lvl="1">
              <a:lnSpc>
                <a:spcPct val="90000"/>
              </a:lnSpc>
            </a:pPr>
            <a:r>
              <a:rPr lang="en-US" smtClean="0">
                <a:latin typeface="Arial" pitchFamily="34" charset="0"/>
              </a:rPr>
              <a:t>a. Children can decorate their relaxation thermometer with pictures of feeling faces from </a:t>
            </a:r>
            <a:r>
              <a:rPr lang="en-US" altLang="en-US" smtClean="0">
                <a:latin typeface="Arial" pitchFamily="34" charset="0"/>
              </a:rPr>
              <a:t>“</a:t>
            </a:r>
            <a:r>
              <a:rPr lang="en-US" smtClean="0">
                <a:latin typeface="Arial" pitchFamily="34" charset="0"/>
              </a:rPr>
              <a:t>happy</a:t>
            </a:r>
            <a:r>
              <a:rPr lang="en-US" altLang="en-US" smtClean="0">
                <a:latin typeface="Arial" pitchFamily="34" charset="0"/>
              </a:rPr>
              <a:t>”</a:t>
            </a:r>
            <a:r>
              <a:rPr lang="en-US" smtClean="0">
                <a:latin typeface="Arial" pitchFamily="34" charset="0"/>
              </a:rPr>
              <a:t> and </a:t>
            </a:r>
            <a:r>
              <a:rPr lang="en-US" altLang="en-US" smtClean="0">
                <a:latin typeface="Arial" pitchFamily="34" charset="0"/>
              </a:rPr>
              <a:t>“</a:t>
            </a:r>
            <a:r>
              <a:rPr lang="en-US" smtClean="0">
                <a:latin typeface="Arial" pitchFamily="34" charset="0"/>
              </a:rPr>
              <a:t>relaxed</a:t>
            </a:r>
            <a:r>
              <a:rPr lang="en-US" altLang="en-US" smtClean="0">
                <a:latin typeface="Arial" pitchFamily="34" charset="0"/>
              </a:rPr>
              <a:t>”</a:t>
            </a:r>
            <a:r>
              <a:rPr lang="en-US" smtClean="0">
                <a:latin typeface="Arial" pitchFamily="34" charset="0"/>
              </a:rPr>
              <a:t> in the blue (or cool) section of the thermometer—all the way up to </a:t>
            </a:r>
            <a:r>
              <a:rPr lang="en-US" altLang="en-US" smtClean="0">
                <a:latin typeface="Arial" pitchFamily="34" charset="0"/>
              </a:rPr>
              <a:t>“</a:t>
            </a:r>
            <a:r>
              <a:rPr lang="en-US" smtClean="0">
                <a:latin typeface="Arial" pitchFamily="34" charset="0"/>
              </a:rPr>
              <a:t>angry</a:t>
            </a:r>
            <a:r>
              <a:rPr lang="en-US" altLang="en-US" smtClean="0">
                <a:latin typeface="Arial" pitchFamily="34" charset="0"/>
              </a:rPr>
              <a:t>”</a:t>
            </a:r>
            <a:r>
              <a:rPr lang="en-US" smtClean="0">
                <a:latin typeface="Arial" pitchFamily="34" charset="0"/>
              </a:rPr>
              <a:t> or </a:t>
            </a:r>
            <a:r>
              <a:rPr lang="en-US" altLang="en-US" smtClean="0">
                <a:latin typeface="Arial" pitchFamily="34" charset="0"/>
              </a:rPr>
              <a:t>“</a:t>
            </a:r>
            <a:r>
              <a:rPr lang="en-US" smtClean="0">
                <a:latin typeface="Arial" pitchFamily="34" charset="0"/>
              </a:rPr>
              <a:t>stressed out</a:t>
            </a:r>
            <a:r>
              <a:rPr lang="en-US" altLang="en-US" smtClean="0">
                <a:latin typeface="Arial" pitchFamily="34" charset="0"/>
              </a:rPr>
              <a:t>”</a:t>
            </a:r>
            <a:r>
              <a:rPr lang="en-US" smtClean="0">
                <a:latin typeface="Arial" pitchFamily="34" charset="0"/>
              </a:rPr>
              <a:t> in the red (or hot) section of the thermometer. </a:t>
            </a:r>
          </a:p>
          <a:p>
            <a:pPr lvl="1">
              <a:lnSpc>
                <a:spcPct val="90000"/>
              </a:lnSpc>
            </a:pPr>
            <a:r>
              <a:rPr lang="en-US" smtClean="0">
                <a:latin typeface="Arial" pitchFamily="34" charset="0"/>
              </a:rPr>
              <a:t>b. The adult can then ask children to describe a recent conflict and together with the child retrace the steps that led to the angry outburst. The adult writes down the child</a:t>
            </a:r>
            <a:r>
              <a:rPr lang="en-US" altLang="en-US" smtClean="0">
                <a:latin typeface="Arial" pitchFamily="34" charset="0"/>
              </a:rPr>
              <a:t>’</a:t>
            </a:r>
            <a:r>
              <a:rPr lang="en-US" smtClean="0">
                <a:latin typeface="Arial" pitchFamily="34" charset="0"/>
              </a:rPr>
              <a:t>s actions, thoughts, and words that indicated an escalating anger pattern (e.g., thinking </a:t>
            </a:r>
            <a:r>
              <a:rPr lang="en-US" altLang="en-US" smtClean="0">
                <a:latin typeface="Arial" pitchFamily="34" charset="0"/>
              </a:rPr>
              <a:t>“</a:t>
            </a:r>
            <a:r>
              <a:rPr lang="en-US" smtClean="0">
                <a:latin typeface="Arial" pitchFamily="34" charset="0"/>
              </a:rPr>
              <a:t>He always takes my toys,</a:t>
            </a:r>
            <a:r>
              <a:rPr lang="en-US" altLang="en-US" smtClean="0">
                <a:latin typeface="Arial" pitchFamily="34" charset="0"/>
              </a:rPr>
              <a:t>”</a:t>
            </a:r>
            <a:r>
              <a:rPr lang="en-US" smtClean="0">
                <a:latin typeface="Arial" pitchFamily="34" charset="0"/>
              </a:rPr>
              <a:t> yelling, kicking). </a:t>
            </a:r>
          </a:p>
          <a:p>
            <a:pPr lvl="1">
              <a:lnSpc>
                <a:spcPct val="90000"/>
              </a:lnSpc>
            </a:pPr>
            <a:r>
              <a:rPr lang="en-US" smtClean="0">
                <a:latin typeface="Arial" pitchFamily="34" charset="0"/>
              </a:rPr>
              <a:t>c. Then the adult discusses with the child the thoughts, words, and actions that the child can use to reduce his or her anger.</a:t>
            </a:r>
          </a:p>
          <a:p>
            <a:pPr lvl="1">
              <a:lnSpc>
                <a:spcPct val="90000"/>
              </a:lnSpc>
            </a:pPr>
            <a:r>
              <a:rPr lang="en-US" smtClean="0">
                <a:latin typeface="Arial" pitchFamily="34" charset="0"/>
              </a:rPr>
              <a:t>d. As adults retrace the steps of the angry outburst, they help the children identify the place where they were aware they were getting angry. This place is marked as the </a:t>
            </a:r>
            <a:r>
              <a:rPr lang="en-US" altLang="en-US" smtClean="0">
                <a:latin typeface="Arial" pitchFamily="34" charset="0"/>
              </a:rPr>
              <a:t>“</a:t>
            </a:r>
            <a:r>
              <a:rPr lang="en-US" smtClean="0">
                <a:latin typeface="Arial" pitchFamily="34" charset="0"/>
              </a:rPr>
              <a:t>Danger Point</a:t>
            </a:r>
            <a:r>
              <a:rPr lang="en-US" altLang="en-US" smtClean="0">
                <a:latin typeface="Arial" pitchFamily="34" charset="0"/>
              </a:rPr>
              <a:t>”</a:t>
            </a:r>
            <a:r>
              <a:rPr lang="en-US" smtClean="0">
                <a:latin typeface="Arial" pitchFamily="34" charset="0"/>
              </a:rPr>
              <a:t> on the thermometer. Once children have established their danger points, they give it their own name (e.g., chill out, cool down, code red, hot engine, etc.). This code word can be the adult and child</a:t>
            </a:r>
            <a:r>
              <a:rPr lang="en-US" altLang="en-US" smtClean="0">
                <a:latin typeface="Arial" pitchFamily="34" charset="0"/>
              </a:rPr>
              <a:t>’</a:t>
            </a:r>
            <a:r>
              <a:rPr lang="en-US" smtClean="0">
                <a:latin typeface="Arial" pitchFamily="34" charset="0"/>
              </a:rPr>
              <a:t>s signal that anger or stress has reached the threshold, which triggers the use of an agreed upon calming strategy, such as taking three deep breaths. </a:t>
            </a:r>
          </a:p>
          <a:p>
            <a:pPr>
              <a:lnSpc>
                <a:spcPct val="90000"/>
              </a:lnSpc>
            </a:pPr>
            <a:endParaRPr lang="en-US" smtClean="0"/>
          </a:p>
        </p:txBody>
      </p:sp>
      <p:sp>
        <p:nvSpPr>
          <p:cNvPr id="1177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C61865F9-CDA9-42AE-B0CA-8F5A401724E3}" type="slidenum">
              <a:rPr lang="en-US" smtClean="0"/>
              <a:pPr eaLnBrk="1" hangingPunct="1"/>
              <a:t>43</a:t>
            </a:fld>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pPr>
            <a:r>
              <a:rPr lang="en-US" b="1" smtClean="0">
                <a:latin typeface="Arial" pitchFamily="34" charset="0"/>
              </a:rPr>
              <a:t>Describe how to teach children to recognize anger in themselves. </a:t>
            </a:r>
          </a:p>
          <a:p>
            <a:pPr>
              <a:lnSpc>
                <a:spcPct val="90000"/>
              </a:lnSpc>
            </a:pPr>
            <a:r>
              <a:rPr lang="en-US" b="1" smtClean="0">
                <a:latin typeface="Arial" pitchFamily="34" charset="0"/>
              </a:rPr>
              <a:t>a. Ask participants how they feel physically when they are upset or angry.</a:t>
            </a:r>
          </a:p>
          <a:p>
            <a:pPr>
              <a:lnSpc>
                <a:spcPct val="90000"/>
              </a:lnSpc>
            </a:pPr>
            <a:r>
              <a:rPr lang="en-US" b="1" smtClean="0">
                <a:latin typeface="Arial" pitchFamily="34" charset="0"/>
              </a:rPr>
              <a:t>b. Point out that children feel anger in different ways—just as we do.</a:t>
            </a:r>
          </a:p>
          <a:p>
            <a:pPr>
              <a:lnSpc>
                <a:spcPct val="90000"/>
              </a:lnSpc>
            </a:pPr>
            <a:endParaRPr lang="en-US" smtClean="0">
              <a:latin typeface="Arial" pitchFamily="34" charset="0"/>
            </a:endParaRPr>
          </a:p>
          <a:p>
            <a:pPr>
              <a:lnSpc>
                <a:spcPct val="90000"/>
              </a:lnSpc>
            </a:pPr>
            <a:r>
              <a:rPr lang="en-US" smtClean="0">
                <a:latin typeface="Arial" pitchFamily="34" charset="0"/>
              </a:rPr>
              <a:t>2</a:t>
            </a:r>
            <a:r>
              <a:rPr lang="en-US" b="1" smtClean="0">
                <a:latin typeface="Arial" pitchFamily="34" charset="0"/>
              </a:rPr>
              <a:t>. Describe the </a:t>
            </a:r>
            <a:r>
              <a:rPr lang="en-US" altLang="en-US" b="1" smtClean="0">
                <a:latin typeface="Arial" pitchFamily="34" charset="0"/>
              </a:rPr>
              <a:t>“</a:t>
            </a:r>
            <a:r>
              <a:rPr lang="en-US" b="1" smtClean="0">
                <a:latin typeface="Arial" pitchFamily="34" charset="0"/>
              </a:rPr>
              <a:t>turtle technique.</a:t>
            </a:r>
            <a:r>
              <a:rPr lang="en-US" altLang="en-US" b="1" smtClean="0">
                <a:latin typeface="Arial" pitchFamily="34" charset="0"/>
              </a:rPr>
              <a:t>”</a:t>
            </a:r>
            <a:r>
              <a:rPr lang="en-US" b="1" smtClean="0">
                <a:latin typeface="Arial" pitchFamily="34" charset="0"/>
              </a:rPr>
              <a:t> </a:t>
            </a:r>
            <a:r>
              <a:rPr lang="en-US" smtClean="0">
                <a:latin typeface="Arial" pitchFamily="34" charset="0"/>
              </a:rPr>
              <a:t>The turtle technique was originally developed to teach adults anger management skills and later was successfully adapted for school-age children (Schneider, 1974).  Since then, the turtle technique has been adapted and integrated into social skills programs for preschoolers (Kusche &amp; Greenberg, 1994, Webster- Stratton, 1990). Let’s go through the basic steps of the turtle technique: </a:t>
            </a:r>
          </a:p>
          <a:p>
            <a:pPr lvl="1">
              <a:lnSpc>
                <a:spcPct val="90000"/>
              </a:lnSpc>
            </a:pPr>
            <a:r>
              <a:rPr lang="en-US" smtClean="0">
                <a:latin typeface="Arial" pitchFamily="34" charset="0"/>
              </a:rPr>
              <a:t>a. Recognize that you feel angry. </a:t>
            </a:r>
          </a:p>
          <a:p>
            <a:pPr lvl="1">
              <a:lnSpc>
                <a:spcPct val="90000"/>
              </a:lnSpc>
            </a:pPr>
            <a:r>
              <a:rPr lang="en-US" smtClean="0">
                <a:latin typeface="Arial" pitchFamily="34" charset="0"/>
              </a:rPr>
              <a:t>b. Think </a:t>
            </a:r>
            <a:r>
              <a:rPr lang="en-US" altLang="en-US" smtClean="0">
                <a:latin typeface="Arial" pitchFamily="34" charset="0"/>
              </a:rPr>
              <a:t>“</a:t>
            </a:r>
            <a:r>
              <a:rPr lang="en-US" smtClean="0">
                <a:latin typeface="Arial" pitchFamily="34" charset="0"/>
              </a:rPr>
              <a:t>stop.</a:t>
            </a:r>
            <a:r>
              <a:rPr lang="en-US" altLang="en-US" smtClean="0">
                <a:latin typeface="Arial" pitchFamily="34" charset="0"/>
              </a:rPr>
              <a:t>”</a:t>
            </a:r>
            <a:endParaRPr lang="en-US" smtClean="0">
              <a:latin typeface="Arial" pitchFamily="34" charset="0"/>
            </a:endParaRPr>
          </a:p>
          <a:p>
            <a:pPr lvl="1">
              <a:lnSpc>
                <a:spcPct val="90000"/>
              </a:lnSpc>
            </a:pPr>
            <a:r>
              <a:rPr lang="en-US" smtClean="0">
                <a:latin typeface="Arial" pitchFamily="34" charset="0"/>
              </a:rPr>
              <a:t>c. Go into your </a:t>
            </a:r>
            <a:r>
              <a:rPr lang="en-US" altLang="en-US" smtClean="0">
                <a:latin typeface="Arial" pitchFamily="34" charset="0"/>
              </a:rPr>
              <a:t>“</a:t>
            </a:r>
            <a:r>
              <a:rPr lang="en-US" smtClean="0">
                <a:latin typeface="Arial" pitchFamily="34" charset="0"/>
              </a:rPr>
              <a:t>shell,</a:t>
            </a:r>
            <a:r>
              <a:rPr lang="en-US" altLang="en-US" smtClean="0">
                <a:latin typeface="Arial" pitchFamily="34" charset="0"/>
              </a:rPr>
              <a:t>”</a:t>
            </a:r>
            <a:r>
              <a:rPr lang="en-US" smtClean="0">
                <a:latin typeface="Arial" pitchFamily="34" charset="0"/>
              </a:rPr>
              <a:t> taking three deep breaths, and thinking calming, coping thoughts: </a:t>
            </a:r>
            <a:r>
              <a:rPr lang="en-US" altLang="en-US" smtClean="0">
                <a:latin typeface="Arial" pitchFamily="34" charset="0"/>
              </a:rPr>
              <a:t>“</a:t>
            </a:r>
            <a:r>
              <a:rPr lang="en-US" smtClean="0">
                <a:latin typeface="Arial" pitchFamily="34" charset="0"/>
              </a:rPr>
              <a:t>It was an accident. I can calm down and think of good solutions. I am a good problem solver.</a:t>
            </a:r>
            <a:r>
              <a:rPr lang="en-US" altLang="en-US" smtClean="0">
                <a:latin typeface="Arial" pitchFamily="34" charset="0"/>
              </a:rPr>
              <a:t>”</a:t>
            </a:r>
            <a:endParaRPr lang="en-US" smtClean="0">
              <a:latin typeface="Arial" pitchFamily="34" charset="0"/>
            </a:endParaRPr>
          </a:p>
          <a:p>
            <a:pPr lvl="1">
              <a:lnSpc>
                <a:spcPct val="90000"/>
              </a:lnSpc>
            </a:pPr>
            <a:r>
              <a:rPr lang="en-US" smtClean="0">
                <a:latin typeface="Arial" pitchFamily="34" charset="0"/>
              </a:rPr>
              <a:t>d. Come out of your </a:t>
            </a:r>
            <a:r>
              <a:rPr lang="en-US" altLang="en-US" smtClean="0">
                <a:latin typeface="Arial" pitchFamily="34" charset="0"/>
              </a:rPr>
              <a:t>“</a:t>
            </a:r>
            <a:r>
              <a:rPr lang="en-US" smtClean="0">
                <a:latin typeface="Arial" pitchFamily="34" charset="0"/>
              </a:rPr>
              <a:t>shell</a:t>
            </a:r>
            <a:r>
              <a:rPr lang="en-US" altLang="en-US" smtClean="0">
                <a:latin typeface="Arial" pitchFamily="34" charset="0"/>
              </a:rPr>
              <a:t>”</a:t>
            </a:r>
            <a:r>
              <a:rPr lang="en-US" smtClean="0">
                <a:latin typeface="Arial" pitchFamily="34" charset="0"/>
              </a:rPr>
              <a:t> when calm and thinking of some solutions to the problem.</a:t>
            </a:r>
          </a:p>
          <a:p>
            <a:pPr>
              <a:lnSpc>
                <a:spcPct val="90000"/>
              </a:lnSpc>
            </a:pPr>
            <a:endParaRPr lang="en-US" smtClean="0">
              <a:latin typeface="Arial" pitchFamily="34" charset="0"/>
            </a:endParaRPr>
          </a:p>
          <a:p>
            <a:pPr>
              <a:lnSpc>
                <a:spcPct val="90000"/>
              </a:lnSpc>
            </a:pPr>
            <a:r>
              <a:rPr lang="en-US" smtClean="0">
                <a:latin typeface="Arial" pitchFamily="34" charset="0"/>
              </a:rPr>
              <a:t>3. In essence, the turtle technique seeks to help children learn to replace aggressive acts with a more effective and efficient behavioral alternative.</a:t>
            </a:r>
          </a:p>
        </p:txBody>
      </p:sp>
      <p:sp>
        <p:nvSpPr>
          <p:cNvPr id="1187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BBC36382-F8B7-45DF-835A-500B812CE6CE}" type="slidenum">
              <a:rPr lang="en-US" smtClean="0">
                <a:latin typeface="Arial" pitchFamily="34" charset="0"/>
              </a:rPr>
              <a:pPr eaLnBrk="1" hangingPunct="1"/>
              <a:t>44</a:t>
            </a:fld>
            <a:endParaRPr lang="en-US" smtClean="0">
              <a:latin typeface="Arial"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pPr>
            <a:r>
              <a:rPr lang="en-US" sz="1100" b="1" smtClean="0">
                <a:latin typeface="Arial" pitchFamily="34" charset="0"/>
              </a:rPr>
              <a:t>This book can be printed out and given to participants. Or you can encourage them to go to the website and print it out. It is very helpful for participants when you have a copy of the book that you can show them. </a:t>
            </a:r>
          </a:p>
          <a:p>
            <a:pPr eaLnBrk="1" hangingPunct="1">
              <a:lnSpc>
                <a:spcPct val="90000"/>
              </a:lnSpc>
            </a:pPr>
            <a:endParaRPr lang="en-US" sz="1100" smtClean="0">
              <a:latin typeface="Arial" pitchFamily="34" charset="0"/>
            </a:endParaRPr>
          </a:p>
          <a:p>
            <a:pPr eaLnBrk="1" hangingPunct="1">
              <a:lnSpc>
                <a:spcPct val="90000"/>
              </a:lnSpc>
            </a:pPr>
            <a:r>
              <a:rPr lang="en-US" sz="1100" smtClean="0">
                <a:latin typeface="Arial" pitchFamily="34" charset="0"/>
              </a:rPr>
              <a:t>4. Teaching the turtle technique to young children can happen at large and small group times. A turtle puppet is helpful and keeps children engaged during the lesson. </a:t>
            </a:r>
          </a:p>
          <a:p>
            <a:pPr lvl="1" eaLnBrk="1" hangingPunct="1">
              <a:lnSpc>
                <a:spcPct val="90000"/>
              </a:lnSpc>
            </a:pPr>
            <a:r>
              <a:rPr lang="en-US" sz="1100" smtClean="0">
                <a:latin typeface="Arial" pitchFamily="34" charset="0"/>
              </a:rPr>
              <a:t>a. The teacher can begin by introducing the turtle to the class. After the children get a chance to say hello and perhaps give a gentle pet, the teacher shares the turtle</a:t>
            </a:r>
            <a:r>
              <a:rPr lang="en-US" altLang="en-US" sz="1100" smtClean="0">
                <a:latin typeface="Arial" pitchFamily="34" charset="0"/>
              </a:rPr>
              <a:t>’</a:t>
            </a:r>
            <a:r>
              <a:rPr lang="en-US" sz="1100" smtClean="0">
                <a:latin typeface="Arial" pitchFamily="34" charset="0"/>
              </a:rPr>
              <a:t>s special trick for calming down.</a:t>
            </a:r>
          </a:p>
          <a:p>
            <a:pPr lvl="1" eaLnBrk="1" hangingPunct="1">
              <a:lnSpc>
                <a:spcPct val="90000"/>
              </a:lnSpc>
            </a:pPr>
            <a:r>
              <a:rPr lang="en-US" sz="1100" smtClean="0">
                <a:latin typeface="Arial" pitchFamily="34" charset="0"/>
              </a:rPr>
              <a:t>b. The turtle describes a time he got upset in preschool (selecting an incident familiar to the children is best). He demonstrates how he thinks to himself, </a:t>
            </a:r>
            <a:r>
              <a:rPr lang="en-US" altLang="en-US" sz="1100" smtClean="0">
                <a:latin typeface="Arial" pitchFamily="34" charset="0"/>
              </a:rPr>
              <a:t>“</a:t>
            </a:r>
            <a:r>
              <a:rPr lang="en-US" sz="1100" smtClean="0">
                <a:latin typeface="Arial" pitchFamily="34" charset="0"/>
              </a:rPr>
              <a:t>STOP,</a:t>
            </a:r>
            <a:r>
              <a:rPr lang="en-US" altLang="en-US" sz="1100" smtClean="0">
                <a:latin typeface="Arial" pitchFamily="34" charset="0"/>
              </a:rPr>
              <a:t>”</a:t>
            </a:r>
            <a:r>
              <a:rPr lang="en-US" sz="1100" smtClean="0">
                <a:latin typeface="Arial" pitchFamily="34" charset="0"/>
              </a:rPr>
              <a:t> then goes into his shell and takes three deep breaths; After he takes three deep breaths, he thinks to himself, </a:t>
            </a:r>
            <a:r>
              <a:rPr lang="en-US" altLang="en-US" sz="1100" smtClean="0">
                <a:latin typeface="Arial" pitchFamily="34" charset="0"/>
              </a:rPr>
              <a:t>“</a:t>
            </a:r>
            <a:r>
              <a:rPr lang="en-US" sz="1100" smtClean="0">
                <a:latin typeface="Arial" pitchFamily="34" charset="0"/>
              </a:rPr>
              <a:t>I can calm down and think of some solutions to solve my problem.</a:t>
            </a:r>
            <a:r>
              <a:rPr lang="en-US" altLang="en-US" sz="1100" smtClean="0">
                <a:latin typeface="Arial" pitchFamily="34" charset="0"/>
              </a:rPr>
              <a:t>”</a:t>
            </a:r>
            <a:r>
              <a:rPr lang="en-US" sz="1100" smtClean="0">
                <a:latin typeface="Arial" pitchFamily="34" charset="0"/>
              </a:rPr>
              <a:t> At this point in the process, the turtle technique is used to demonstrate that when he is calm, he comes out of his shell and is ready to problem solve peacefully.</a:t>
            </a:r>
          </a:p>
          <a:p>
            <a:pPr lvl="1" eaLnBrk="1" hangingPunct="1">
              <a:lnSpc>
                <a:spcPct val="90000"/>
              </a:lnSpc>
            </a:pPr>
            <a:r>
              <a:rPr lang="en-US" sz="1100" smtClean="0">
                <a:latin typeface="Arial" pitchFamily="34" charset="0"/>
              </a:rPr>
              <a:t>c. To create a sufficient level of practice, the teacher can then invite the children to practice the turtle</a:t>
            </a:r>
            <a:r>
              <a:rPr lang="en-US" altLang="en-US" sz="1100" smtClean="0">
                <a:latin typeface="Arial" pitchFamily="34" charset="0"/>
              </a:rPr>
              <a:t>’</a:t>
            </a:r>
            <a:r>
              <a:rPr lang="en-US" sz="1100" smtClean="0">
                <a:latin typeface="Arial" pitchFamily="34" charset="0"/>
              </a:rPr>
              <a:t>s secret. For example, children can practice </a:t>
            </a:r>
            <a:r>
              <a:rPr lang="en-US" altLang="en-US" sz="1100" smtClean="0">
                <a:latin typeface="Arial" pitchFamily="34" charset="0"/>
              </a:rPr>
              <a:t>“</a:t>
            </a:r>
            <a:r>
              <a:rPr lang="en-US" sz="1100" smtClean="0">
                <a:latin typeface="Arial" pitchFamily="34" charset="0"/>
              </a:rPr>
              <a:t>going in their shells</a:t>
            </a:r>
            <a:r>
              <a:rPr lang="en-US" altLang="en-US" sz="1100" smtClean="0">
                <a:latin typeface="Arial" pitchFamily="34" charset="0"/>
              </a:rPr>
              <a:t>”</a:t>
            </a:r>
            <a:r>
              <a:rPr lang="en-US" sz="1100" smtClean="0">
                <a:latin typeface="Arial" pitchFamily="34" charset="0"/>
              </a:rPr>
              <a:t> as they go under a large sheet and take three deep breaths or an individual child can model the </a:t>
            </a:r>
            <a:r>
              <a:rPr lang="en-US" altLang="en-US" sz="1100" smtClean="0">
                <a:latin typeface="Arial" pitchFamily="34" charset="0"/>
              </a:rPr>
              <a:t>“</a:t>
            </a:r>
            <a:r>
              <a:rPr lang="en-US" sz="1100" smtClean="0">
                <a:latin typeface="Arial" pitchFamily="34" charset="0"/>
              </a:rPr>
              <a:t>turtle technique</a:t>
            </a:r>
            <a:r>
              <a:rPr lang="en-US" altLang="en-US" sz="1100" smtClean="0">
                <a:latin typeface="Arial" pitchFamily="34" charset="0"/>
              </a:rPr>
              <a:t>”</a:t>
            </a:r>
            <a:r>
              <a:rPr lang="en-US" sz="1100" smtClean="0">
                <a:latin typeface="Arial" pitchFamily="34" charset="0"/>
              </a:rPr>
              <a:t> in front of the class. Practice in small group activities can include making paper plate turtles with moveable heads and arms that </a:t>
            </a:r>
            <a:r>
              <a:rPr lang="en-US" altLang="en-US" sz="1100" smtClean="0">
                <a:latin typeface="Arial" pitchFamily="34" charset="0"/>
              </a:rPr>
              <a:t>“</a:t>
            </a:r>
            <a:r>
              <a:rPr lang="en-US" sz="1100" smtClean="0">
                <a:latin typeface="Arial" pitchFamily="34" charset="0"/>
              </a:rPr>
              <a:t>go in their shell.</a:t>
            </a:r>
            <a:r>
              <a:rPr lang="en-US" altLang="en-US" sz="1100" smtClean="0">
                <a:latin typeface="Arial" pitchFamily="34" charset="0"/>
              </a:rPr>
              <a:t>”</a:t>
            </a:r>
            <a:r>
              <a:rPr lang="en-US" sz="1100" smtClean="0">
                <a:latin typeface="Arial" pitchFamily="34" charset="0"/>
              </a:rPr>
              <a:t> Children can then rehearse the steps with the paper-plate turtle. </a:t>
            </a:r>
          </a:p>
          <a:p>
            <a:pPr eaLnBrk="1" hangingPunct="1">
              <a:lnSpc>
                <a:spcPct val="90000"/>
              </a:lnSpc>
            </a:pPr>
            <a:r>
              <a:rPr lang="en-US" sz="1100" b="1" smtClean="0">
                <a:latin typeface="Arial" pitchFamily="34" charset="0"/>
              </a:rPr>
              <a:t>Tell participants that there is a turtle pattern on the CSEFEL web site that can be used to make paper plate turtles.</a:t>
            </a:r>
          </a:p>
        </p:txBody>
      </p:sp>
      <p:sp>
        <p:nvSpPr>
          <p:cNvPr id="1198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B82FF884-8091-4B1F-B01C-838107ACDC98}" type="slidenum">
              <a:rPr lang="en-US" smtClean="0">
                <a:latin typeface="Arial" pitchFamily="34" charset="0"/>
              </a:rPr>
              <a:pPr eaLnBrk="1" hangingPunct="1"/>
              <a:t>45</a:t>
            </a:fld>
            <a:endParaRPr lang="en-US" smtClean="0">
              <a:latin typeface="Arial"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latin typeface="Arial" pitchFamily="34" charset="0"/>
            </a:endParaRPr>
          </a:p>
        </p:txBody>
      </p:sp>
      <p:sp>
        <p:nvSpPr>
          <p:cNvPr id="1208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B71AC264-BB52-465D-951D-5726FCEDEB65}" type="slidenum">
              <a:rPr lang="en-US" smtClean="0">
                <a:latin typeface="Arial" pitchFamily="34" charset="0"/>
              </a:rPr>
              <a:pPr eaLnBrk="1" hangingPunct="1"/>
              <a:t>46</a:t>
            </a:fld>
            <a:endParaRPr lang="en-US" smtClean="0">
              <a:latin typeface="Arial"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latin typeface="Arial" pitchFamily="34" charset="0"/>
            </a:endParaRPr>
          </a:p>
        </p:txBody>
      </p:sp>
      <p:sp>
        <p:nvSpPr>
          <p:cNvPr id="1218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DE525D33-3F6A-432A-AF1B-29ABFC863B43}" type="slidenum">
              <a:rPr lang="en-US" smtClean="0">
                <a:latin typeface="Arial" pitchFamily="34" charset="0"/>
              </a:rPr>
              <a:pPr eaLnBrk="1" hangingPunct="1"/>
              <a:t>47</a:t>
            </a:fld>
            <a:endParaRPr lang="en-US" smtClean="0">
              <a:latin typeface="Arial"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latin typeface="Arial" pitchFamily="34" charset="0"/>
            </a:endParaRPr>
          </a:p>
        </p:txBody>
      </p:sp>
      <p:sp>
        <p:nvSpPr>
          <p:cNvPr id="1228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322DEAA4-6FA8-4E1D-92FB-BF3325EB5C5A}" type="slidenum">
              <a:rPr lang="en-US" smtClean="0">
                <a:latin typeface="Arial" pitchFamily="34" charset="0"/>
              </a:rPr>
              <a:pPr eaLnBrk="1" hangingPunct="1"/>
              <a:t>48</a:t>
            </a:fld>
            <a:endParaRPr lang="en-US" smtClean="0">
              <a:latin typeface="Arial"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latin typeface="Arial" pitchFamily="34" charset="0"/>
            </a:endParaRPr>
          </a:p>
        </p:txBody>
      </p:sp>
      <p:sp>
        <p:nvSpPr>
          <p:cNvPr id="123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94D0E6E0-91F6-4EB0-8093-8499B4A7F74C}" type="slidenum">
              <a:rPr lang="en-US" smtClean="0">
                <a:latin typeface="Arial" pitchFamily="34" charset="0"/>
              </a:rPr>
              <a:pPr eaLnBrk="1" hangingPunct="1"/>
              <a:t>49</a:t>
            </a:fld>
            <a:endParaRPr lang="en-US"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0000"/>
              </a:lnSpc>
            </a:pPr>
            <a:r>
              <a:rPr lang="en-US" sz="1000" b="1" smtClean="0"/>
              <a:t>Introduce the CSEFEL Pyramid.  </a:t>
            </a:r>
            <a:endParaRPr lang="en-US" sz="1000" smtClean="0"/>
          </a:p>
          <a:p>
            <a:pPr eaLnBrk="1" hangingPunct="1">
              <a:lnSpc>
                <a:spcPct val="80000"/>
              </a:lnSpc>
            </a:pPr>
            <a:r>
              <a:rPr lang="en-US" sz="1000" smtClean="0"/>
              <a:t>Along with learning about infant, toddler and preschool development and how to understand individual children, this session will offer strategies for:  </a:t>
            </a:r>
          </a:p>
          <a:p>
            <a:pPr eaLnBrk="1" hangingPunct="1">
              <a:lnSpc>
                <a:spcPct val="80000"/>
              </a:lnSpc>
              <a:buFontTx/>
              <a:buChar char="•"/>
            </a:pPr>
            <a:r>
              <a:rPr lang="en-US" sz="1000" smtClean="0"/>
              <a:t>creating group care environments and practices that support social emotional well-being of infants, toddlers  and preschoolers; </a:t>
            </a:r>
          </a:p>
          <a:p>
            <a:pPr eaLnBrk="1" hangingPunct="1">
              <a:lnSpc>
                <a:spcPct val="80000"/>
              </a:lnSpc>
              <a:buFontTx/>
              <a:buChar char="•"/>
            </a:pPr>
            <a:r>
              <a:rPr lang="en-US" sz="1000" smtClean="0"/>
              <a:t>working with families to support the well being of very young children; </a:t>
            </a:r>
          </a:p>
          <a:p>
            <a:pPr eaLnBrk="1" hangingPunct="1">
              <a:lnSpc>
                <a:spcPct val="80000"/>
              </a:lnSpc>
              <a:buFontTx/>
              <a:buChar char="•"/>
            </a:pPr>
            <a:r>
              <a:rPr lang="en-US" sz="1000" smtClean="0"/>
              <a:t> problem-solving when behavior is of concern.</a:t>
            </a:r>
          </a:p>
          <a:p>
            <a:pPr eaLnBrk="1" hangingPunct="1">
              <a:lnSpc>
                <a:spcPct val="80000"/>
              </a:lnSpc>
            </a:pPr>
            <a:r>
              <a:rPr lang="en-US" sz="1000" smtClean="0"/>
              <a:t>In order to understand and respond effectively to behavior that center and family care providers, home visitors, and other professionals and parents experience as challenging, we all need to understand how typical social emotional development unfolds during the first five years. </a:t>
            </a:r>
          </a:p>
          <a:p>
            <a:pPr eaLnBrk="1" hangingPunct="1">
              <a:lnSpc>
                <a:spcPct val="80000"/>
              </a:lnSpc>
            </a:pPr>
            <a:r>
              <a:rPr lang="en-US" sz="1000" smtClean="0"/>
              <a:t>We also need to spend some time examining our own emotions and responses when children</a:t>
            </a:r>
            <a:r>
              <a:rPr lang="en-US" altLang="en-US" sz="1000" smtClean="0"/>
              <a:t>’</a:t>
            </a:r>
            <a:r>
              <a:rPr lang="en-US" sz="1000" smtClean="0"/>
              <a:t>s behavior is unusual and persists despite our best efforts.  The definition of challenging situations or behavior may be different for different caregivers and we will explore that issue.</a:t>
            </a:r>
          </a:p>
          <a:p>
            <a:pPr eaLnBrk="1" hangingPunct="1">
              <a:lnSpc>
                <a:spcPct val="80000"/>
              </a:lnSpc>
            </a:pPr>
            <a:r>
              <a:rPr lang="en-US" sz="1000" smtClean="0"/>
              <a:t>There are a number of strategies that can be used to support the social emotional development or competence of very young children.  The Pyramid is a model that represents components of adult behavior and strategies that parents, caregivers, teachers and other professionals can use to assist children in developing social emotional competence.</a:t>
            </a:r>
          </a:p>
          <a:p>
            <a:pPr eaLnBrk="1" hangingPunct="1">
              <a:lnSpc>
                <a:spcPct val="80000"/>
              </a:lnSpc>
            </a:pPr>
            <a:r>
              <a:rPr lang="en-US" sz="1000" smtClean="0"/>
              <a:t>The primary focus of the Pyramid is on promotion of social emotional development and prevention of challenging behaviors for all children, moving on to individualized interventions only when the bottom of the Pyramid is in place and children continue to engage in challenging behavior.</a:t>
            </a:r>
          </a:p>
          <a:p>
            <a:pPr eaLnBrk="1" hangingPunct="1">
              <a:lnSpc>
                <a:spcPct val="80000"/>
              </a:lnSpc>
            </a:pPr>
            <a:r>
              <a:rPr lang="en-US" sz="1000" u="sng" smtClean="0"/>
              <a:t>Strong relationships</a:t>
            </a:r>
            <a:r>
              <a:rPr lang="en-US" sz="1000" smtClean="0"/>
              <a:t> form the foundation of the Pyramid and are necessary for everything else we do with young children.</a:t>
            </a:r>
          </a:p>
          <a:p>
            <a:pPr eaLnBrk="1" hangingPunct="1">
              <a:lnSpc>
                <a:spcPct val="80000"/>
              </a:lnSpc>
            </a:pPr>
            <a:r>
              <a:rPr lang="en-US" sz="1000" u="sng" smtClean="0"/>
              <a:t>Well designed environments </a:t>
            </a:r>
            <a:r>
              <a:rPr lang="en-US" sz="1000" smtClean="0"/>
              <a:t>support children</a:t>
            </a:r>
            <a:r>
              <a:rPr lang="en-US" altLang="en-US" sz="1000" smtClean="0"/>
              <a:t>’</a:t>
            </a:r>
            <a:r>
              <a:rPr lang="en-US" sz="1000" smtClean="0"/>
              <a:t>s appropriate behaviors and make it less likely that children will need to engage in challenging behavior.  In addition, environments can be designed to help children learn about expectations and promote their engagement and interactions.</a:t>
            </a:r>
          </a:p>
          <a:p>
            <a:pPr eaLnBrk="1" hangingPunct="1">
              <a:lnSpc>
                <a:spcPct val="80000"/>
              </a:lnSpc>
            </a:pPr>
            <a:r>
              <a:rPr lang="en-US" sz="1000" smtClean="0"/>
              <a:t>The emphasis of this session is on the blue and green levels of the Pyramid.</a:t>
            </a:r>
          </a:p>
          <a:p>
            <a:pPr eaLnBrk="1" hangingPunct="1">
              <a:lnSpc>
                <a:spcPct val="70000"/>
              </a:lnSpc>
              <a:spcBef>
                <a:spcPct val="0"/>
              </a:spcBef>
            </a:pPr>
            <a:endParaRPr lang="en-US" altLang="zh-CN" sz="1000" smtClean="0"/>
          </a:p>
          <a:p>
            <a:pPr eaLnBrk="1" hangingPunct="1">
              <a:lnSpc>
                <a:spcPct val="80000"/>
              </a:lnSpc>
            </a:pPr>
            <a:endParaRPr lang="en-US" sz="1000" smtClean="0"/>
          </a:p>
        </p:txBody>
      </p:sp>
      <p:sp>
        <p:nvSpPr>
          <p:cNvPr id="78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8DB22853-75F5-4F1C-8FAD-9D5FE29E1256}" type="slidenum">
              <a:rPr lang="en-US" smtClean="0"/>
              <a:pPr eaLnBrk="1" hangingPunct="1"/>
              <a:t>5</a:t>
            </a:fld>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latin typeface="Arial" pitchFamily="34" charset="0"/>
            </a:endParaRPr>
          </a:p>
        </p:txBody>
      </p:sp>
      <p:sp>
        <p:nvSpPr>
          <p:cNvPr id="1249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BA44DC83-0005-46F8-9E3B-4AB6C80B0981}" type="slidenum">
              <a:rPr lang="en-US" smtClean="0">
                <a:latin typeface="Arial" pitchFamily="34" charset="0"/>
              </a:rPr>
              <a:pPr eaLnBrk="1" hangingPunct="1"/>
              <a:t>50</a:t>
            </a:fld>
            <a:endParaRPr lang="en-US" smtClean="0">
              <a:latin typeface="Arial"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latin typeface="Arial" pitchFamily="34" charset="0"/>
            </a:endParaRPr>
          </a:p>
        </p:txBody>
      </p:sp>
      <p:sp>
        <p:nvSpPr>
          <p:cNvPr id="1259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3CFD6B33-C06C-436D-B290-175367CDF5E5}" type="slidenum">
              <a:rPr lang="en-US" smtClean="0">
                <a:latin typeface="Arial" pitchFamily="34" charset="0"/>
              </a:rPr>
              <a:pPr eaLnBrk="1" hangingPunct="1"/>
              <a:t>51</a:t>
            </a:fld>
            <a:endParaRPr lang="en-US" smtClean="0">
              <a:latin typeface="Arial"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latin typeface="Arial" pitchFamily="34" charset="0"/>
            </a:endParaRPr>
          </a:p>
        </p:txBody>
      </p:sp>
      <p:sp>
        <p:nvSpPr>
          <p:cNvPr id="1269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C08AAEF6-79AB-4B46-AACA-2C9E1A919096}" type="slidenum">
              <a:rPr lang="en-US" smtClean="0">
                <a:latin typeface="Arial" pitchFamily="34" charset="0"/>
              </a:rPr>
              <a:pPr eaLnBrk="1" hangingPunct="1"/>
              <a:t>52</a:t>
            </a:fld>
            <a:endParaRPr lang="en-US" smtClean="0">
              <a:latin typeface="Arial"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latin typeface="Arial" pitchFamily="34" charset="0"/>
            </a:endParaRPr>
          </a:p>
        </p:txBody>
      </p:sp>
      <p:sp>
        <p:nvSpPr>
          <p:cNvPr id="1280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3FD71644-5387-4079-B64B-F88C83770906}" type="slidenum">
              <a:rPr lang="en-US" smtClean="0">
                <a:latin typeface="Arial" pitchFamily="34" charset="0"/>
              </a:rPr>
              <a:pPr eaLnBrk="1" hangingPunct="1"/>
              <a:t>53</a:t>
            </a:fld>
            <a:endParaRPr lang="en-US" smtClean="0">
              <a:latin typeface="Arial"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latin typeface="Arial" pitchFamily="34" charset="0"/>
              </a:rPr>
              <a:t>1. When presented with interpersonal problem situations, some children, or all young children in some situations, find it difficult to think of alternative responses. We want children to learn problem solving steps, to be able to think of alternative solutions, and to learn that solutions have consequences.</a:t>
            </a:r>
          </a:p>
          <a:p>
            <a:pPr eaLnBrk="1" hangingPunct="1"/>
            <a:r>
              <a:rPr lang="en-US" smtClean="0">
                <a:latin typeface="Arial" pitchFamily="34" charset="0"/>
              </a:rPr>
              <a:t>2. Preschool-age children can effectively be taught problem-solving skills (Shure &amp; Spivack, 1980, 1982; Webster-Stratton &amp; Hammond, 1997).</a:t>
            </a:r>
          </a:p>
        </p:txBody>
      </p:sp>
      <p:sp>
        <p:nvSpPr>
          <p:cNvPr id="1290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1FA94095-85A9-4EF9-9A16-9C9123F57559}" type="slidenum">
              <a:rPr lang="en-US" smtClean="0">
                <a:latin typeface="Arial" pitchFamily="34" charset="0"/>
              </a:rPr>
              <a:pPr eaLnBrk="1" hangingPunct="1"/>
              <a:t>54</a:t>
            </a:fld>
            <a:endParaRPr lang="en-US" smtClean="0">
              <a:latin typeface="Arial"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438288E4-C502-46BE-9E52-AD2EF6AA0CD0}" type="slidenum">
              <a:rPr lang="en-US" smtClean="0">
                <a:latin typeface="Arial" pitchFamily="34" charset="0"/>
              </a:rPr>
              <a:pPr eaLnBrk="1" hangingPunct="1"/>
              <a:t>55</a:t>
            </a:fld>
            <a:endParaRPr lang="en-US" smtClean="0">
              <a:latin typeface="Arial" pitchFamily="34" charset="0"/>
            </a:endParaRPr>
          </a:p>
        </p:txBody>
      </p:sp>
      <p:sp>
        <p:nvSpPr>
          <p:cNvPr id="130051" name="Rectangle 2"/>
          <p:cNvSpPr>
            <a:spLocks noGrp="1" noRot="1" noChangeAspect="1" noChangeArrowheads="1" noTextEdit="1"/>
          </p:cNvSpPr>
          <p:nvPr>
            <p:ph type="sldImg"/>
          </p:nvPr>
        </p:nvSpPr>
        <p:spPr bwMode="auto">
          <a:xfrm>
            <a:off x="1144588" y="687388"/>
            <a:ext cx="4570412" cy="34274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latin typeface="Arial" pitchFamily="34" charset="0"/>
              </a:rPr>
              <a:t>4. Present the problem-solving steps as an example of a problem solving process with fewer steps. There are four essential problem-solving steps for young children to learn and act on. Briefly review the steps and use the notes below to expand.</a:t>
            </a:r>
          </a:p>
          <a:p>
            <a:pPr eaLnBrk="1" hangingPunct="1"/>
            <a:endParaRPr lang="en-US" smtClean="0">
              <a:latin typeface="Arial" pitchFamily="34" charset="0"/>
            </a:endParaRPr>
          </a:p>
          <a:p>
            <a:pPr eaLnBrk="1" hangingPunct="1"/>
            <a:r>
              <a:rPr lang="en-US" b="1" smtClean="0">
                <a:latin typeface="Arial" pitchFamily="34" charset="0"/>
              </a:rPr>
              <a:t>a. What is my problem? </a:t>
            </a:r>
            <a:r>
              <a:rPr lang="en-US" smtClean="0">
                <a:latin typeface="Arial" pitchFamily="34" charset="0"/>
              </a:rPr>
              <a:t>Children should be taught to pay attention to their feelings as a first step in problem solving. When children are experiencing a negative emotion (e.g., anger or frustration), this feeling is the cue that they have a problem.</a:t>
            </a:r>
          </a:p>
          <a:p>
            <a:pPr eaLnBrk="1" hangingPunct="1"/>
            <a:r>
              <a:rPr lang="en-US" smtClean="0">
                <a:latin typeface="Arial" pitchFamily="34" charset="0"/>
              </a:rPr>
              <a:t>This is why teaching young children an emotional vocabulary is an essential prerequisite skill to being an effective problem solver (see Joseph &amp; Strain, 2003; Webster-Stratton, 1999).</a:t>
            </a:r>
          </a:p>
          <a:p>
            <a:pPr eaLnBrk="1" hangingPunct="1"/>
            <a:endParaRPr lang="en-US" smtClean="0">
              <a:latin typeface="Arial" pitchFamily="34" charset="0"/>
            </a:endParaRPr>
          </a:p>
          <a:p>
            <a:pPr eaLnBrk="1" hangingPunct="1"/>
            <a:r>
              <a:rPr lang="en-US" smtClean="0">
                <a:latin typeface="Arial" pitchFamily="34" charset="0"/>
              </a:rPr>
              <a:t>b. After children recognize that they have a problem, they next need </a:t>
            </a:r>
            <a:r>
              <a:rPr lang="en-US" b="1" smtClean="0">
                <a:latin typeface="Arial" pitchFamily="34" charset="0"/>
              </a:rPr>
              <a:t>to describe the problem. </a:t>
            </a:r>
            <a:r>
              <a:rPr lang="en-US" smtClean="0">
                <a:latin typeface="Arial" pitchFamily="34" charset="0"/>
              </a:rPr>
              <a:t>Adults and/or puppets can model the problem for children. Children can practice by looking at cards depicting a problem and describing what the problem is. Initially, children will need guidance to reframe defining the problem as the other person</a:t>
            </a:r>
            <a:r>
              <a:rPr lang="en-US" altLang="en-US" smtClean="0">
                <a:latin typeface="Arial" pitchFamily="34" charset="0"/>
              </a:rPr>
              <a:t>’</a:t>
            </a:r>
            <a:r>
              <a:rPr lang="en-US" smtClean="0">
                <a:latin typeface="Arial" pitchFamily="34" charset="0"/>
              </a:rPr>
              <a:t>s problem (</a:t>
            </a:r>
            <a:r>
              <a:rPr lang="en-US" altLang="en-US" smtClean="0">
                <a:latin typeface="Arial" pitchFamily="34" charset="0"/>
              </a:rPr>
              <a:t>“</a:t>
            </a:r>
            <a:r>
              <a:rPr lang="en-US" smtClean="0">
                <a:latin typeface="Arial" pitchFamily="34" charset="0"/>
              </a:rPr>
              <a:t>They won</a:t>
            </a:r>
            <a:r>
              <a:rPr lang="en-US" altLang="en-US" smtClean="0">
                <a:latin typeface="Arial" pitchFamily="34" charset="0"/>
              </a:rPr>
              <a:t>’</a:t>
            </a:r>
            <a:r>
              <a:rPr lang="en-US" smtClean="0">
                <a:latin typeface="Arial" pitchFamily="34" charset="0"/>
              </a:rPr>
              <a:t>t let me play.</a:t>
            </a:r>
            <a:r>
              <a:rPr lang="en-US" altLang="en-US" smtClean="0">
                <a:latin typeface="Arial" pitchFamily="34" charset="0"/>
              </a:rPr>
              <a:t>”</a:t>
            </a:r>
            <a:r>
              <a:rPr lang="en-US" smtClean="0">
                <a:latin typeface="Arial" pitchFamily="34" charset="0"/>
              </a:rPr>
              <a:t>) to</a:t>
            </a:r>
          </a:p>
          <a:p>
            <a:pPr eaLnBrk="1" hangingPunct="1"/>
            <a:r>
              <a:rPr lang="en-US" smtClean="0">
                <a:latin typeface="Arial" pitchFamily="34" charset="0"/>
              </a:rPr>
              <a:t>their problem (</a:t>
            </a:r>
            <a:r>
              <a:rPr lang="en-US" altLang="en-US" smtClean="0">
                <a:latin typeface="Arial" pitchFamily="34" charset="0"/>
              </a:rPr>
              <a:t>“</a:t>
            </a:r>
            <a:r>
              <a:rPr lang="en-US" smtClean="0">
                <a:latin typeface="Arial" pitchFamily="34" charset="0"/>
              </a:rPr>
              <a:t>I want to play with them.</a:t>
            </a:r>
            <a:r>
              <a:rPr lang="en-US" altLang="en-US" smtClean="0">
                <a:latin typeface="Arial" pitchFamily="34" charset="0"/>
              </a:rPr>
              <a:t>”</a:t>
            </a:r>
            <a:r>
              <a:rPr lang="en-US" smtClean="0">
                <a:latin typeface="Arial" pitchFamily="34" charset="0"/>
              </a:rPr>
              <a:t>). This reframing, although subtle, will help children generate more appropriate solutions.</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latin typeface="Arial" pitchFamily="34" charset="0"/>
              </a:rPr>
              <a:t>This is a list of typical solutions for young children. </a:t>
            </a:r>
          </a:p>
        </p:txBody>
      </p:sp>
      <p:sp>
        <p:nvSpPr>
          <p:cNvPr id="1310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7CE2D4D0-E0D9-42DB-94E6-6604533BDEBD}" type="slidenum">
              <a:rPr lang="en-US" smtClean="0">
                <a:latin typeface="Arial" pitchFamily="34" charset="0"/>
              </a:rPr>
              <a:pPr eaLnBrk="1" hangingPunct="1"/>
              <a:t>56</a:t>
            </a:fld>
            <a:endParaRPr lang="en-US" smtClean="0">
              <a:latin typeface="Arial"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p:cNvSpPr>
            <a:spLocks noGrp="1"/>
          </p:cNvSpPr>
          <p:nvPr>
            <p:ph type="body" idx="1"/>
          </p:nvPr>
        </p:nvSpPr>
        <p:spPr>
          <a:ln/>
        </p:spPr>
        <p:txBody>
          <a:bodyPr/>
          <a:lstStyle/>
          <a:p>
            <a:pPr>
              <a:defRPr/>
            </a:pPr>
            <a:r>
              <a:rPr lang="en-US" b="1" dirty="0" smtClean="0">
                <a:latin typeface="Arial" charset="0"/>
                <a:ea typeface="ＭＳ Ｐゴシック" pitchFamily="16" charset="-128"/>
                <a:cs typeface="+mn-cs"/>
              </a:rPr>
              <a:t>This kit can be printed off of the CSEFEL website</a:t>
            </a:r>
          </a:p>
          <a:p>
            <a:pPr>
              <a:defRPr/>
            </a:pPr>
            <a:endParaRPr lang="en-US" dirty="0" smtClean="0">
              <a:latin typeface="Arial" charset="0"/>
              <a:ea typeface="ＭＳ Ｐゴシック" pitchFamily="16" charset="-128"/>
              <a:cs typeface="+mn-cs"/>
            </a:endParaRPr>
          </a:p>
          <a:p>
            <a:pPr>
              <a:defRPr/>
            </a:pPr>
            <a:r>
              <a:rPr lang="en-US" dirty="0" smtClean="0">
                <a:latin typeface="Arial" charset="0"/>
                <a:ea typeface="ＭＳ Ｐゴシック" pitchFamily="16" charset="-128"/>
                <a:cs typeface="+mn-cs"/>
              </a:rPr>
              <a:t>Solution Kit. What are some solutions? Young children need help generating multiple alternative solutions to interpersonal problems. A lot of time should be spent directly teaching children alternative solutions to common problems and having</a:t>
            </a:r>
          </a:p>
          <a:p>
            <a:pPr>
              <a:defRPr/>
            </a:pPr>
            <a:r>
              <a:rPr lang="en-US" dirty="0" smtClean="0">
                <a:latin typeface="Arial" charset="0"/>
                <a:ea typeface="ＭＳ Ｐゴシック" pitchFamily="16" charset="-128"/>
                <a:cs typeface="+mn-cs"/>
              </a:rPr>
              <a:t>children generate solutions independently. At this point in the instructional process, the key is to teach children to generate as many solutions as they can think of rather than thinking of a solution that will work best. Describe how young children</a:t>
            </a:r>
          </a:p>
          <a:p>
            <a:pPr>
              <a:defRPr/>
            </a:pPr>
            <a:r>
              <a:rPr lang="en-US" dirty="0" smtClean="0">
                <a:latin typeface="Arial" charset="0"/>
                <a:ea typeface="ＭＳ Ｐゴシック" pitchFamily="16" charset="-128"/>
                <a:cs typeface="+mn-cs"/>
              </a:rPr>
              <a:t>need to spend time learning to generate alternative solutions.</a:t>
            </a:r>
            <a:endParaRPr lang="en-US" dirty="0" smtClean="0">
              <a:latin typeface="Arial" pitchFamily="34" charset="0"/>
              <a:ea typeface="ＭＳ Ｐゴシック" pitchFamily="34" charset="-128"/>
            </a:endParaRPr>
          </a:p>
        </p:txBody>
      </p:sp>
      <p:sp>
        <p:nvSpPr>
          <p:cNvPr id="132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5AF8AF62-77AA-4F0A-BECE-74446C19F834}" type="slidenum">
              <a:rPr lang="en-US" smtClean="0">
                <a:latin typeface="Arial" pitchFamily="34" charset="0"/>
              </a:rPr>
              <a:pPr eaLnBrk="1" hangingPunct="1"/>
              <a:t>57</a:t>
            </a:fld>
            <a:endParaRPr lang="en-US" smtClean="0">
              <a:latin typeface="Arial"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80000"/>
              </a:lnSpc>
            </a:pPr>
            <a:r>
              <a:rPr lang="en-US" sz="1000" smtClean="0"/>
              <a:t>1. What would happen next? After children have experienced generating multiple alternative solutions to problems, they can begin to evaluate consequences. This strategy can be communicated to children in terms of </a:t>
            </a:r>
            <a:r>
              <a:rPr lang="en-US" altLang="en-US" sz="1000" smtClean="0"/>
              <a:t>“</a:t>
            </a:r>
            <a:r>
              <a:rPr lang="en-US" sz="1000" smtClean="0"/>
              <a:t>What would happen next?</a:t>
            </a:r>
            <a:r>
              <a:rPr lang="en-US" altLang="en-US" sz="1000" smtClean="0"/>
              <a:t>”</a:t>
            </a:r>
            <a:r>
              <a:rPr lang="en-US" sz="1000" smtClean="0"/>
              <a:t> Three questions can guide a child</a:t>
            </a:r>
            <a:r>
              <a:rPr lang="en-US" altLang="en-US" sz="1000" smtClean="0"/>
              <a:t>’</a:t>
            </a:r>
            <a:r>
              <a:rPr lang="en-US" sz="1000" smtClean="0"/>
              <a:t>s decision to determine if the consequences would be good or bad: • Is the solution safe? • Is the solution fair?</a:t>
            </a:r>
          </a:p>
          <a:p>
            <a:pPr>
              <a:lnSpc>
                <a:spcPct val="80000"/>
              </a:lnSpc>
            </a:pPr>
            <a:r>
              <a:rPr lang="en-US" sz="1000" smtClean="0"/>
              <a:t>• How would everyone feel?</a:t>
            </a:r>
          </a:p>
          <a:p>
            <a:pPr>
              <a:lnSpc>
                <a:spcPct val="80000"/>
              </a:lnSpc>
            </a:pPr>
            <a:endParaRPr lang="en-US" sz="1000" smtClean="0"/>
          </a:p>
          <a:p>
            <a:pPr>
              <a:lnSpc>
                <a:spcPct val="80000"/>
              </a:lnSpc>
            </a:pPr>
            <a:r>
              <a:rPr lang="en-US" sz="1000" smtClean="0"/>
              <a:t>2. Understanding consequences can best be taught to children through role-plays. Children can generate a solution to a problem and then act it out with a puppet. The teacher can then prompt the child to think: Did anyone get hurt? Was it fair? How did</a:t>
            </a:r>
          </a:p>
          <a:p>
            <a:pPr>
              <a:lnSpc>
                <a:spcPct val="80000"/>
              </a:lnSpc>
            </a:pPr>
            <a:r>
              <a:rPr lang="en-US" sz="1000" smtClean="0"/>
              <a:t>you feel? How did the other person feel? </a:t>
            </a:r>
          </a:p>
          <a:p>
            <a:pPr>
              <a:lnSpc>
                <a:spcPct val="80000"/>
              </a:lnSpc>
            </a:pPr>
            <a:endParaRPr lang="en-US" sz="1000" smtClean="0"/>
          </a:p>
          <a:p>
            <a:pPr>
              <a:lnSpc>
                <a:spcPct val="80000"/>
              </a:lnSpc>
            </a:pPr>
            <a:r>
              <a:rPr lang="en-US" sz="1000" smtClean="0"/>
              <a:t>3. Give it a try! At this step, children are taught to act on the best solution that they generated. They are also taught what to do when a solution doesn</a:t>
            </a:r>
            <a:r>
              <a:rPr lang="en-US" altLang="en-US" sz="1000" smtClean="0"/>
              <a:t>’</a:t>
            </a:r>
            <a:r>
              <a:rPr lang="en-US" sz="1000" smtClean="0"/>
              <a:t>t work. When a prosocial solution doesn</a:t>
            </a:r>
            <a:r>
              <a:rPr lang="en-US" altLang="en-US" sz="1000" smtClean="0"/>
              <a:t>’</a:t>
            </a:r>
            <a:r>
              <a:rPr lang="en-US" sz="1000" smtClean="0"/>
              <a:t>t work, children can draw upon the other solutions they generated earlier that they believe will have positive consequences.</a:t>
            </a:r>
          </a:p>
          <a:p>
            <a:pPr>
              <a:lnSpc>
                <a:spcPct val="80000"/>
              </a:lnSpc>
            </a:pPr>
            <a:endParaRPr lang="en-US" sz="1000" smtClean="0"/>
          </a:p>
        </p:txBody>
      </p:sp>
      <p:sp>
        <p:nvSpPr>
          <p:cNvPr id="133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A4B7B58C-ACCC-4B94-BFCD-DF1186538D7B}" type="slidenum">
              <a:rPr lang="en-US" smtClean="0"/>
              <a:pPr eaLnBrk="1" hangingPunct="1"/>
              <a:t>58</a:t>
            </a:fld>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80000"/>
              </a:lnSpc>
            </a:pPr>
            <a:r>
              <a:rPr lang="en-US" sz="700" smtClean="0"/>
              <a:t>1. Adults can </a:t>
            </a:r>
            <a:r>
              <a:rPr lang="en-US" altLang="en-US" sz="700" smtClean="0"/>
              <a:t>“</a:t>
            </a:r>
            <a:r>
              <a:rPr lang="en-US" altLang="ja-JP" sz="700" smtClean="0"/>
              <a:t>planfully sabotage</a:t>
            </a:r>
            <a:r>
              <a:rPr lang="en-US" altLang="en-US" sz="700" smtClean="0"/>
              <a:t>”</a:t>
            </a:r>
            <a:r>
              <a:rPr lang="en-US" altLang="ja-JP" sz="700" smtClean="0"/>
              <a:t> or </a:t>
            </a:r>
            <a:r>
              <a:rPr lang="en-US" altLang="en-US" sz="700" smtClean="0"/>
              <a:t>“</a:t>
            </a:r>
            <a:r>
              <a:rPr lang="en-US" altLang="ja-JP" sz="700" smtClean="0"/>
              <a:t>problematize</a:t>
            </a:r>
            <a:r>
              <a:rPr lang="en-US" altLang="en-US" sz="700" smtClean="0"/>
              <a:t>”</a:t>
            </a:r>
            <a:r>
              <a:rPr lang="en-US" altLang="ja-JP" sz="700" smtClean="0"/>
              <a:t> activities throughout the day and encourage children to generate solutions. For example, the teacher can bring one apple to the table for snack and say, </a:t>
            </a:r>
            <a:r>
              <a:rPr lang="en-US" altLang="en-US" sz="700" smtClean="0"/>
              <a:t>“</a:t>
            </a:r>
            <a:r>
              <a:rPr lang="en-US" altLang="ja-JP" sz="700" smtClean="0"/>
              <a:t>Oh my goodness! We have a problem.</a:t>
            </a:r>
          </a:p>
          <a:p>
            <a:pPr>
              <a:lnSpc>
                <a:spcPct val="80000"/>
              </a:lnSpc>
            </a:pPr>
            <a:r>
              <a:rPr lang="en-US" sz="700" smtClean="0"/>
              <a:t>There is only one apple and five kids—what can we do?</a:t>
            </a:r>
            <a:r>
              <a:rPr lang="en-US" altLang="en-US" sz="700" smtClean="0"/>
              <a:t>”</a:t>
            </a:r>
            <a:r>
              <a:rPr lang="en-US" sz="700" smtClean="0"/>
              <a:t> The teacher can then encourage the children to generate as many different solutions as possible.</a:t>
            </a:r>
          </a:p>
          <a:p>
            <a:pPr>
              <a:lnSpc>
                <a:spcPct val="80000"/>
              </a:lnSpc>
            </a:pPr>
            <a:endParaRPr lang="en-US" sz="700" smtClean="0"/>
          </a:p>
          <a:p>
            <a:pPr>
              <a:lnSpc>
                <a:spcPct val="80000"/>
              </a:lnSpc>
            </a:pPr>
            <a:r>
              <a:rPr lang="en-US" sz="700" smtClean="0"/>
              <a:t>2. Adults can play </a:t>
            </a:r>
            <a:r>
              <a:rPr lang="en-US" altLang="en-US" sz="700" smtClean="0"/>
              <a:t>“</a:t>
            </a:r>
            <a:r>
              <a:rPr lang="en-US" sz="700" smtClean="0"/>
              <a:t>What would you do</a:t>
            </a:r>
            <a:r>
              <a:rPr lang="en-US" altLang="en-US" sz="700" smtClean="0"/>
              <a:t>”</a:t>
            </a:r>
            <a:r>
              <a:rPr lang="en-US" sz="700" smtClean="0"/>
              <a:t> with children. To play, the teacher thinks of and writes down several problems on slips of paper. These slips are then put in a bag and passed around the circle until the music stops. The child who is holding the bag</a:t>
            </a:r>
          </a:p>
          <a:p>
            <a:pPr>
              <a:lnSpc>
                <a:spcPct val="80000"/>
              </a:lnSpc>
            </a:pPr>
            <a:r>
              <a:rPr lang="en-US" sz="700" smtClean="0"/>
              <a:t>when the music stops, selects a problem that an adult can read for the child. The child can then think of as many solutions as possible. He or she may even consult the </a:t>
            </a:r>
            <a:r>
              <a:rPr lang="en-US" altLang="en-US" sz="700" smtClean="0"/>
              <a:t>“</a:t>
            </a:r>
            <a:r>
              <a:rPr lang="en-US" sz="700" smtClean="0"/>
              <a:t>Solution Kit</a:t>
            </a:r>
            <a:r>
              <a:rPr lang="en-US" altLang="en-US" sz="700" smtClean="0"/>
              <a:t>”</a:t>
            </a:r>
            <a:r>
              <a:rPr lang="en-US" sz="700" smtClean="0"/>
              <a:t> if necessary.</a:t>
            </a:r>
          </a:p>
          <a:p>
            <a:pPr>
              <a:lnSpc>
                <a:spcPct val="80000"/>
              </a:lnSpc>
            </a:pPr>
            <a:endParaRPr lang="en-US" sz="700" smtClean="0"/>
          </a:p>
          <a:p>
            <a:pPr>
              <a:lnSpc>
                <a:spcPct val="80000"/>
              </a:lnSpc>
            </a:pPr>
            <a:r>
              <a:rPr lang="en-US" sz="700" smtClean="0"/>
              <a:t>3. Children can make their own solution kits by drawing different solutions to problems they have had. Some children may want to color pre-drawn solution cards.</a:t>
            </a:r>
          </a:p>
          <a:p>
            <a:pPr>
              <a:lnSpc>
                <a:spcPct val="80000"/>
              </a:lnSpc>
            </a:pPr>
            <a:endParaRPr lang="en-US" sz="700" smtClean="0"/>
          </a:p>
          <a:p>
            <a:pPr>
              <a:lnSpc>
                <a:spcPct val="80000"/>
              </a:lnSpc>
            </a:pPr>
            <a:r>
              <a:rPr lang="en-US" sz="700" smtClean="0"/>
              <a:t>4. Adults can select children</a:t>
            </a:r>
            <a:r>
              <a:rPr lang="en-US" altLang="en-US" sz="700" smtClean="0"/>
              <a:t>’</a:t>
            </a:r>
            <a:r>
              <a:rPr lang="en-US" sz="700" smtClean="0"/>
              <a:t>s books that feature characters who are having some kind of problem. The teacher can pause when reading and ask children to generate solutions to the problem. Then, as the teacher continues reading and the children learn how the character solved the problem, they can determine if it is a good or bad solution. Children can also create their own story (written by the teacher), where a character in the story has a problem and comes up with solutions to solve the problem.</a:t>
            </a:r>
          </a:p>
        </p:txBody>
      </p:sp>
      <p:sp>
        <p:nvSpPr>
          <p:cNvPr id="134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FF3DF1A8-297D-4B4E-980E-416332F927BF}" type="slidenum">
              <a:rPr lang="en-US" smtClean="0"/>
              <a:pPr eaLnBrk="1" hangingPunct="1"/>
              <a:t>59</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latin typeface="Arial" pitchFamily="34" charset="0"/>
              </a:rPr>
              <a:t>The primary goals of the CSEFEL materials are to promote young children</a:t>
            </a:r>
            <a:r>
              <a:rPr lang="en-US" altLang="en-US" smtClean="0">
                <a:latin typeface="Arial" pitchFamily="34" charset="0"/>
              </a:rPr>
              <a:t>’</a:t>
            </a:r>
            <a:r>
              <a:rPr lang="en-US" smtClean="0">
                <a:latin typeface="Arial" pitchFamily="34" charset="0"/>
              </a:rPr>
              <a:t>s social and emotional development and to prevent and address challenging behaviors. Before we get into the materials, it will be helpful to discuss definitions for these terms as well as discuss developmental milestones for young children</a:t>
            </a:r>
            <a:r>
              <a:rPr lang="en-US" altLang="en-US" smtClean="0">
                <a:latin typeface="Arial" pitchFamily="34" charset="0"/>
              </a:rPr>
              <a:t>’</a:t>
            </a:r>
            <a:r>
              <a:rPr lang="en-US" smtClean="0">
                <a:latin typeface="Arial" pitchFamily="34" charset="0"/>
              </a:rPr>
              <a:t>s social and emotional development. </a:t>
            </a:r>
          </a:p>
        </p:txBody>
      </p:sp>
      <p:sp>
        <p:nvSpPr>
          <p:cNvPr id="79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50BA99C6-7194-4541-90E0-D0AC6425E66F}" type="slidenum">
              <a:rPr lang="en-US" smtClean="0">
                <a:latin typeface="Arial" pitchFamily="34" charset="0"/>
              </a:rPr>
              <a:pPr eaLnBrk="1" hangingPunct="1"/>
              <a:t>6</a:t>
            </a:fld>
            <a:endParaRPr lang="en-US" smtClean="0">
              <a:latin typeface="Arial"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4713" eaLnBrk="0" hangingPunct="0">
              <a:defRPr>
                <a:solidFill>
                  <a:schemeClr val="tx1"/>
                </a:solidFill>
                <a:latin typeface="Calibri" pitchFamily="34" charset="0"/>
                <a:ea typeface="MS PGothic" pitchFamily="34" charset="-128"/>
              </a:defRPr>
            </a:lvl1pPr>
            <a:lvl2pPr marL="742950" indent="-285750" defTabSz="874713" eaLnBrk="0" hangingPunct="0">
              <a:defRPr>
                <a:solidFill>
                  <a:schemeClr val="tx1"/>
                </a:solidFill>
                <a:latin typeface="Calibri" pitchFamily="34" charset="0"/>
                <a:ea typeface="MS PGothic" pitchFamily="34" charset="-128"/>
              </a:defRPr>
            </a:lvl2pPr>
            <a:lvl3pPr marL="1143000" indent="-228600" defTabSz="874713" eaLnBrk="0" hangingPunct="0">
              <a:defRPr>
                <a:solidFill>
                  <a:schemeClr val="tx1"/>
                </a:solidFill>
                <a:latin typeface="Calibri" pitchFamily="34" charset="0"/>
                <a:ea typeface="MS PGothic" pitchFamily="34" charset="-128"/>
              </a:defRPr>
            </a:lvl3pPr>
            <a:lvl4pPr marL="1600200" indent="-228600" defTabSz="874713" eaLnBrk="0" hangingPunct="0">
              <a:defRPr>
                <a:solidFill>
                  <a:schemeClr val="tx1"/>
                </a:solidFill>
                <a:latin typeface="Calibri" pitchFamily="34" charset="0"/>
                <a:ea typeface="MS PGothic" pitchFamily="34" charset="-128"/>
              </a:defRPr>
            </a:lvl4pPr>
            <a:lvl5pPr marL="2057400" indent="-228600" defTabSz="874713" eaLnBrk="0" hangingPunct="0">
              <a:defRPr>
                <a:solidFill>
                  <a:schemeClr val="tx1"/>
                </a:solidFill>
                <a:latin typeface="Calibri" pitchFamily="34" charset="0"/>
                <a:ea typeface="MS PGothic" pitchFamily="34" charset="-128"/>
              </a:defRPr>
            </a:lvl5pPr>
            <a:lvl6pPr marL="2514600" indent="-228600" defTabSz="874713"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874713"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874713"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874713"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400E95F6-ABE3-4975-A9E1-5C68BA56A114}" type="slidenum">
              <a:rPr lang="en-US" smtClean="0"/>
              <a:pPr eaLnBrk="1" hangingPunct="1"/>
              <a:t>60</a:t>
            </a:fld>
            <a:endParaRPr lang="en-US" smtClean="0"/>
          </a:p>
        </p:txBody>
      </p:sp>
      <p:sp>
        <p:nvSpPr>
          <p:cNvPr id="135171" name="Rectangle 2"/>
          <p:cNvSpPr>
            <a:spLocks noGrp="1" noRot="1" noChangeAspect="1" noChangeArrowheads="1" noTextEdit="1"/>
          </p:cNvSpPr>
          <p:nvPr>
            <p:ph type="sldImg"/>
          </p:nvPr>
        </p:nvSpPr>
        <p:spPr bwMode="auto">
          <a:xfrm>
            <a:off x="1144588" y="687388"/>
            <a:ext cx="4570412" cy="34274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Adult caregivers can keep in mind the following five steps as they assist young children in the problem-solving process:</a:t>
            </a:r>
          </a:p>
          <a:p>
            <a:pPr eaLnBrk="1" hangingPunct="1">
              <a:spcBef>
                <a:spcPct val="0"/>
              </a:spcBef>
            </a:pPr>
            <a:r>
              <a:rPr lang="en-US" b="1" smtClean="0"/>
              <a:t>1. Anticipate problems.</a:t>
            </a:r>
          </a:p>
          <a:p>
            <a:pPr eaLnBrk="1" hangingPunct="1">
              <a:spcBef>
                <a:spcPct val="0"/>
              </a:spcBef>
            </a:pPr>
            <a:r>
              <a:rPr lang="en-US" smtClean="0"/>
              <a:t>a. Expect problem situations to arise in your classroom. When over a dozen children are in a room with few adults and limited materials, it is natural for problems to occur. </a:t>
            </a:r>
          </a:p>
          <a:p>
            <a:pPr eaLnBrk="1" hangingPunct="1">
              <a:spcBef>
                <a:spcPct val="0"/>
              </a:spcBef>
            </a:pPr>
            <a:r>
              <a:rPr lang="en-US" smtClean="0"/>
              <a:t>b. There will also be certain situations when the teacher can predict that there will more likely be a problem. For example, there is a new dinosaur toy in the block corner, and the teacher anticipates many children will want to play with it. Or the teacher notices that a boy in her class has a scowl on his face when he gets off the bus—which last time meant a very troublesome day.</a:t>
            </a:r>
          </a:p>
          <a:p>
            <a:pPr eaLnBrk="1" hangingPunct="1">
              <a:spcBef>
                <a:spcPct val="0"/>
              </a:spcBef>
            </a:pPr>
            <a:r>
              <a:rPr lang="en-US" smtClean="0"/>
              <a:t>c. When teachers anticipate problems, they are available to support children when a problem occurs.</a:t>
            </a:r>
          </a:p>
          <a:p>
            <a:pPr eaLnBrk="1" hangingPunct="1">
              <a:spcBef>
                <a:spcPct val="0"/>
              </a:spcBef>
            </a:pPr>
            <a:endParaRPr lang="en-US" smtClean="0"/>
          </a:p>
          <a:p>
            <a:pPr eaLnBrk="1" hangingPunct="1">
              <a:spcBef>
                <a:spcPct val="0"/>
              </a:spcBef>
            </a:pPr>
            <a:r>
              <a:rPr lang="en-US" b="1" smtClean="0"/>
              <a:t>2. Seek proximity.</a:t>
            </a:r>
          </a:p>
          <a:p>
            <a:pPr eaLnBrk="1" hangingPunct="1">
              <a:spcBef>
                <a:spcPct val="0"/>
              </a:spcBef>
            </a:pPr>
            <a:r>
              <a:rPr lang="en-US" smtClean="0"/>
              <a:t>a. When a teacher is aware that a problem may ensue, seeking proximity is key.</a:t>
            </a:r>
          </a:p>
          <a:p>
            <a:pPr eaLnBrk="1" hangingPunct="1">
              <a:spcBef>
                <a:spcPct val="0"/>
              </a:spcBef>
            </a:pPr>
            <a:r>
              <a:rPr lang="en-US" smtClean="0"/>
              <a:t>b. This strategy is not necessarily to prevent the problem from occurring, but to ensure that the teacher is close enough to begin prompting a child through the problem-solving steps.</a:t>
            </a:r>
          </a:p>
          <a:p>
            <a:pPr eaLnBrk="1" hangingPunct="1">
              <a:spcBef>
                <a:spcPct val="0"/>
              </a:spcBef>
            </a:pPr>
            <a:r>
              <a:rPr lang="en-US" smtClean="0"/>
              <a:t>c. When the teacher notices a child getting agitated and upset, she can cue the child to </a:t>
            </a:r>
            <a:r>
              <a:rPr lang="en-US" altLang="en-US" smtClean="0"/>
              <a:t>“</a:t>
            </a:r>
            <a:r>
              <a:rPr lang="en-US" smtClean="0"/>
              <a:t>calm down</a:t>
            </a:r>
            <a:r>
              <a:rPr lang="en-US" altLang="en-US" smtClean="0"/>
              <a:t>”</a:t>
            </a:r>
            <a:r>
              <a:rPr lang="en-US" smtClean="0"/>
              <a:t> by remembering the Turtle Technique (see Joseph &amp; Strain, 2003).</a:t>
            </a:r>
          </a:p>
          <a:p>
            <a:pPr eaLnBrk="1" hangingPunct="1">
              <a:spcBef>
                <a:spcPct val="0"/>
              </a:spcBef>
            </a:pPr>
            <a:r>
              <a:rPr lang="en-US" smtClean="0"/>
              <a:t>d. Once a child is calm and the teacher is in proximity to support, the child will be ready to problem solve.</a:t>
            </a:r>
          </a:p>
          <a:p>
            <a:pPr eaLnBrk="1" hangingPunct="1">
              <a:spcBef>
                <a:spcPct val="0"/>
              </a:spcBef>
            </a:pPr>
            <a:endParaRPr lang="en-US" smtClean="0"/>
          </a:p>
          <a:p>
            <a:r>
              <a:rPr lang="en-US" b="1" smtClean="0">
                <a:latin typeface="Arial" pitchFamily="34" charset="0"/>
              </a:rPr>
              <a:t>3. Support.</a:t>
            </a:r>
          </a:p>
          <a:p>
            <a:r>
              <a:rPr lang="en-US" smtClean="0">
                <a:latin typeface="Arial" pitchFamily="34" charset="0"/>
              </a:rPr>
              <a:t>a. Young children will need support from the teacher to remember the problem-solving steps and to stay in the situation.</a:t>
            </a:r>
          </a:p>
          <a:p>
            <a:r>
              <a:rPr lang="en-US" smtClean="0">
                <a:latin typeface="Arial" pitchFamily="34" charset="0"/>
              </a:rPr>
              <a:t>b. Children who feel they are not skilled at problem solving will be prone to flee the situation.</a:t>
            </a:r>
          </a:p>
          <a:p>
            <a:r>
              <a:rPr lang="en-US" smtClean="0">
                <a:latin typeface="Arial" pitchFamily="34" charset="0"/>
              </a:rPr>
              <a:t>c. So, sometimes support means keeping the child physically in proximity to the other child or children involved.</a:t>
            </a:r>
          </a:p>
          <a:p>
            <a:r>
              <a:rPr lang="en-US" smtClean="0">
                <a:latin typeface="Arial" pitchFamily="34" charset="0"/>
              </a:rPr>
              <a:t>d. Support also means prompting the child through the problem-solving steps. This prompting can be done with the added support of visuals depicting the problem-solving steps. These visuals can be placed strategically around the room to remind children of the steps when an adult is not available.</a:t>
            </a:r>
          </a:p>
          <a:p>
            <a:endParaRPr lang="en-US" smtClean="0">
              <a:latin typeface="Arial" pitchFamily="34" charset="0"/>
            </a:endParaRPr>
          </a:p>
          <a:p>
            <a:r>
              <a:rPr lang="en-US" b="1" smtClean="0">
                <a:latin typeface="Arial" pitchFamily="34" charset="0"/>
              </a:rPr>
              <a:t>4. Encourage.</a:t>
            </a:r>
          </a:p>
          <a:p>
            <a:r>
              <a:rPr lang="en-US" smtClean="0">
                <a:latin typeface="Arial" pitchFamily="34" charset="0"/>
              </a:rPr>
              <a:t>a. It is almost a certainty that even good solutions don</a:t>
            </a:r>
            <a:r>
              <a:rPr lang="en-US" altLang="en-US" smtClean="0">
                <a:latin typeface="Arial" pitchFamily="34" charset="0"/>
              </a:rPr>
              <a:t>’</a:t>
            </a:r>
            <a:r>
              <a:rPr lang="en-US" smtClean="0">
                <a:latin typeface="Arial" pitchFamily="34" charset="0"/>
              </a:rPr>
              <a:t>t work all of the time. So, children need to be encouraged to keep trying at generating alternative solutions.</a:t>
            </a:r>
          </a:p>
          <a:p>
            <a:r>
              <a:rPr lang="en-US" smtClean="0">
                <a:latin typeface="Arial" pitchFamily="34" charset="0"/>
              </a:rPr>
              <a:t>b. When children cannot think of any more solutions, they can be prompted to look through a </a:t>
            </a:r>
            <a:r>
              <a:rPr lang="en-US" altLang="en-US" smtClean="0">
                <a:latin typeface="Arial" pitchFamily="34" charset="0"/>
              </a:rPr>
              <a:t>“</a:t>
            </a:r>
            <a:r>
              <a:rPr lang="en-US" smtClean="0">
                <a:latin typeface="Arial" pitchFamily="34" charset="0"/>
              </a:rPr>
              <a:t>solution kit.</a:t>
            </a:r>
            <a:r>
              <a:rPr lang="en-US" altLang="en-US" smtClean="0">
                <a:latin typeface="Arial" pitchFamily="34" charset="0"/>
              </a:rPr>
              <a:t>”</a:t>
            </a:r>
            <a:r>
              <a:rPr lang="en-US" smtClean="0">
                <a:latin typeface="Arial" pitchFamily="34" charset="0"/>
              </a:rPr>
              <a:t> The solution kit provides children with picture cues of various solutions to interpersonal problems. </a:t>
            </a:r>
            <a:r>
              <a:rPr lang="en-US" b="1" smtClean="0">
                <a:latin typeface="Arial" pitchFamily="34" charset="0"/>
              </a:rPr>
              <a:t>Show examples of some solution cards. Cards are available on the CSEFEL Web site at csefel.uiuc.edu/practical-ideas.html.</a:t>
            </a:r>
          </a:p>
          <a:p>
            <a:r>
              <a:rPr lang="en-US" smtClean="0">
                <a:latin typeface="Arial" pitchFamily="34" charset="0"/>
              </a:rPr>
              <a:t>c. Children will need support to remain in the situation and to keep trying in the face of adversity. After each try, it is essential that an adult acknowledge a child</a:t>
            </a:r>
            <a:r>
              <a:rPr lang="en-US" altLang="en-US" smtClean="0">
                <a:latin typeface="Arial" pitchFamily="34" charset="0"/>
              </a:rPr>
              <a:t>’</a:t>
            </a:r>
            <a:r>
              <a:rPr lang="en-US" smtClean="0">
                <a:latin typeface="Arial" pitchFamily="34" charset="0"/>
              </a:rPr>
              <a:t>s efforts (</a:t>
            </a:r>
            <a:r>
              <a:rPr lang="en-US" altLang="en-US" smtClean="0">
                <a:latin typeface="Arial" pitchFamily="34" charset="0"/>
              </a:rPr>
              <a:t>“</a:t>
            </a:r>
            <a:r>
              <a:rPr lang="en-US" smtClean="0">
                <a:latin typeface="Arial" pitchFamily="34" charset="0"/>
              </a:rPr>
              <a:t>Wow! You have thought of two really good solutions! I know you have some other ideas.</a:t>
            </a:r>
            <a:r>
              <a:rPr lang="en-US" altLang="en-US" smtClean="0">
                <a:latin typeface="Arial" pitchFamily="34" charset="0"/>
              </a:rPr>
              <a:t>”</a:t>
            </a:r>
            <a:r>
              <a:rPr lang="en-US" smtClean="0">
                <a:latin typeface="Arial" pitchFamily="34" charset="0"/>
              </a:rPr>
              <a:t>) and encourage them to go on (</a:t>
            </a:r>
            <a:r>
              <a:rPr lang="en-US" altLang="en-US" smtClean="0">
                <a:latin typeface="Arial" pitchFamily="34" charset="0"/>
              </a:rPr>
              <a:t>“</a:t>
            </a:r>
            <a:r>
              <a:rPr lang="en-US" smtClean="0">
                <a:latin typeface="Arial" pitchFamily="34" charset="0"/>
              </a:rPr>
              <a:t>Boy, this is a tough problem, and you have thought of so many good solutions. You are such an amazing problem solver. What else can you think of?</a:t>
            </a:r>
            <a:r>
              <a:rPr lang="en-US" altLang="en-US" smtClean="0">
                <a:latin typeface="Arial" pitchFamily="34" charset="0"/>
              </a:rPr>
              <a:t>”</a:t>
            </a:r>
            <a:r>
              <a:rPr lang="en-US" smtClean="0">
                <a:latin typeface="Arial" pitchFamily="34" charset="0"/>
              </a:rPr>
              <a:t>).</a:t>
            </a:r>
          </a:p>
          <a:p>
            <a:endParaRPr lang="en-US" smtClean="0">
              <a:latin typeface="Arial" pitchFamily="34" charset="0"/>
            </a:endParaRPr>
          </a:p>
          <a:p>
            <a:r>
              <a:rPr lang="en-US" b="1" smtClean="0">
                <a:latin typeface="Arial" pitchFamily="34" charset="0"/>
              </a:rPr>
              <a:t>5. Promote.</a:t>
            </a:r>
          </a:p>
          <a:p>
            <a:r>
              <a:rPr lang="en-US" smtClean="0">
                <a:latin typeface="Arial" pitchFamily="34" charset="0"/>
              </a:rPr>
              <a:t>a. The last task to supporting a child</a:t>
            </a:r>
            <a:r>
              <a:rPr lang="en-US" altLang="en-US" smtClean="0">
                <a:latin typeface="Arial" pitchFamily="34" charset="0"/>
              </a:rPr>
              <a:t>’</a:t>
            </a:r>
            <a:r>
              <a:rPr lang="en-US" smtClean="0">
                <a:latin typeface="Arial" pitchFamily="34" charset="0"/>
              </a:rPr>
              <a:t>s </a:t>
            </a:r>
            <a:r>
              <a:rPr lang="en-US" altLang="en-US" smtClean="0">
                <a:latin typeface="Arial" pitchFamily="34" charset="0"/>
              </a:rPr>
              <a:t>“</a:t>
            </a:r>
            <a:r>
              <a:rPr lang="en-US" smtClean="0">
                <a:latin typeface="Arial" pitchFamily="34" charset="0"/>
              </a:rPr>
              <a:t>in the moment</a:t>
            </a:r>
            <a:r>
              <a:rPr lang="en-US" altLang="en-US" smtClean="0">
                <a:latin typeface="Arial" pitchFamily="34" charset="0"/>
              </a:rPr>
              <a:t>”</a:t>
            </a:r>
            <a:r>
              <a:rPr lang="en-US" smtClean="0">
                <a:latin typeface="Arial" pitchFamily="34" charset="0"/>
              </a:rPr>
              <a:t> problem-solving efforts is to reinforce the child</a:t>
            </a:r>
            <a:r>
              <a:rPr lang="en-US" altLang="en-US" smtClean="0">
                <a:latin typeface="Arial" pitchFamily="34" charset="0"/>
              </a:rPr>
              <a:t>’</a:t>
            </a:r>
            <a:r>
              <a:rPr lang="en-US" smtClean="0">
                <a:latin typeface="Arial" pitchFamily="34" charset="0"/>
              </a:rPr>
              <a:t>s success. This kind of promotion can be done in informal and formal ways.</a:t>
            </a:r>
          </a:p>
          <a:p>
            <a:r>
              <a:rPr lang="en-US" smtClean="0">
                <a:latin typeface="Arial" pitchFamily="34" charset="0"/>
              </a:rPr>
              <a:t>b. Informally, teachers can give children high-fives, thumbs-up, a wink, verbal acknowledgement of positive behavior, hugs, and so on. </a:t>
            </a:r>
          </a:p>
          <a:p>
            <a:r>
              <a:rPr lang="en-US" smtClean="0">
                <a:latin typeface="Arial" pitchFamily="34" charset="0"/>
              </a:rPr>
              <a:t>c. Formally, teachers can plan mini-celebrations when a child has done a great job of problem solving. These mini-celebrations send a clear message to all of the children in the class that peaceful persistence at problem solving is valued.</a:t>
            </a:r>
          </a:p>
          <a:p>
            <a:r>
              <a:rPr lang="en-US" smtClean="0">
                <a:latin typeface="Arial" pitchFamily="34" charset="0"/>
              </a:rPr>
              <a:t>d. It is not long after a teacher focuses on promoting problem solving before you see children supporting, encouraging, and promoting each other</a:t>
            </a:r>
            <a:r>
              <a:rPr lang="en-US" altLang="en-US" smtClean="0">
                <a:latin typeface="Arial" pitchFamily="34" charset="0"/>
              </a:rPr>
              <a:t>’</a:t>
            </a:r>
            <a:r>
              <a:rPr lang="en-US" smtClean="0">
                <a:latin typeface="Arial" pitchFamily="34" charset="0"/>
              </a:rPr>
              <a:t>s efforts.</a:t>
            </a:r>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Pulling it all together  </a:t>
            </a:r>
          </a:p>
          <a:p>
            <a:pPr eaLnBrk="1" hangingPunct="1"/>
            <a:endParaRPr lang="en-US" smtClean="0"/>
          </a:p>
          <a:p>
            <a:pPr eaLnBrk="1" hangingPunct="1"/>
            <a:r>
              <a:rPr lang="en-US" smtClean="0"/>
              <a:t>Now we have come to the conclusion of our face-to-face training together.  </a:t>
            </a:r>
          </a:p>
          <a:p>
            <a:pPr eaLnBrk="1" hangingPunct="1"/>
            <a:r>
              <a:rPr lang="en-US" smtClean="0"/>
              <a:t>Let</a:t>
            </a:r>
            <a:r>
              <a:rPr lang="en-US" altLang="en-US" smtClean="0"/>
              <a:t>’</a:t>
            </a:r>
            <a:r>
              <a:rPr lang="en-US" smtClean="0"/>
              <a:t>s take a moment to reflect on a few key take home thoughts.</a:t>
            </a:r>
          </a:p>
          <a:p>
            <a:pPr eaLnBrk="1" hangingPunct="1"/>
            <a:endParaRPr lang="en-US" smtClean="0"/>
          </a:p>
          <a:p>
            <a:pPr eaLnBrk="1" hangingPunct="1"/>
            <a:endParaRPr lang="en-US" smtClean="0"/>
          </a:p>
        </p:txBody>
      </p:sp>
      <p:sp>
        <p:nvSpPr>
          <p:cNvPr id="136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0FED690C-79FB-4FFD-A127-B8D9D732A870}" type="slidenum">
              <a:rPr lang="en-US" smtClean="0"/>
              <a:pPr eaLnBrk="1" hangingPunct="1"/>
              <a:t>61</a:t>
            </a:fld>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3043" name="Notes Placeholder 2"/>
          <p:cNvSpPr>
            <a:spLocks noGrp="1"/>
          </p:cNvSpPr>
          <p:nvPr>
            <p:ph type="body" idx="1"/>
          </p:nvPr>
        </p:nvSpPr>
        <p:spPr bwMode="auto">
          <a:extLst/>
        </p:spPr>
        <p:txBody>
          <a:bodyPr wrap="square" numCol="1" anchor="t" anchorCtr="0" compatLnSpc="1">
            <a:prstTxWarp prst="textNoShape">
              <a:avLst/>
            </a:prstTxWarp>
          </a:bodyPr>
          <a:lstStyle/>
          <a:p>
            <a:pPr>
              <a:defRPr/>
            </a:pPr>
            <a:r>
              <a:rPr lang="en-US" b="1" dirty="0">
                <a:ea typeface="MS PGothic" charset="0"/>
              </a:rPr>
              <a:t>Major Messages to Take Home</a:t>
            </a:r>
            <a:r>
              <a:rPr lang="en-US" dirty="0">
                <a:ea typeface="MS PGothic" charset="0"/>
              </a:rPr>
              <a:t>:</a:t>
            </a:r>
          </a:p>
          <a:p>
            <a:pPr>
              <a:defRPr/>
            </a:pPr>
            <a:r>
              <a:rPr lang="en-US" b="1" dirty="0">
                <a:ea typeface="MS PGothic" charset="0"/>
              </a:rPr>
              <a:t>Read each message and remind participants of the importance of their role in making this happen!</a:t>
            </a:r>
          </a:p>
          <a:p>
            <a:pPr marL="522287">
              <a:lnSpc>
                <a:spcPct val="80000"/>
              </a:lnSpc>
              <a:defRPr/>
            </a:pPr>
            <a:endParaRPr lang="en-US" altLang="zh-CN" dirty="0" smtClean="0">
              <a:solidFill>
                <a:srgbClr val="8064A2"/>
              </a:solidFill>
              <a:ea typeface="ＭＳ Ｐゴシック" charset="0"/>
            </a:endParaRPr>
          </a:p>
          <a:p>
            <a:pPr marL="865187" indent="-342900">
              <a:lnSpc>
                <a:spcPct val="80000"/>
              </a:lnSpc>
              <a:buFont typeface="Arial"/>
              <a:buChar char="•"/>
              <a:defRPr/>
            </a:pPr>
            <a:r>
              <a:rPr lang="en-US" altLang="zh-CN" dirty="0" smtClean="0">
                <a:solidFill>
                  <a:srgbClr val="8064A2"/>
                </a:solidFill>
                <a:ea typeface="ＭＳ Ｐゴシック" charset="0"/>
              </a:rPr>
              <a:t>Caregivers help children express emotion;  develop emotional regulation; and form close, secure relationships.</a:t>
            </a:r>
          </a:p>
          <a:p>
            <a:pPr marL="522287">
              <a:lnSpc>
                <a:spcPct val="80000"/>
              </a:lnSpc>
              <a:defRPr/>
            </a:pPr>
            <a:endParaRPr lang="en-US" altLang="zh-CN" dirty="0" smtClean="0">
              <a:solidFill>
                <a:srgbClr val="8064A2"/>
              </a:solidFill>
              <a:ea typeface="ＭＳ Ｐゴシック" charset="0"/>
            </a:endParaRPr>
          </a:p>
          <a:p>
            <a:pPr marL="865187" indent="-342900">
              <a:lnSpc>
                <a:spcPct val="80000"/>
              </a:lnSpc>
              <a:buFont typeface="Arial"/>
              <a:buChar char="•"/>
              <a:defRPr/>
            </a:pPr>
            <a:r>
              <a:rPr lang="en-US" altLang="zh-CN" dirty="0" smtClean="0">
                <a:solidFill>
                  <a:srgbClr val="8064A2"/>
                </a:solidFill>
                <a:ea typeface="ＭＳ Ｐゴシック" charset="0"/>
              </a:rPr>
              <a:t>It is important to be intentional about supporting the social emotional competence of children.</a:t>
            </a:r>
          </a:p>
          <a:p>
            <a:pPr>
              <a:defRPr/>
            </a:pPr>
            <a:endParaRPr lang="en-US" dirty="0">
              <a:ea typeface="MS PGothic" charset="0"/>
            </a:endParaRPr>
          </a:p>
        </p:txBody>
      </p:sp>
      <p:sp>
        <p:nvSpPr>
          <p:cNvPr id="137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CC37F88E-6C24-4173-B350-51FAB1F0EAF4}" type="slidenum">
              <a:rPr lang="en-US" smtClean="0"/>
              <a:pPr eaLnBrk="1" hangingPunct="1"/>
              <a:t>62</a:t>
            </a:fld>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4067" name="Notes Placeholder 2"/>
          <p:cNvSpPr>
            <a:spLocks noGrp="1"/>
          </p:cNvSpPr>
          <p:nvPr>
            <p:ph type="body" idx="1"/>
          </p:nvPr>
        </p:nvSpPr>
        <p:spPr bwMode="auto">
          <a:extLst/>
        </p:spPr>
        <p:txBody>
          <a:bodyPr wrap="square" numCol="1" anchor="t" anchorCtr="0" compatLnSpc="1">
            <a:prstTxWarp prst="textNoShape">
              <a:avLst/>
            </a:prstTxWarp>
          </a:bodyPr>
          <a:lstStyle/>
          <a:p>
            <a:pPr>
              <a:defRPr/>
            </a:pPr>
            <a:r>
              <a:rPr lang="en-US" b="1" dirty="0">
                <a:ea typeface="MS PGothic" charset="0"/>
              </a:rPr>
              <a:t>Major Messages to Take Home</a:t>
            </a:r>
            <a:r>
              <a:rPr lang="en-US" dirty="0">
                <a:ea typeface="MS PGothic" charset="0"/>
              </a:rPr>
              <a:t>.  </a:t>
            </a:r>
          </a:p>
          <a:p>
            <a:pPr>
              <a:defRPr/>
            </a:pPr>
            <a:r>
              <a:rPr lang="en-US" b="1" dirty="0">
                <a:ea typeface="MS PGothic" charset="0"/>
              </a:rPr>
              <a:t>Review each message.  </a:t>
            </a:r>
          </a:p>
          <a:p>
            <a:pPr>
              <a:defRPr/>
            </a:pPr>
            <a:r>
              <a:rPr lang="en-US" b="1" dirty="0">
                <a:ea typeface="MS PGothic" charset="0"/>
              </a:rPr>
              <a:t>Ask participants if they have others to add.</a:t>
            </a:r>
          </a:p>
          <a:p>
            <a:pPr>
              <a:defRPr/>
            </a:pPr>
            <a:endParaRPr lang="en-US" dirty="0" smtClean="0">
              <a:ea typeface="MS PGothic" charset="0"/>
            </a:endParaRPr>
          </a:p>
          <a:p>
            <a:pPr marL="609600" indent="-273050">
              <a:lnSpc>
                <a:spcPct val="90000"/>
              </a:lnSpc>
              <a:buFont typeface="Arial" pitchFamily="34" charset="0"/>
              <a:buChar char="•"/>
              <a:defRPr/>
            </a:pPr>
            <a:r>
              <a:rPr lang="en-US" altLang="zh-CN" dirty="0" smtClean="0">
                <a:solidFill>
                  <a:srgbClr val="341C65"/>
                </a:solidFill>
                <a:ea typeface="ＭＳ Ｐゴシック" charset="0"/>
              </a:rPr>
              <a:t>In order to support the social emotional wellness of young children, as well as their families, we need to be aware of our own emotional history. </a:t>
            </a:r>
          </a:p>
          <a:p>
            <a:pPr marL="336550">
              <a:lnSpc>
                <a:spcPct val="90000"/>
              </a:lnSpc>
              <a:defRPr/>
            </a:pPr>
            <a:endParaRPr lang="en-US" altLang="zh-CN" dirty="0" smtClean="0">
              <a:solidFill>
                <a:srgbClr val="341C65"/>
              </a:solidFill>
              <a:ea typeface="ＭＳ Ｐゴシック" charset="0"/>
            </a:endParaRPr>
          </a:p>
          <a:p>
            <a:pPr marL="609600" indent="-273050">
              <a:lnSpc>
                <a:spcPct val="90000"/>
              </a:lnSpc>
              <a:buFont typeface="Arial" pitchFamily="34" charset="0"/>
              <a:buChar char="•"/>
              <a:defRPr/>
            </a:pPr>
            <a:r>
              <a:rPr lang="en-US" altLang="zh-CN" dirty="0" smtClean="0">
                <a:solidFill>
                  <a:srgbClr val="341C65"/>
                </a:solidFill>
                <a:ea typeface="ＭＳ Ｐゴシック" charset="0"/>
              </a:rPr>
              <a:t>It is important to be intentional about supporting the social emotional competence of children</a:t>
            </a:r>
          </a:p>
          <a:p>
            <a:pPr marL="336550">
              <a:lnSpc>
                <a:spcPct val="90000"/>
              </a:lnSpc>
              <a:defRPr/>
            </a:pPr>
            <a:endParaRPr lang="en-US" altLang="zh-CN" dirty="0" smtClean="0">
              <a:solidFill>
                <a:srgbClr val="341C65"/>
              </a:solidFill>
              <a:ea typeface="ＭＳ Ｐゴシック" charset="0"/>
            </a:endParaRPr>
          </a:p>
          <a:p>
            <a:pPr marL="609600" indent="-273050">
              <a:lnSpc>
                <a:spcPct val="90000"/>
              </a:lnSpc>
              <a:buFont typeface="Arial" pitchFamily="34" charset="0"/>
              <a:buChar char="•"/>
              <a:defRPr/>
            </a:pPr>
            <a:r>
              <a:rPr lang="en-US" altLang="zh-CN" dirty="0" smtClean="0">
                <a:solidFill>
                  <a:srgbClr val="341C65"/>
                </a:solidFill>
                <a:ea typeface="ＭＳ Ｐゴシック" charset="0"/>
              </a:rPr>
              <a:t>Social emotional literacy is a prerequisite to the development of more advanced social skills and for the continued maturation of emotional self- regulation.</a:t>
            </a:r>
          </a:p>
          <a:p>
            <a:pPr>
              <a:defRPr/>
            </a:pPr>
            <a:endParaRPr lang="en-US" dirty="0">
              <a:ea typeface="MS PGothic" charset="0"/>
            </a:endParaRPr>
          </a:p>
        </p:txBody>
      </p:sp>
      <p:sp>
        <p:nvSpPr>
          <p:cNvPr id="138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B0AE6E5C-1CFD-4DF6-9283-9EC3DB6DB76F}" type="slidenum">
              <a:rPr lang="en-US" smtClean="0"/>
              <a:pPr eaLnBrk="1" hangingPunct="1"/>
              <a:t>63</a:t>
            </a:fld>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5A301200-9577-4BD0-9497-5DC0713013CD}" type="slidenum">
              <a:rPr lang="en-US" smtClean="0">
                <a:latin typeface="Arial" pitchFamily="34" charset="0"/>
              </a:rPr>
              <a:pPr eaLnBrk="1" hangingPunct="1"/>
              <a:t>64</a:t>
            </a:fld>
            <a:endParaRPr lang="en-US" smtClean="0">
              <a:latin typeface="Arial" pitchFamily="34" charset="0"/>
            </a:endParaRPr>
          </a:p>
        </p:txBody>
      </p:sp>
      <p:sp>
        <p:nvSpPr>
          <p:cNvPr id="139267"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8"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latin typeface="Arial" pitchFamily="34" charset="0"/>
              </a:rPr>
              <a:t>It is often easier to change our behavior or our environments than it is to change the child.</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smtClean="0">
                <a:latin typeface="Arial" pitchFamily="34" charset="0"/>
              </a:rPr>
              <a:t>Action Planning Activity. </a:t>
            </a:r>
          </a:p>
          <a:p>
            <a:endParaRPr lang="en-US" b="1" smtClean="0">
              <a:latin typeface="Arial" pitchFamily="34" charset="0"/>
            </a:endParaRPr>
          </a:p>
          <a:p>
            <a:r>
              <a:rPr lang="en-US" b="1" smtClean="0">
                <a:latin typeface="Arial" pitchFamily="34" charset="0"/>
              </a:rPr>
              <a:t>Have participants complete their Action Plan Form, filling in the grid with ideas of changes they want to make in their early childhood settings as a result of today</a:t>
            </a:r>
            <a:r>
              <a:rPr lang="en-US" altLang="en-US" b="1" smtClean="0">
                <a:latin typeface="Arial" pitchFamily="34" charset="0"/>
              </a:rPr>
              <a:t>’</a:t>
            </a:r>
            <a:r>
              <a:rPr lang="en-US" b="1" smtClean="0">
                <a:latin typeface="Arial" pitchFamily="34" charset="0"/>
              </a:rPr>
              <a:t>s session, as well as methods for evaluating their progress in making these changes. </a:t>
            </a:r>
          </a:p>
          <a:p>
            <a:endParaRPr lang="en-US" b="1" smtClean="0">
              <a:latin typeface="Arial" pitchFamily="34" charset="0"/>
            </a:endParaRPr>
          </a:p>
          <a:p>
            <a:r>
              <a:rPr lang="en-US" b="1" smtClean="0">
                <a:latin typeface="Arial" pitchFamily="34" charset="0"/>
              </a:rPr>
              <a:t>Ask if anyone is willing to share some ideas that they hope to implement </a:t>
            </a:r>
            <a:r>
              <a:rPr lang="en-US" altLang="en-US" b="1" smtClean="0">
                <a:latin typeface="Arial" pitchFamily="34" charset="0"/>
              </a:rPr>
              <a:t>“</a:t>
            </a:r>
            <a:r>
              <a:rPr lang="en-US" b="1" smtClean="0">
                <a:latin typeface="Arial" pitchFamily="34" charset="0"/>
              </a:rPr>
              <a:t>back home.</a:t>
            </a:r>
            <a:r>
              <a:rPr lang="en-US" altLang="en-US" b="1" smtClean="0">
                <a:latin typeface="Arial" pitchFamily="34" charset="0"/>
              </a:rPr>
              <a:t>”</a:t>
            </a:r>
            <a:r>
              <a:rPr lang="en-US" b="1" smtClean="0">
                <a:latin typeface="Arial" pitchFamily="34" charset="0"/>
              </a:rPr>
              <a:t> Encourage a few participants to share ideas gleaned from today</a:t>
            </a:r>
            <a:r>
              <a:rPr lang="en-US" altLang="en-US" b="1" smtClean="0">
                <a:latin typeface="Arial" pitchFamily="34" charset="0"/>
              </a:rPr>
              <a:t>’</a:t>
            </a:r>
            <a:r>
              <a:rPr lang="en-US" b="1" smtClean="0">
                <a:latin typeface="Arial" pitchFamily="34" charset="0"/>
              </a:rPr>
              <a:t>s session. </a:t>
            </a:r>
          </a:p>
          <a:p>
            <a:endParaRPr lang="en-US" b="1" smtClean="0">
              <a:latin typeface="Arial" pitchFamily="34" charset="0"/>
            </a:endParaRPr>
          </a:p>
          <a:p>
            <a:endParaRPr lang="en-US" b="1" smtClean="0"/>
          </a:p>
        </p:txBody>
      </p:sp>
      <p:sp>
        <p:nvSpPr>
          <p:cNvPr id="140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33F2A039-1BBF-4088-89DB-57B358E7EE32}" type="slidenum">
              <a:rPr lang="en-US" smtClean="0"/>
              <a:pPr eaLnBrk="1" hangingPunct="1"/>
              <a:t>65</a:t>
            </a:fld>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b="1" smtClean="0"/>
              <a:t>Review each of the resources and if time permits visit the corresponding website.  </a:t>
            </a:r>
          </a:p>
          <a:p>
            <a:pPr eaLnBrk="1" hangingPunct="1"/>
            <a:r>
              <a:rPr lang="en-US" b="1" smtClean="0"/>
              <a:t>Be sure to point out the following key characteristics of each resource:</a:t>
            </a:r>
          </a:p>
          <a:p>
            <a:pPr eaLnBrk="1" hangingPunct="1"/>
            <a:r>
              <a:rPr lang="en-US" b="1" smtClean="0"/>
              <a:t>CYTTAP website: Visit website, click on Rock Solid Foundations Link. Additional training resources available as well as information on the project. </a:t>
            </a:r>
          </a:p>
          <a:p>
            <a:pPr eaLnBrk="1" hangingPunct="1"/>
            <a:r>
              <a:rPr lang="en-US" b="1" smtClean="0"/>
              <a:t>BKC:  visit website to show how to sign up for the newsletter as well as how to access the online learning modules and resources that have been developed.</a:t>
            </a:r>
          </a:p>
          <a:p>
            <a:pPr eaLnBrk="1" hangingPunct="1"/>
            <a:r>
              <a:rPr lang="en-US" b="1" smtClean="0"/>
              <a:t>CSEFEL: Again explain how this training selected pieces of the more comprehensive program of CSEFEL.  Therefore if they would like additional resources, materials, information and strategies they can visit the CSEFEL website.</a:t>
            </a:r>
          </a:p>
          <a:p>
            <a:pPr eaLnBrk="1" hangingPunct="1"/>
            <a:endParaRPr lang="en-US" b="1" smtClean="0"/>
          </a:p>
          <a:p>
            <a:pPr eaLnBrk="1" hangingPunct="1"/>
            <a:endParaRPr lang="en-US" b="1" smtClean="0"/>
          </a:p>
        </p:txBody>
      </p:sp>
      <p:sp>
        <p:nvSpPr>
          <p:cNvPr id="141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15F6E1B1-A95A-4517-8E98-3C1B6F43ACF2}" type="slidenum">
              <a:rPr lang="en-US" smtClean="0"/>
              <a:pPr eaLnBrk="1" hangingPunct="1"/>
              <a:t>66</a:t>
            </a:fld>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smtClean="0"/>
              <a:t>Evaluation:  Thank participants again for their time and ask them to complete the evaluation form. However there is an option to complete the evaluation online. Link will be provided. Details about the evaluation procedures will be outlined and can be accessed on the CYTTAP website under instructor resources/Rock Solid Foundations.  (If credits or certificates are available do not provide until evaluation is submitted.  Same applies for the </a:t>
            </a:r>
            <a:r>
              <a:rPr lang="en-US" altLang="en-US" b="1" smtClean="0"/>
              <a:t>“</a:t>
            </a:r>
            <a:r>
              <a:rPr lang="en-US" b="1" smtClean="0"/>
              <a:t>incentive</a:t>
            </a:r>
            <a:r>
              <a:rPr lang="en-US" altLang="en-US" b="1" smtClean="0"/>
              <a:t>”</a:t>
            </a:r>
            <a:r>
              <a:rPr lang="en-US" b="1" smtClean="0"/>
              <a:t> item we provide).</a:t>
            </a:r>
          </a:p>
          <a:p>
            <a:pPr eaLnBrk="1" hangingPunct="1"/>
            <a:endParaRPr lang="en-US" smtClean="0"/>
          </a:p>
        </p:txBody>
      </p:sp>
      <p:sp>
        <p:nvSpPr>
          <p:cNvPr id="142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9A7F12AF-383D-4D7E-9F15-DBF25A42F87B}" type="slidenum">
              <a:rPr lang="en-US" smtClean="0"/>
              <a:pPr eaLnBrk="1" hangingPunct="1"/>
              <a:t>67</a:t>
            </a:fld>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b="1" smtClean="0"/>
              <a:t>Express your gratitude in having the opportunity to share with them the CSEFEL resources and strategies.  </a:t>
            </a:r>
          </a:p>
          <a:p>
            <a:pPr eaLnBrk="1" hangingPunct="1"/>
            <a:r>
              <a:rPr lang="en-US" b="1" smtClean="0"/>
              <a:t>Remind participants as stated at the beginning of the presentation that this training is the beginning of ongoing support and resources.  </a:t>
            </a:r>
          </a:p>
          <a:p>
            <a:pPr eaLnBrk="1" hangingPunct="1"/>
            <a:r>
              <a:rPr lang="en-US" b="1" smtClean="0"/>
              <a:t>Explain that the CYTTAP  team will be offering trainings for the next two years and look out for future training opportunities.  </a:t>
            </a:r>
          </a:p>
          <a:p>
            <a:pPr eaLnBrk="1" hangingPunct="1"/>
            <a:endParaRPr lang="en-US" smtClean="0"/>
          </a:p>
        </p:txBody>
      </p:sp>
      <p:sp>
        <p:nvSpPr>
          <p:cNvPr id="143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A37482AA-125C-4BE3-8519-6128A97E96DB}" type="slidenum">
              <a:rPr lang="en-US" smtClean="0"/>
              <a:pPr eaLnBrk="1" hangingPunct="1"/>
              <a:t>68</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0000"/>
              </a:lnSpc>
            </a:pPr>
            <a:r>
              <a:rPr lang="en-US" sz="800" b="1" smtClean="0"/>
              <a:t>HANDOUT: IT 1.2</a:t>
            </a:r>
          </a:p>
          <a:p>
            <a:pPr eaLnBrk="1" hangingPunct="1">
              <a:lnSpc>
                <a:spcPct val="80000"/>
              </a:lnSpc>
            </a:pPr>
            <a:r>
              <a:rPr lang="en-US" sz="800" smtClean="0"/>
              <a:t>For the purposes of this training, we will use the CSEFEL definition of social emotional development for children birth through five years  on this slide and your handout.</a:t>
            </a:r>
          </a:p>
          <a:p>
            <a:pPr eaLnBrk="1" hangingPunct="1">
              <a:lnSpc>
                <a:spcPct val="80000"/>
              </a:lnSpc>
            </a:pPr>
            <a:r>
              <a:rPr lang="en-US" sz="800" b="1" smtClean="0"/>
              <a:t>Ask the participants to read the definition and underline key points as they think about the children in their care.  </a:t>
            </a:r>
          </a:p>
          <a:p>
            <a:pPr eaLnBrk="1" hangingPunct="1">
              <a:lnSpc>
                <a:spcPct val="80000"/>
              </a:lnSpc>
            </a:pPr>
            <a:r>
              <a:rPr lang="en-US" sz="800" b="1" smtClean="0"/>
              <a:t>Lead a discussion by asking participants for their ideas about what each of the phrases means.  </a:t>
            </a:r>
          </a:p>
          <a:p>
            <a:pPr eaLnBrk="1" hangingPunct="1">
              <a:lnSpc>
                <a:spcPct val="80000"/>
              </a:lnSpc>
            </a:pPr>
            <a:r>
              <a:rPr lang="en-US" sz="800" b="1" smtClean="0"/>
              <a:t>You may want to use some of the following ideas:</a:t>
            </a:r>
          </a:p>
          <a:p>
            <a:pPr eaLnBrk="1" hangingPunct="1">
              <a:lnSpc>
                <a:spcPct val="80000"/>
              </a:lnSpc>
            </a:pPr>
            <a:r>
              <a:rPr lang="en-US" altLang="en-US" sz="800" smtClean="0"/>
              <a:t>“</a:t>
            </a:r>
            <a:r>
              <a:rPr lang="en-US" altLang="ja-JP" sz="800" u="sng" smtClean="0"/>
              <a:t>Developing capacity</a:t>
            </a:r>
            <a:r>
              <a:rPr lang="en-US" altLang="en-US" sz="800" u="sng" smtClean="0"/>
              <a:t>”</a:t>
            </a:r>
            <a:r>
              <a:rPr lang="en-US" altLang="ja-JP" sz="800" smtClean="0"/>
              <a:t> – Children grow and change quickly, gaining more skills in all areas of development:  physical, cognitive, and social emotional.  Think about the different abilities of a newborn, a 1 year old, 2 year old, 3 year old, 4 year old, and 5 year old.</a:t>
            </a:r>
          </a:p>
          <a:p>
            <a:pPr eaLnBrk="1" hangingPunct="1">
              <a:lnSpc>
                <a:spcPct val="80000"/>
              </a:lnSpc>
            </a:pPr>
            <a:r>
              <a:rPr lang="en-US" altLang="en-US" sz="800" u="sng" smtClean="0"/>
              <a:t>“</a:t>
            </a:r>
            <a:r>
              <a:rPr lang="en-US" sz="800" u="sng" smtClean="0"/>
              <a:t>Form close and secure adult and peer relationships</a:t>
            </a:r>
            <a:r>
              <a:rPr lang="en-US" altLang="en-US" sz="800" u="sng" smtClean="0"/>
              <a:t>”</a:t>
            </a:r>
            <a:r>
              <a:rPr lang="en-US" altLang="ja-JP" sz="800" smtClean="0"/>
              <a:t> – Young children require nurturing relationships with adult caregivers for healthy social emotional development.  When adults are loving, responsive and consistent in their care, very young children learn that they are valued and that their world is primarily satisfying and predictable.  They learn through these relationships how to interact with their peers.  In the first few years they require a lot of support in managing peer relationships.</a:t>
            </a:r>
          </a:p>
          <a:p>
            <a:pPr eaLnBrk="1" hangingPunct="1">
              <a:lnSpc>
                <a:spcPct val="80000"/>
              </a:lnSpc>
            </a:pPr>
            <a:r>
              <a:rPr lang="en-US" altLang="en-US" sz="800" u="sng" smtClean="0"/>
              <a:t>“</a:t>
            </a:r>
            <a:r>
              <a:rPr lang="en-US" sz="800" u="sng" smtClean="0"/>
              <a:t>Experience, regulate, and express emotions in socially and culturally appropriate ways</a:t>
            </a:r>
            <a:r>
              <a:rPr lang="en-US" altLang="en-US" sz="800" smtClean="0"/>
              <a:t>”</a:t>
            </a:r>
            <a:r>
              <a:rPr lang="en-US" sz="800" smtClean="0"/>
              <a:t> – Joy, sadness, and frustration are just some of the emotions that all children experience during their first years.  Infants and toddlers watch important adults to figure out how they should feel and act in certain situations.  With adult help, they increasingly learn how to control or regulate their emotions so that they don</a:t>
            </a:r>
            <a:r>
              <a:rPr lang="en-US" altLang="en-US" sz="800" smtClean="0"/>
              <a:t>’</a:t>
            </a:r>
            <a:r>
              <a:rPr lang="en-US" sz="800" smtClean="0"/>
              <a:t>t get overwhelmed by them.  The family</a:t>
            </a:r>
            <a:r>
              <a:rPr lang="en-US" altLang="en-US" sz="800" smtClean="0"/>
              <a:t>’</a:t>
            </a:r>
            <a:r>
              <a:rPr lang="en-US" sz="800" smtClean="0"/>
              <a:t>s culture affects the way in which parents interact with their very young children as their values, beliefs, goals, expectations, and resources are expressed in their child-rearing practices.</a:t>
            </a:r>
          </a:p>
          <a:p>
            <a:pPr eaLnBrk="1" hangingPunct="1">
              <a:lnSpc>
                <a:spcPct val="80000"/>
              </a:lnSpc>
            </a:pPr>
            <a:r>
              <a:rPr lang="en-US" altLang="en-US" sz="800" u="sng" smtClean="0"/>
              <a:t>“</a:t>
            </a:r>
            <a:r>
              <a:rPr lang="en-US" sz="800" u="sng" smtClean="0"/>
              <a:t>All in the context of family, community, and culture</a:t>
            </a:r>
            <a:r>
              <a:rPr lang="en-US" altLang="en-US" sz="800" u="sng" smtClean="0"/>
              <a:t>”</a:t>
            </a:r>
            <a:r>
              <a:rPr lang="en-US" altLang="ja-JP" sz="800" smtClean="0"/>
              <a:t> – Young children first learn about relationships and feelings as part of a family.  As was just mentioned, culture influences the relationship between children and caregiving adults.  Communities, too, play a role in shaping how adults and children interact and how they are supported (or not) through public policies and the availability of resources.</a:t>
            </a:r>
          </a:p>
          <a:p>
            <a:pPr eaLnBrk="1" hangingPunct="1">
              <a:lnSpc>
                <a:spcPct val="80000"/>
              </a:lnSpc>
            </a:pPr>
            <a:r>
              <a:rPr lang="en-US" sz="800" smtClean="0"/>
              <a:t>The primary focus will be on developing relationships.  One of our most important roles in supporting positive social emotional development with young children is to establish nurturing and trusting relationships.  It is through these relationships that infants and toddlers learn about their world and their place in it.  They learn that the world is safe and responsive to their needs.  They learn to form satisfying relationships with others, to communicate, to face challenges, and to experience and regulate their emotions.</a:t>
            </a:r>
          </a:p>
          <a:p>
            <a:pPr eaLnBrk="1" hangingPunct="1">
              <a:lnSpc>
                <a:spcPct val="80000"/>
              </a:lnSpc>
            </a:pPr>
            <a:r>
              <a:rPr lang="en-US" sz="800" smtClean="0"/>
              <a:t>Since relationships are constantly adjusting to changes in development, we need to understand the course of social emotional development.  Building positive relationships with both children and parents is essential for a child</a:t>
            </a:r>
            <a:r>
              <a:rPr lang="en-US" altLang="en-US" sz="800" smtClean="0"/>
              <a:t>’</a:t>
            </a:r>
            <a:r>
              <a:rPr lang="en-US" sz="800" smtClean="0"/>
              <a:t>s healthy development.  Young children observe our relationships and what they observe shapes their expectations for how people treat each other.  Relationships are established with each individual child and family and, therefore, look somewhat different with each.  Those of us who provide care to young children and their families build our skills in carefully observing the social emotional cues provided to us by the children in order to respond to them with interactions that build responsive, nurturing relationships.</a:t>
            </a:r>
          </a:p>
          <a:p>
            <a:pPr eaLnBrk="1" hangingPunct="1">
              <a:lnSpc>
                <a:spcPct val="80000"/>
              </a:lnSpc>
            </a:pPr>
            <a:endParaRPr lang="en-US" sz="800" smtClean="0"/>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BCD424A7-DD46-4FF2-A959-33161CECB392}" type="slidenum">
              <a:rPr lang="en-US" smtClean="0"/>
              <a:pPr eaLnBrk="1" hangingPunct="1"/>
              <a:t>7</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ct val="0"/>
              </a:spcBef>
            </a:pPr>
            <a:r>
              <a:rPr lang="en-US" sz="1100" b="1" smtClean="0">
                <a:latin typeface="Arial" pitchFamily="34" charset="0"/>
              </a:rPr>
              <a:t>Source:  Jane Knitzer, NCCP</a:t>
            </a:r>
          </a:p>
          <a:p>
            <a:pPr eaLnBrk="1" hangingPunct="1">
              <a:lnSpc>
                <a:spcPct val="90000"/>
              </a:lnSpc>
              <a:spcBef>
                <a:spcPct val="0"/>
              </a:spcBef>
            </a:pPr>
            <a:endParaRPr lang="en-US" sz="1100" smtClean="0">
              <a:latin typeface="Arial" pitchFamily="34" charset="0"/>
            </a:endParaRPr>
          </a:p>
          <a:p>
            <a:pPr eaLnBrk="1" hangingPunct="1">
              <a:lnSpc>
                <a:spcPct val="90000"/>
              </a:lnSpc>
              <a:spcBef>
                <a:spcPct val="0"/>
              </a:spcBef>
            </a:pPr>
            <a:r>
              <a:rPr lang="en-US" sz="1100" smtClean="0">
                <a:latin typeface="Arial" pitchFamily="34" charset="0"/>
              </a:rPr>
              <a:t>If time permits complete this activity as well. </a:t>
            </a:r>
          </a:p>
          <a:p>
            <a:pPr eaLnBrk="1" hangingPunct="1">
              <a:lnSpc>
                <a:spcPct val="90000"/>
              </a:lnSpc>
              <a:spcBef>
                <a:spcPct val="0"/>
              </a:spcBef>
            </a:pPr>
            <a:endParaRPr lang="en-US" sz="1100" smtClean="0">
              <a:latin typeface="Arial" pitchFamily="34" charset="0"/>
            </a:endParaRPr>
          </a:p>
          <a:p>
            <a:pPr eaLnBrk="1" hangingPunct="1">
              <a:lnSpc>
                <a:spcPct val="90000"/>
              </a:lnSpc>
              <a:spcBef>
                <a:spcPct val="0"/>
              </a:spcBef>
            </a:pPr>
            <a:r>
              <a:rPr lang="en-US" sz="1100" b="1" smtClean="0">
                <a:latin typeface="Arial" pitchFamily="34" charset="0"/>
              </a:rPr>
              <a:t>Share with participants that this definition  plays out in many ways. Ask participants to work together to write down things/strategies/activities/ideas that they do to promote children</a:t>
            </a:r>
            <a:r>
              <a:rPr lang="en-US" altLang="en-US" sz="1100" b="1" smtClean="0">
                <a:latin typeface="Arial" pitchFamily="34" charset="0"/>
              </a:rPr>
              <a:t>’</a:t>
            </a:r>
            <a:r>
              <a:rPr lang="en-US" sz="1100" b="1" smtClean="0">
                <a:latin typeface="Arial" pitchFamily="34" charset="0"/>
              </a:rPr>
              <a:t>s social and emotional development in each of the four areas (i.e., manage emotions, relate to adults, relate to peers, and feel good about self.) If needed you can provide an example in each area. This activity gives them a chance to acknowledge the great work they are doing and to hear new ideas from other participants and yourself. </a:t>
            </a:r>
          </a:p>
          <a:p>
            <a:pPr eaLnBrk="1" hangingPunct="1">
              <a:lnSpc>
                <a:spcPct val="90000"/>
              </a:lnSpc>
              <a:spcBef>
                <a:spcPct val="0"/>
              </a:spcBef>
            </a:pPr>
            <a:endParaRPr lang="en-US" sz="1100" b="1" smtClean="0">
              <a:latin typeface="Arial" pitchFamily="34" charset="0"/>
            </a:endParaRPr>
          </a:p>
          <a:p>
            <a:pPr eaLnBrk="1" hangingPunct="1">
              <a:lnSpc>
                <a:spcPct val="90000"/>
              </a:lnSpc>
            </a:pPr>
            <a:r>
              <a:rPr lang="en-US" sz="1100" b="1" smtClean="0">
                <a:latin typeface="Arial" pitchFamily="34" charset="0"/>
              </a:rPr>
              <a:t>Have them talk in pairs or small groups, jot down their ideas, and then report out. You could have one piece of large chart paper for each area, OR just have each group share 2 of their favorite ideas, etc. </a:t>
            </a:r>
          </a:p>
          <a:p>
            <a:pPr eaLnBrk="1" hangingPunct="1">
              <a:lnSpc>
                <a:spcPct val="90000"/>
              </a:lnSpc>
            </a:pPr>
            <a:endParaRPr lang="en-US" sz="1100" b="1" smtClean="0">
              <a:latin typeface="Arial" pitchFamily="34" charset="0"/>
            </a:endParaRPr>
          </a:p>
          <a:p>
            <a:pPr eaLnBrk="1" hangingPunct="1">
              <a:lnSpc>
                <a:spcPct val="90000"/>
              </a:lnSpc>
            </a:pPr>
            <a:r>
              <a:rPr lang="en-US" sz="1100" b="1" smtClean="0">
                <a:latin typeface="Arial" pitchFamily="34" charset="0"/>
              </a:rPr>
              <a:t>There are many variations of all of the activities. When you are making decisions about how to do an activity take into consideration how much time you have, the understanding level of your participants (you may be aware that your group REALLY needs to spend time on a certain topic), and the engagement of your participants in the topic at hand. </a:t>
            </a:r>
          </a:p>
          <a:p>
            <a:pPr eaLnBrk="1" hangingPunct="1">
              <a:lnSpc>
                <a:spcPct val="90000"/>
              </a:lnSpc>
            </a:pPr>
            <a:endParaRPr lang="en-US" sz="1100" b="1" smtClean="0">
              <a:latin typeface="Arial" pitchFamily="34" charset="0"/>
            </a:endParaRPr>
          </a:p>
          <a:p>
            <a:pPr eaLnBrk="1" hangingPunct="1">
              <a:lnSpc>
                <a:spcPct val="90000"/>
              </a:lnSpc>
            </a:pPr>
            <a:r>
              <a:rPr lang="en-US" sz="1100" b="1" smtClean="0">
                <a:latin typeface="Arial" pitchFamily="34" charset="0"/>
              </a:rPr>
              <a:t>Return to this activity or the wall charts at the end of the day--- do participants have more ideas/strategies to add to the list? </a:t>
            </a:r>
          </a:p>
        </p:txBody>
      </p:sp>
      <p:sp>
        <p:nvSpPr>
          <p:cNvPr id="81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89B2385A-B1AD-44ED-ACCE-EA2CDDC9AA8F}" type="slidenum">
              <a:rPr lang="en-US" smtClean="0">
                <a:latin typeface="Arial" pitchFamily="34" charset="0"/>
              </a:rPr>
              <a:pPr eaLnBrk="1" hangingPunct="1"/>
              <a:t>8</a:t>
            </a:fld>
            <a:endParaRPr lang="en-US"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smtClean="0">
                <a:latin typeface="Arial" pitchFamily="34" charset="0"/>
              </a:rPr>
              <a:t>Introduce the topic of emotional literacy by reading the definition of emotional literacy from this slide</a:t>
            </a:r>
            <a:r>
              <a:rPr lang="en-US" smtClean="0">
                <a:latin typeface="Arial" pitchFamily="34" charset="0"/>
              </a:rPr>
              <a:t>. </a:t>
            </a:r>
          </a:p>
          <a:p>
            <a:endParaRPr lang="en-US" smtClean="0">
              <a:latin typeface="Arial" pitchFamily="34" charset="0"/>
            </a:endParaRPr>
          </a:p>
          <a:p>
            <a:r>
              <a:rPr lang="en-US" smtClean="0">
                <a:latin typeface="Arial" pitchFamily="34" charset="0"/>
              </a:rPr>
              <a:t>Emotional literacy refers to emotional communication or communication about emotion. Social emotional literacy in very young children develops as a result of having respectful, caring, supportive relationships with adults. Similarly, when working with children ages 3 to 5, emotional literacy refers to a child</a:t>
            </a:r>
            <a:r>
              <a:rPr lang="en-US" altLang="en-US" smtClean="0">
                <a:latin typeface="Arial" pitchFamily="34" charset="0"/>
              </a:rPr>
              <a:t>’</a:t>
            </a:r>
            <a:r>
              <a:rPr lang="en-US" smtClean="0">
                <a:latin typeface="Arial" pitchFamily="34" charset="0"/>
              </a:rPr>
              <a:t>s ability (with adult support) to understand their feelings and the feelings of others. </a:t>
            </a:r>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6731BEE3-B63D-42FA-811E-3B9BAD6CA140}" type="slidenum">
              <a:rPr lang="en-US" smtClean="0">
                <a:latin typeface="Arial" pitchFamily="34" charset="0"/>
              </a:rPr>
              <a:pPr eaLnBrk="1" hangingPunct="1"/>
              <a:t>9</a:t>
            </a:fld>
            <a:endParaRPr 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5484E0E-B21D-4975-BED8-0A86729F0A86}" type="datetimeFigureOut">
              <a:rPr lang="en-US"/>
              <a:pPr>
                <a:defRPr/>
              </a:pPr>
              <a:t>1/20/2012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851A5AE-4566-4A17-A441-4F0521D46E67}" type="slidenum">
              <a:rPr lang="en-US"/>
              <a:pPr>
                <a:defRPr/>
              </a:pPr>
              <a:t>‹#›</a:t>
            </a:fld>
            <a:endParaRPr lang="en-US"/>
          </a:p>
        </p:txBody>
      </p:sp>
    </p:spTree>
    <p:extLst>
      <p:ext uri="{BB962C8B-B14F-4D97-AF65-F5344CB8AC3E}">
        <p14:creationId xmlns:p14="http://schemas.microsoft.com/office/powerpoint/2010/main" val="3550180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A73DBFE-038B-4BCA-ABEF-73398A798276}" type="datetimeFigureOut">
              <a:rPr lang="en-US"/>
              <a:pPr>
                <a:defRPr/>
              </a:pPr>
              <a:t>1/20/2012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23A319D-4FCA-4113-A562-159425BA71D1}" type="slidenum">
              <a:rPr lang="en-US"/>
              <a:pPr>
                <a:defRPr/>
              </a:pPr>
              <a:t>‹#›</a:t>
            </a:fld>
            <a:endParaRPr lang="en-US"/>
          </a:p>
        </p:txBody>
      </p:sp>
    </p:spTree>
    <p:extLst>
      <p:ext uri="{BB962C8B-B14F-4D97-AF65-F5344CB8AC3E}">
        <p14:creationId xmlns:p14="http://schemas.microsoft.com/office/powerpoint/2010/main" val="15186252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752600"/>
            <a:ext cx="2057400" cy="4373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752600"/>
            <a:ext cx="6019800" cy="4373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EB16CCE-394B-40BD-AD78-DDC9D6B387AE}" type="datetimeFigureOut">
              <a:rPr lang="en-US"/>
              <a:pPr>
                <a:defRPr/>
              </a:pPr>
              <a:t>1/20/2012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23B9530-8E21-4D7E-89B2-01F237C9C297}" type="slidenum">
              <a:rPr lang="en-US"/>
              <a:pPr>
                <a:defRPr/>
              </a:pPr>
              <a:t>‹#›</a:t>
            </a:fld>
            <a:endParaRPr lang="en-US"/>
          </a:p>
        </p:txBody>
      </p:sp>
    </p:spTree>
    <p:extLst>
      <p:ext uri="{BB962C8B-B14F-4D97-AF65-F5344CB8AC3E}">
        <p14:creationId xmlns:p14="http://schemas.microsoft.com/office/powerpoint/2010/main" val="35391067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4478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478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736808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478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4478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67143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A9C6CB3-0196-4CA3-9837-55D903E44551}" type="datetimeFigureOut">
              <a:rPr lang="en-US"/>
              <a:pPr>
                <a:defRPr/>
              </a:pPr>
              <a:t>1/20/2012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DDD57F9-1D79-4082-A45F-893B68BC3094}" type="slidenum">
              <a:rPr lang="en-US"/>
              <a:pPr>
                <a:defRPr/>
              </a:pPr>
              <a:t>‹#›</a:t>
            </a:fld>
            <a:endParaRPr lang="en-US"/>
          </a:p>
        </p:txBody>
      </p:sp>
    </p:spTree>
    <p:extLst>
      <p:ext uri="{BB962C8B-B14F-4D97-AF65-F5344CB8AC3E}">
        <p14:creationId xmlns:p14="http://schemas.microsoft.com/office/powerpoint/2010/main" val="2319467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39DF13E5-17D9-454B-A163-D277384345AF}" type="datetimeFigureOut">
              <a:rPr lang="en-US"/>
              <a:pPr>
                <a:defRPr/>
              </a:pPr>
              <a:t>1/20/2012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25B2DB8-D6A4-485F-BA13-F5730E9F18B0}" type="slidenum">
              <a:rPr lang="en-US"/>
              <a:pPr>
                <a:defRPr/>
              </a:pPr>
              <a:t>‹#›</a:t>
            </a:fld>
            <a:endParaRPr lang="en-US"/>
          </a:p>
        </p:txBody>
      </p:sp>
    </p:spTree>
    <p:extLst>
      <p:ext uri="{BB962C8B-B14F-4D97-AF65-F5344CB8AC3E}">
        <p14:creationId xmlns:p14="http://schemas.microsoft.com/office/powerpoint/2010/main" val="35673498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2438400"/>
            <a:ext cx="4038600" cy="3687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2438400"/>
            <a:ext cx="4038600" cy="3687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16EB86E-501F-4798-9821-94001DB0F1BF}" type="datetimeFigureOut">
              <a:rPr lang="en-US"/>
              <a:pPr>
                <a:defRPr/>
              </a:pPr>
              <a:t>1/20/2012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DEF9063-97A5-47B3-9191-B20E8AE87BEA}" type="slidenum">
              <a:rPr lang="en-US"/>
              <a:pPr>
                <a:defRPr/>
              </a:pPr>
              <a:t>‹#›</a:t>
            </a:fld>
            <a:endParaRPr lang="en-US"/>
          </a:p>
        </p:txBody>
      </p:sp>
    </p:spTree>
    <p:extLst>
      <p:ext uri="{BB962C8B-B14F-4D97-AF65-F5344CB8AC3E}">
        <p14:creationId xmlns:p14="http://schemas.microsoft.com/office/powerpoint/2010/main" val="4910657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225583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819400"/>
            <a:ext cx="4040188" cy="3306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225583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819400"/>
            <a:ext cx="4041775" cy="3306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FA43EE3-66D0-43A3-B76F-90E4DFFD27AF}" type="datetimeFigureOut">
              <a:rPr lang="en-US"/>
              <a:pPr>
                <a:defRPr/>
              </a:pPr>
              <a:t>1/20/2012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46CACD5-AFE1-4742-A10F-7E019FBD7894}" type="slidenum">
              <a:rPr lang="en-US"/>
              <a:pPr>
                <a:defRPr/>
              </a:pPr>
              <a:t>‹#›</a:t>
            </a:fld>
            <a:endParaRPr lang="en-US"/>
          </a:p>
        </p:txBody>
      </p:sp>
    </p:spTree>
    <p:extLst>
      <p:ext uri="{BB962C8B-B14F-4D97-AF65-F5344CB8AC3E}">
        <p14:creationId xmlns:p14="http://schemas.microsoft.com/office/powerpoint/2010/main" val="2962063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D5F7A80-8BB0-433E-B8D3-B912563CD303}" type="datetimeFigureOut">
              <a:rPr lang="en-US"/>
              <a:pPr>
                <a:defRPr/>
              </a:pPr>
              <a:t>1/20/2012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763EDF3-0237-465B-850A-7AAC713D5741}" type="slidenum">
              <a:rPr lang="en-US"/>
              <a:pPr>
                <a:defRPr/>
              </a:pPr>
              <a:t>‹#›</a:t>
            </a:fld>
            <a:endParaRPr lang="en-US"/>
          </a:p>
        </p:txBody>
      </p:sp>
    </p:spTree>
    <p:extLst>
      <p:ext uri="{BB962C8B-B14F-4D97-AF65-F5344CB8AC3E}">
        <p14:creationId xmlns:p14="http://schemas.microsoft.com/office/powerpoint/2010/main" val="16896284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20D97A1-06D0-49DE-93EC-AEF2E6085020}" type="datetimeFigureOut">
              <a:rPr lang="en-US"/>
              <a:pPr>
                <a:defRPr/>
              </a:pPr>
              <a:t>1/20/2012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283B85B-5B09-4547-9D22-DE6321E4B456}" type="slidenum">
              <a:rPr lang="en-US"/>
              <a:pPr>
                <a:defRPr/>
              </a:pPr>
              <a:t>‹#›</a:t>
            </a:fld>
            <a:endParaRPr lang="en-US"/>
          </a:p>
        </p:txBody>
      </p:sp>
    </p:spTree>
    <p:extLst>
      <p:ext uri="{BB962C8B-B14F-4D97-AF65-F5344CB8AC3E}">
        <p14:creationId xmlns:p14="http://schemas.microsoft.com/office/powerpoint/2010/main" val="2708634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0"/>
            <a:ext cx="3008313" cy="8572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1600200"/>
            <a:ext cx="5111750" cy="45259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667000"/>
            <a:ext cx="3008313" cy="34591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0BB327E-493A-4D03-8E33-A817718455F2}" type="datetimeFigureOut">
              <a:rPr lang="en-US"/>
              <a:pPr>
                <a:defRPr/>
              </a:pPr>
              <a:t>1/20/2012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40FB428-8830-40C5-AB92-263913A17A0E}" type="slidenum">
              <a:rPr lang="en-US"/>
              <a:pPr>
                <a:defRPr/>
              </a:pPr>
              <a:t>‹#›</a:t>
            </a:fld>
            <a:endParaRPr lang="en-US"/>
          </a:p>
        </p:txBody>
      </p:sp>
    </p:spTree>
    <p:extLst>
      <p:ext uri="{BB962C8B-B14F-4D97-AF65-F5344CB8AC3E}">
        <p14:creationId xmlns:p14="http://schemas.microsoft.com/office/powerpoint/2010/main" val="2002927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181600"/>
            <a:ext cx="5486400" cy="533400"/>
          </a:xfrm>
        </p:spPr>
        <p:txBody>
          <a:bodyPr anchor="b"/>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1752599"/>
            <a:ext cx="5486400" cy="3352801"/>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791200"/>
            <a:ext cx="5486400" cy="381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308B63B-ECBB-4043-AB16-BC948F58B28F}" type="datetimeFigureOut">
              <a:rPr lang="en-US"/>
              <a:pPr>
                <a:defRPr/>
              </a:pPr>
              <a:t>1/20/2012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4713078-B1B0-444F-AC94-725D15CD698C}" type="slidenum">
              <a:rPr lang="en-US"/>
              <a:pPr>
                <a:defRPr/>
              </a:pPr>
              <a:t>‹#›</a:t>
            </a:fld>
            <a:endParaRPr lang="en-US"/>
          </a:p>
        </p:txBody>
      </p:sp>
    </p:spTree>
    <p:extLst>
      <p:ext uri="{BB962C8B-B14F-4D97-AF65-F5344CB8AC3E}">
        <p14:creationId xmlns:p14="http://schemas.microsoft.com/office/powerpoint/2010/main" val="2892065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170" name="Picture 14" descr="DOD USDA Footer.jp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9144000"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 Placeholder 2"/>
          <p:cNvSpPr>
            <a:spLocks noGrp="1"/>
          </p:cNvSpPr>
          <p:nvPr>
            <p:ph type="body" idx="1"/>
          </p:nvPr>
        </p:nvSpPr>
        <p:spPr bwMode="auto">
          <a:xfrm>
            <a:off x="457200" y="1600200"/>
            <a:ext cx="8229600" cy="315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172" name="Title Placeholder 1"/>
          <p:cNvSpPr>
            <a:spLocks noGrp="1"/>
          </p:cNvSpPr>
          <p:nvPr>
            <p:ph type="title"/>
          </p:nvPr>
        </p:nvSpPr>
        <p:spPr bwMode="auto">
          <a:xfrm>
            <a:off x="457200" y="230188"/>
            <a:ext cx="8229600" cy="106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 name="Date Placeholder 3"/>
          <p:cNvSpPr>
            <a:spLocks noGrp="1"/>
          </p:cNvSpPr>
          <p:nvPr>
            <p:ph type="dt" sz="half" idx="2"/>
          </p:nvPr>
        </p:nvSpPr>
        <p:spPr>
          <a:xfrm>
            <a:off x="457200" y="49085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a:defRPr/>
            </a:pPr>
            <a:fld id="{14D4FC97-672F-48CF-B4B6-27972AE38EB7}" type="datetimeFigureOut">
              <a:rPr lang="en-US"/>
              <a:pPr>
                <a:defRPr/>
              </a:pPr>
              <a:t>1/20/2012</a:t>
            </a:fld>
            <a:endParaRPr lang="en-US"/>
          </a:p>
        </p:txBody>
      </p:sp>
      <p:sp>
        <p:nvSpPr>
          <p:cNvPr id="5" name="Footer Placeholder 4"/>
          <p:cNvSpPr>
            <a:spLocks noGrp="1"/>
          </p:cNvSpPr>
          <p:nvPr>
            <p:ph type="ftr" sz="quarter" idx="3"/>
          </p:nvPr>
        </p:nvSpPr>
        <p:spPr>
          <a:xfrm>
            <a:off x="3124200" y="49085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49085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4E6938E4-669E-45A6-ACFB-43760606DB27}" type="slidenum">
              <a:rPr lang="en-US"/>
              <a:pPr>
                <a:defRPr/>
              </a:pPr>
              <a:t>‹#›</a:t>
            </a:fld>
            <a:endParaRPr lang="en-US"/>
          </a:p>
        </p:txBody>
      </p:sp>
      <p:pic>
        <p:nvPicPr>
          <p:cNvPr id="7176" name="Picture 15" descr="Current-DOD-USDA-Header.jpg"/>
          <p:cNvPicPr>
            <a:picLocks noChangeAspect="1"/>
          </p:cNvPicPr>
          <p:nvPr userDrawn="1"/>
        </p:nvPicPr>
        <p:blipFill>
          <a:blip r:embed="rId16">
            <a:extLst>
              <a:ext uri="{28A0092B-C50C-407E-A947-70E740481C1C}">
                <a14:useLocalDpi xmlns:a14="http://schemas.microsoft.com/office/drawing/2010/main" val="0"/>
              </a:ext>
            </a:extLst>
          </a:blip>
          <a:srcRect b="20911"/>
          <a:stretch>
            <a:fillRect/>
          </a:stretch>
        </p:blipFill>
        <p:spPr bwMode="auto">
          <a:xfrm>
            <a:off x="0" y="5181600"/>
            <a:ext cx="9144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Lst>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eg"/><Relationship Id="rId1" Type="http://schemas.microsoft.com/office/2007/relationships/media" Target="../media/media2.mpeg"/><Relationship Id="rId5" Type="http://schemas.openxmlformats.org/officeDocument/2006/relationships/image" Target="../media/image1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2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30.xml"/><Relationship Id="rId7" Type="http://schemas.openxmlformats.org/officeDocument/2006/relationships/image" Target="../media/image40.jpeg"/><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39.jpeg"/><Relationship Id="rId11" Type="http://schemas.openxmlformats.org/officeDocument/2006/relationships/image" Target="../media/image42.png"/><Relationship Id="rId5" Type="http://schemas.openxmlformats.org/officeDocument/2006/relationships/image" Target="../media/image38.jpeg"/><Relationship Id="rId10" Type="http://schemas.openxmlformats.org/officeDocument/2006/relationships/image" Target="../media/image41.png"/><Relationship Id="rId4" Type="http://schemas.openxmlformats.org/officeDocument/2006/relationships/image" Target="../media/image37.jpeg"/><Relationship Id="rId9"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eg"/><Relationship Id="rId1" Type="http://schemas.microsoft.com/office/2007/relationships/media" Target="../media/media3.mpeg"/><Relationship Id="rId5" Type="http://schemas.openxmlformats.org/officeDocument/2006/relationships/image" Target="../media/image44.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47.jpeg"/><Relationship Id="rId4" Type="http://schemas.openxmlformats.org/officeDocument/2006/relationships/image" Target="../media/image46.jpeg"/></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51.wmf"/><Relationship Id="rId3" Type="http://schemas.openxmlformats.org/officeDocument/2006/relationships/hyperlink" Target="http://www.csefel.uiuc.edu/practical-ideas.html" TargetMode="External"/><Relationship Id="rId7" Type="http://schemas.openxmlformats.org/officeDocument/2006/relationships/image" Target="../media/image50.jpe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hyperlink" Target="http://a1204.g.akamai.net/7/1204/1401/04022408011/images.barnesandnoble.com/images/7430000/7436245.jpg"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53.jpeg"/></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59.emf"/><Relationship Id="rId5" Type="http://schemas.openxmlformats.org/officeDocument/2006/relationships/oleObject" Target="../embeddings/oleObject2.bin"/><Relationship Id="rId4" Type="http://schemas.openxmlformats.org/officeDocument/2006/relationships/image" Target="../media/image58.png"/></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45.xml.rels><?xml version="1.0" encoding="UTF-8" standalone="yes"?>
<Relationships xmlns="http://schemas.openxmlformats.org/package/2006/relationships"><Relationship Id="rId3" Type="http://schemas.openxmlformats.org/officeDocument/2006/relationships/hyperlink" Target="file:///D:\Tucker%20Turtle%20Takes%20Time%20to%20Tuck%20and%20Think.ppt" TargetMode="External"/><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64.wmf"/></Relationships>
</file>

<file path=ppt/slides/_rels/slide46.x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notesSlide" Target="../notesSlides/notesSlide46.xml"/><Relationship Id="rId1" Type="http://schemas.openxmlformats.org/officeDocument/2006/relationships/slideLayout" Target="../slideLayouts/slideLayout6.xml"/><Relationship Id="rId5" Type="http://schemas.openxmlformats.org/officeDocument/2006/relationships/image" Target="../media/image67.wmf"/><Relationship Id="rId4" Type="http://schemas.openxmlformats.org/officeDocument/2006/relationships/image" Target="../media/image66.wmf"/></Relationships>
</file>

<file path=ppt/slides/_rels/slide47.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image" Target="../media/image72.emf"/><Relationship Id="rId5" Type="http://schemas.openxmlformats.org/officeDocument/2006/relationships/image" Target="../media/image71.wmf"/><Relationship Id="rId4" Type="http://schemas.openxmlformats.org/officeDocument/2006/relationships/image" Target="../media/image70.wmf"/></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73.png"/><Relationship Id="rId4" Type="http://schemas.openxmlformats.org/officeDocument/2006/relationships/oleObject" Target="../embeddings/oleObject3.bin"/></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74.png"/><Relationship Id="rId4" Type="http://schemas.openxmlformats.org/officeDocument/2006/relationships/oleObject" Target="../embeddings/oleObject4.bin"/></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75.png"/><Relationship Id="rId4" Type="http://schemas.openxmlformats.org/officeDocument/2006/relationships/oleObject" Target="../embeddings/oleObject5.bin"/></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76.png"/><Relationship Id="rId4" Type="http://schemas.openxmlformats.org/officeDocument/2006/relationships/oleObject" Target="../embeddings/oleObject6.bin"/></Relationships>
</file>

<file path=ppt/slides/_rels/slide53.xml.rels><?xml version="1.0" encoding="UTF-8" standalone="yes"?>
<Relationships xmlns="http://schemas.openxmlformats.org/package/2006/relationships"><Relationship Id="rId3" Type="http://schemas.openxmlformats.org/officeDocument/2006/relationships/image" Target="../media/image77.wmf"/><Relationship Id="rId7" Type="http://schemas.openxmlformats.org/officeDocument/2006/relationships/image" Target="../media/image80.wmf"/><Relationship Id="rId2" Type="http://schemas.openxmlformats.org/officeDocument/2006/relationships/notesSlide" Target="../notesSlides/notesSlide53.xml"/><Relationship Id="rId1" Type="http://schemas.openxmlformats.org/officeDocument/2006/relationships/slideLayout" Target="../slideLayouts/slideLayout6.xml"/><Relationship Id="rId6" Type="http://schemas.openxmlformats.org/officeDocument/2006/relationships/image" Target="../media/image66.wmf"/><Relationship Id="rId5" Type="http://schemas.openxmlformats.org/officeDocument/2006/relationships/image" Target="../media/image79.wmf"/><Relationship Id="rId4" Type="http://schemas.openxmlformats.org/officeDocument/2006/relationships/image" Target="../media/image78.wmf"/></Relationships>
</file>

<file path=ppt/slides/_rels/slide5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56.xml.rels><?xml version="1.0" encoding="UTF-8" standalone="yes"?>
<Relationships xmlns="http://schemas.openxmlformats.org/package/2006/relationships"><Relationship Id="rId3" Type="http://schemas.openxmlformats.org/officeDocument/2006/relationships/image" Target="../media/image86.wmf"/><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7.xml"/><Relationship Id="rId1" Type="http://schemas.openxmlformats.org/officeDocument/2006/relationships/slideLayout" Target="../slideLayouts/slideLayout6.xml"/><Relationship Id="rId4" Type="http://schemas.openxmlformats.org/officeDocument/2006/relationships/image" Target="../media/image88.png"/></Relationships>
</file>

<file path=ppt/slides/_rels/slide5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90.jpe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5.xml"/><Relationship Id="rId1" Type="http://schemas.openxmlformats.org/officeDocument/2006/relationships/slideLayout" Target="../slideLayouts/slideLayout6.xml"/><Relationship Id="rId5" Type="http://schemas.openxmlformats.org/officeDocument/2006/relationships/image" Target="../media/image96.jpeg"/><Relationship Id="rId4" Type="http://schemas.openxmlformats.org/officeDocument/2006/relationships/image" Target="../media/image95.jpeg"/></Relationships>
</file>

<file path=ppt/slides/_rels/slide66.xml.rels><?xml version="1.0" encoding="UTF-8" standalone="yes"?>
<Relationships xmlns="http://schemas.openxmlformats.org/package/2006/relationships"><Relationship Id="rId3" Type="http://schemas.openxmlformats.org/officeDocument/2006/relationships/hyperlink" Target="http://www.extension.unl.edu/web/child/cyttap" TargetMode="External"/><Relationship Id="rId2" Type="http://schemas.openxmlformats.org/officeDocument/2006/relationships/notesSlide" Target="../notesSlides/notesSlide66.xml"/><Relationship Id="rId1" Type="http://schemas.openxmlformats.org/officeDocument/2006/relationships/slideLayout" Target="../slideLayouts/slideLayout1.xml"/><Relationship Id="rId5" Type="http://schemas.openxmlformats.org/officeDocument/2006/relationships/hyperlink" Target="http://csefel.vanderbilt.edu/" TargetMode="External"/><Relationship Id="rId4" Type="http://schemas.openxmlformats.org/officeDocument/2006/relationships/hyperlink" Target="http://betterkidcare.psu.edu/"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97.wmf"/><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5"/>
          <p:cNvSpPr>
            <a:spLocks noGrp="1" noChangeArrowheads="1"/>
          </p:cNvSpPr>
          <p:nvPr>
            <p:ph type="title"/>
          </p:nvPr>
        </p:nvSpPr>
        <p:spPr>
          <a:xfrm>
            <a:off x="914400" y="2209800"/>
            <a:ext cx="7391400" cy="2362200"/>
          </a:xfrm>
        </p:spPr>
        <p:txBody>
          <a:bodyPr rtlCol="0">
            <a:normAutofit fontScale="90000"/>
          </a:bodyPr>
          <a:lstStyle/>
          <a:p>
            <a:pPr eaLnBrk="1" fontAlgn="auto" hangingPunct="1">
              <a:spcAft>
                <a:spcPts val="0"/>
              </a:spcAft>
              <a:defRPr/>
            </a:pPr>
            <a:r>
              <a:rPr lang="en-US" sz="3600" b="1" i="1" dirty="0" smtClean="0">
                <a:solidFill>
                  <a:schemeClr val="accent2"/>
                </a:solidFill>
                <a:ea typeface="+mj-ea"/>
                <a:cs typeface="+mj-cs"/>
              </a:rPr>
              <a:t>Rock Solid Foundations: Promoting the Social &amp; Emotional Competence of </a:t>
            </a:r>
            <a:br>
              <a:rPr lang="en-US" sz="3600" b="1" i="1" dirty="0" smtClean="0">
                <a:solidFill>
                  <a:schemeClr val="accent2"/>
                </a:solidFill>
                <a:ea typeface="+mj-ea"/>
                <a:cs typeface="+mj-cs"/>
              </a:rPr>
            </a:br>
            <a:r>
              <a:rPr lang="en-US" sz="3600" b="1" i="1" dirty="0" smtClean="0">
                <a:solidFill>
                  <a:schemeClr val="accent2"/>
                </a:solidFill>
                <a:ea typeface="+mj-ea"/>
                <a:cs typeface="+mj-cs"/>
              </a:rPr>
              <a:t>Young Children &amp; Preventing Challenging Behaviors: </a:t>
            </a:r>
            <a:br>
              <a:rPr lang="en-US" sz="3600" b="1" i="1" dirty="0" smtClean="0">
                <a:solidFill>
                  <a:schemeClr val="accent2"/>
                </a:solidFill>
                <a:ea typeface="+mj-ea"/>
                <a:cs typeface="+mj-cs"/>
              </a:rPr>
            </a:br>
            <a:r>
              <a:rPr lang="en-US" sz="3600" b="1" i="1" dirty="0" smtClean="0">
                <a:solidFill>
                  <a:schemeClr val="accent2"/>
                </a:solidFill>
                <a:ea typeface="+mj-ea"/>
                <a:cs typeface="+mj-cs"/>
              </a:rPr>
              <a:t>Enhancing Emotional Literacy</a:t>
            </a:r>
          </a:p>
        </p:txBody>
      </p:sp>
      <p:pic>
        <p:nvPicPr>
          <p:cNvPr id="10243" name="Picture 4" descr="CSEFEL_Pics"/>
          <p:cNvPicPr>
            <a:picLocks noChangeAspect="1" noChangeArrowheads="1"/>
          </p:cNvPicPr>
          <p:nvPr/>
        </p:nvPicPr>
        <p:blipFill>
          <a:blip r:embed="rId3">
            <a:extLst>
              <a:ext uri="{28A0092B-C50C-407E-A947-70E740481C1C}">
                <a14:useLocalDpi xmlns:a14="http://schemas.microsoft.com/office/drawing/2010/main" val="0"/>
              </a:ext>
            </a:extLst>
          </a:blip>
          <a:srcRect l="24461" t="978" r="24080" b="78406"/>
          <a:stretch>
            <a:fillRect/>
          </a:stretch>
        </p:blipFill>
        <p:spPr bwMode="auto">
          <a:xfrm>
            <a:off x="2206625" y="195263"/>
            <a:ext cx="4706938" cy="141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Grp="1" noChangeArrowheads="1"/>
          </p:cNvSpPr>
          <p:nvPr>
            <p:ph type="title"/>
          </p:nvPr>
        </p:nvSpPr>
        <p:spPr>
          <a:xfrm>
            <a:off x="457200" y="1008063"/>
            <a:ext cx="8229600" cy="682625"/>
          </a:xfrm>
        </p:spPr>
        <p:txBody>
          <a:bodyPr/>
          <a:lstStyle/>
          <a:p>
            <a:pPr eaLnBrk="1" hangingPunct="1"/>
            <a:r>
              <a:rPr lang="en-US" sz="3600" smtClean="0"/>
              <a:t>Emotional Literacy…</a:t>
            </a:r>
            <a:endParaRPr lang="en-US" sz="4000" smtClean="0"/>
          </a:p>
        </p:txBody>
      </p:sp>
      <p:sp>
        <p:nvSpPr>
          <p:cNvPr id="19459" name="Rectangle 4"/>
          <p:cNvSpPr>
            <a:spLocks noGrp="1" noChangeArrowheads="1"/>
          </p:cNvSpPr>
          <p:nvPr>
            <p:ph idx="1"/>
          </p:nvPr>
        </p:nvSpPr>
        <p:spPr>
          <a:xfrm>
            <a:off x="685800" y="1736725"/>
            <a:ext cx="7772400" cy="4572000"/>
          </a:xfrm>
        </p:spPr>
        <p:txBody>
          <a:bodyPr/>
          <a:lstStyle/>
          <a:p>
            <a:pPr marL="812800" indent="-812800" eaLnBrk="1" hangingPunct="1">
              <a:buFontTx/>
              <a:buNone/>
            </a:pPr>
            <a:r>
              <a:rPr lang="en-US" smtClean="0"/>
              <a:t>       </a:t>
            </a:r>
            <a:r>
              <a:rPr lang="en-US" sz="3600" smtClean="0"/>
              <a:t> …. is the capacity to recognize, label, and understand feelings in self and others.</a:t>
            </a:r>
          </a:p>
          <a:p>
            <a:pPr marL="812800" indent="-812800" eaLnBrk="1" hangingPunct="1"/>
            <a:endParaRPr lang="en-US" smtClean="0"/>
          </a:p>
          <a:p>
            <a:pPr marL="812800" indent="-812800" eaLnBrk="1" hangingPunct="1">
              <a:buFontTx/>
              <a:buNone/>
            </a:pPr>
            <a:endParaRPr lang="en-US" sz="1400" smtClean="0"/>
          </a:p>
          <a:p>
            <a:pPr marL="812800" indent="-812800" eaLnBrk="1" hangingPunct="1">
              <a:buFontTx/>
              <a:buNone/>
            </a:pPr>
            <a:r>
              <a:rPr lang="en-US" sz="1400" smtClean="0"/>
              <a:t>			Adapted with permission, </a:t>
            </a:r>
            <a:r>
              <a:rPr lang="en-US" sz="1400" i="1" smtClean="0"/>
              <a:t>Cradling Literacy, 2007</a:t>
            </a:r>
          </a:p>
          <a:p>
            <a:pPr marL="812800" indent="-812800" eaLnBrk="1" hangingPunct="1"/>
            <a:endParaRPr lang="en-US" smtClean="0"/>
          </a:p>
          <a:p>
            <a:pPr marL="812800" indent="-812800" eaLnBrk="1" hangingPunct="1"/>
            <a:endParaRPr lang="en-US" smtClean="0"/>
          </a:p>
        </p:txBody>
      </p:sp>
      <p:sp>
        <p:nvSpPr>
          <p:cNvPr id="19460"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1520E2EC-5BCF-4D43-A1E9-048668D9466B}" type="slidenum">
              <a:rPr lang="en-US" smtClean="0">
                <a:solidFill>
                  <a:srgbClr val="898989"/>
                </a:solidFill>
              </a:rPr>
              <a:pPr eaLnBrk="1" hangingPunct="1"/>
              <a:t>10</a:t>
            </a:fld>
            <a:endParaRPr lang="en-US" smtClean="0">
              <a:solidFill>
                <a:srgbClr val="898989"/>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type="title"/>
          </p:nvPr>
        </p:nvSpPr>
        <p:spPr/>
        <p:txBody>
          <a:bodyPr>
            <a:normAutofit fontScale="90000"/>
          </a:bodyPr>
          <a:lstStyle/>
          <a:p>
            <a:pPr eaLnBrk="1" hangingPunct="1">
              <a:defRPr/>
            </a:pPr>
            <a:r>
              <a:rPr lang="en-US" sz="3400" smtClean="0">
                <a:ea typeface="ＭＳ Ｐゴシック" charset="0"/>
              </a:rPr>
              <a:t>Children with a Strong Foundation</a:t>
            </a:r>
            <a:br>
              <a:rPr lang="en-US" sz="3400" smtClean="0">
                <a:ea typeface="ＭＳ Ｐゴシック" charset="0"/>
              </a:rPr>
            </a:br>
            <a:r>
              <a:rPr lang="en-US" sz="3400" smtClean="0">
                <a:ea typeface="ＭＳ Ｐゴシック" charset="0"/>
              </a:rPr>
              <a:t>in Emotional Literacy:</a:t>
            </a:r>
          </a:p>
        </p:txBody>
      </p:sp>
      <p:sp>
        <p:nvSpPr>
          <p:cNvPr id="20483" name="Rectangle 5"/>
          <p:cNvSpPr>
            <a:spLocks noGrp="1" noChangeArrowheads="1"/>
          </p:cNvSpPr>
          <p:nvPr>
            <p:ph sz="half" idx="1"/>
          </p:nvPr>
        </p:nvSpPr>
        <p:spPr>
          <a:xfrm>
            <a:off x="457200" y="1284288"/>
            <a:ext cx="4513263" cy="4525962"/>
          </a:xfrm>
        </p:spPr>
        <p:txBody>
          <a:bodyPr/>
          <a:lstStyle/>
          <a:p>
            <a:pPr>
              <a:lnSpc>
                <a:spcPct val="90000"/>
              </a:lnSpc>
            </a:pPr>
            <a:r>
              <a:rPr lang="en-US" sz="2600" smtClean="0"/>
              <a:t>tolerate frustration better</a:t>
            </a:r>
          </a:p>
          <a:p>
            <a:pPr>
              <a:lnSpc>
                <a:spcPct val="90000"/>
              </a:lnSpc>
            </a:pPr>
            <a:r>
              <a:rPr lang="en-US" sz="2600" smtClean="0"/>
              <a:t>get into fewer fights</a:t>
            </a:r>
          </a:p>
        </p:txBody>
      </p:sp>
      <p:sp>
        <p:nvSpPr>
          <p:cNvPr id="20484" name="Content Placeholder 6"/>
          <p:cNvSpPr>
            <a:spLocks noGrp="1"/>
          </p:cNvSpPr>
          <p:nvPr>
            <p:ph sz="half" idx="2"/>
          </p:nvPr>
        </p:nvSpPr>
        <p:spPr>
          <a:xfrm>
            <a:off x="4797425" y="1284288"/>
            <a:ext cx="4324350" cy="4525962"/>
          </a:xfrm>
        </p:spPr>
        <p:txBody>
          <a:bodyPr/>
          <a:lstStyle/>
          <a:p>
            <a:pPr>
              <a:lnSpc>
                <a:spcPct val="90000"/>
              </a:lnSpc>
            </a:pPr>
            <a:r>
              <a:rPr lang="en-US" smtClean="0"/>
              <a:t>engage in less destructive behavior</a:t>
            </a:r>
          </a:p>
          <a:p>
            <a:pPr>
              <a:lnSpc>
                <a:spcPct val="90000"/>
              </a:lnSpc>
            </a:pPr>
            <a:r>
              <a:rPr lang="en-US" smtClean="0"/>
              <a:t>are healthier</a:t>
            </a:r>
          </a:p>
          <a:p>
            <a:pPr>
              <a:lnSpc>
                <a:spcPct val="90000"/>
              </a:lnSpc>
            </a:pPr>
            <a:r>
              <a:rPr lang="en-US" smtClean="0"/>
              <a:t>are less lonely</a:t>
            </a:r>
          </a:p>
          <a:p>
            <a:pPr>
              <a:lnSpc>
                <a:spcPct val="90000"/>
              </a:lnSpc>
            </a:pPr>
            <a:r>
              <a:rPr lang="en-US" smtClean="0"/>
              <a:t>are less impulsive</a:t>
            </a:r>
          </a:p>
          <a:p>
            <a:pPr>
              <a:lnSpc>
                <a:spcPct val="90000"/>
              </a:lnSpc>
            </a:pPr>
            <a:r>
              <a:rPr lang="en-US" smtClean="0"/>
              <a:t>are more focused</a:t>
            </a:r>
          </a:p>
          <a:p>
            <a:pPr>
              <a:lnSpc>
                <a:spcPct val="90000"/>
              </a:lnSpc>
            </a:pPr>
            <a:r>
              <a:rPr lang="en-US" smtClean="0"/>
              <a:t>have greater academic achievement</a:t>
            </a:r>
          </a:p>
          <a:p>
            <a:endParaRPr lang="en-US" smtClean="0"/>
          </a:p>
        </p:txBody>
      </p:sp>
      <p:sp>
        <p:nvSpPr>
          <p:cNvPr id="20485"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2D9147AE-607C-435A-B366-C00C509413F1}" type="slidenum">
              <a:rPr lang="en-US" smtClean="0">
                <a:solidFill>
                  <a:srgbClr val="898989"/>
                </a:solidFill>
              </a:rPr>
              <a:pPr eaLnBrk="1" hangingPunct="1"/>
              <a:t>11</a:t>
            </a:fld>
            <a:endParaRPr lang="en-US" smtClean="0">
              <a:solidFill>
                <a:srgbClr val="898989"/>
              </a:solidFill>
            </a:endParaRPr>
          </a:p>
        </p:txBody>
      </p:sp>
      <p:pic>
        <p:nvPicPr>
          <p:cNvPr id="2048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5038" y="2444750"/>
            <a:ext cx="3465512"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Grp="1" noChangeArrowheads="1"/>
          </p:cNvSpPr>
          <p:nvPr>
            <p:ph type="title"/>
          </p:nvPr>
        </p:nvSpPr>
        <p:spPr>
          <a:xfrm>
            <a:off x="457200" y="228600"/>
            <a:ext cx="8229600" cy="1143000"/>
          </a:xfrm>
        </p:spPr>
        <p:txBody>
          <a:bodyPr/>
          <a:lstStyle/>
          <a:p>
            <a:pPr eaLnBrk="1" hangingPunct="1"/>
            <a:r>
              <a:rPr lang="en-US" sz="3600" smtClean="0"/>
              <a:t>Four Strategies to Develop             Emotional Literacy</a:t>
            </a:r>
          </a:p>
        </p:txBody>
      </p:sp>
      <p:sp>
        <p:nvSpPr>
          <p:cNvPr id="21507" name="Rectangle 4"/>
          <p:cNvSpPr>
            <a:spLocks noGrp="1" noChangeArrowheads="1"/>
          </p:cNvSpPr>
          <p:nvPr>
            <p:ph idx="1"/>
          </p:nvPr>
        </p:nvSpPr>
        <p:spPr>
          <a:xfrm>
            <a:off x="685800" y="1524000"/>
            <a:ext cx="8077200" cy="4267200"/>
          </a:xfrm>
        </p:spPr>
        <p:txBody>
          <a:bodyPr/>
          <a:lstStyle/>
          <a:p>
            <a:pPr marL="609600" indent="-609600" eaLnBrk="1" hangingPunct="1">
              <a:buFontTx/>
              <a:buAutoNum type="arabicPeriod"/>
            </a:pPr>
            <a:r>
              <a:rPr lang="en-US" sz="2800" smtClean="0"/>
              <a:t>Using the adult/child relationship to expand an individual child</a:t>
            </a:r>
            <a:r>
              <a:rPr lang="en-US" altLang="en-US" sz="2800" smtClean="0"/>
              <a:t>’</a:t>
            </a:r>
            <a:r>
              <a:rPr lang="en-US" sz="2800" smtClean="0"/>
              <a:t>s awareness of his emotions or feelings</a:t>
            </a:r>
          </a:p>
          <a:p>
            <a:pPr marL="609600" indent="-609600" eaLnBrk="1" hangingPunct="1">
              <a:buFontTx/>
              <a:buAutoNum type="arabicPeriod"/>
            </a:pPr>
            <a:r>
              <a:rPr lang="en-US" sz="2800" smtClean="0"/>
              <a:t>Finding opportunities in the group setting to talk about feelings</a:t>
            </a:r>
          </a:p>
          <a:p>
            <a:pPr marL="609600" indent="-609600" eaLnBrk="1" hangingPunct="1">
              <a:buFontTx/>
              <a:buAutoNum type="arabicPeriod"/>
            </a:pPr>
            <a:r>
              <a:rPr lang="en-US" sz="2800" smtClean="0"/>
              <a:t>Using enriching language tools</a:t>
            </a:r>
          </a:p>
          <a:p>
            <a:pPr marL="609600" indent="-609600" eaLnBrk="1" hangingPunct="1">
              <a:buFontTx/>
              <a:buAutoNum type="arabicPeriod"/>
            </a:pPr>
            <a:r>
              <a:rPr lang="en-US" sz="2800" smtClean="0"/>
              <a:t>Modeling positive relationships</a:t>
            </a:r>
          </a:p>
          <a:p>
            <a:pPr marL="609600" indent="-609600" eaLnBrk="1" hangingPunct="1">
              <a:buFontTx/>
              <a:buAutoNum type="arabicPeriod"/>
            </a:pPr>
            <a:endParaRPr lang="en-US" sz="2400" smtClean="0"/>
          </a:p>
          <a:p>
            <a:pPr marL="609600" indent="-609600" eaLnBrk="1" hangingPunct="1">
              <a:buFontTx/>
              <a:buAutoNum type="arabicPeriod"/>
            </a:pPr>
            <a:endParaRPr lang="en-US" sz="2400" smtClean="0"/>
          </a:p>
        </p:txBody>
      </p:sp>
      <p:sp>
        <p:nvSpPr>
          <p:cNvPr id="21508"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9D7AB913-FA4A-4E98-A1B0-1F585914B609}" type="slidenum">
              <a:rPr lang="en-US" smtClean="0">
                <a:solidFill>
                  <a:srgbClr val="898989"/>
                </a:solidFill>
              </a:rPr>
              <a:pPr eaLnBrk="1" hangingPunct="1"/>
              <a:t>12</a:t>
            </a:fld>
            <a:endParaRPr lang="en-US" smtClean="0">
              <a:solidFill>
                <a:srgbClr val="898989"/>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title"/>
          </p:nvPr>
        </p:nvSpPr>
        <p:spPr>
          <a:xfrm>
            <a:off x="685800" y="76200"/>
            <a:ext cx="7772400" cy="1143000"/>
          </a:xfrm>
        </p:spPr>
        <p:txBody>
          <a:bodyPr>
            <a:normAutofit fontScale="90000"/>
          </a:bodyPr>
          <a:lstStyle/>
          <a:p>
            <a:pPr eaLnBrk="1" hangingPunct="1">
              <a:defRPr/>
            </a:pPr>
            <a:r>
              <a:rPr lang="en-US" sz="4000" dirty="0" smtClean="0">
                <a:ea typeface="ＭＳ Ｐゴシック" charset="0"/>
              </a:rPr>
              <a:t>Strategies to Develop Emotional Literacy</a:t>
            </a:r>
          </a:p>
        </p:txBody>
      </p:sp>
      <p:sp>
        <p:nvSpPr>
          <p:cNvPr id="22531" name="Rectangle 4"/>
          <p:cNvSpPr>
            <a:spLocks noGrp="1" noChangeArrowheads="1"/>
          </p:cNvSpPr>
          <p:nvPr>
            <p:ph idx="1"/>
          </p:nvPr>
        </p:nvSpPr>
        <p:spPr>
          <a:xfrm>
            <a:off x="228600" y="1143000"/>
            <a:ext cx="8686800" cy="4419600"/>
          </a:xfrm>
        </p:spPr>
        <p:txBody>
          <a:bodyPr/>
          <a:lstStyle/>
          <a:p>
            <a:pPr marL="609600" indent="-609600" eaLnBrk="1" hangingPunct="1">
              <a:buFontTx/>
              <a:buAutoNum type="arabicPeriod"/>
            </a:pPr>
            <a:r>
              <a:rPr lang="en-US" sz="2800" smtClean="0"/>
              <a:t>Using the adult/child relationship to expand an</a:t>
            </a:r>
            <a:br>
              <a:rPr lang="en-US" sz="2800" smtClean="0"/>
            </a:br>
            <a:r>
              <a:rPr lang="en-US" sz="2800" smtClean="0"/>
              <a:t>individual child</a:t>
            </a:r>
            <a:r>
              <a:rPr lang="en-US" altLang="en-US" sz="2800" smtClean="0"/>
              <a:t>’</a:t>
            </a:r>
            <a:r>
              <a:rPr lang="en-US" sz="2800" smtClean="0"/>
              <a:t>s awareness of his emotions or feelings:</a:t>
            </a:r>
          </a:p>
          <a:p>
            <a:pPr marL="971550" lvl="1" indent="-457200" eaLnBrk="1" hangingPunct="1">
              <a:buFont typeface="Calibri" pitchFamily="34" charset="0"/>
              <a:buAutoNum type="alphaLcParenR"/>
            </a:pPr>
            <a:r>
              <a:rPr lang="en-US" sz="2600" smtClean="0"/>
              <a:t>Verbally acknowledging and labeling emotions expressed by children in care</a:t>
            </a:r>
          </a:p>
          <a:p>
            <a:pPr marL="971550" lvl="1" indent="-457200" eaLnBrk="1" hangingPunct="1">
              <a:buFont typeface="Calibri" pitchFamily="34" charset="0"/>
              <a:buAutoNum type="alphaLcParenR"/>
            </a:pPr>
            <a:r>
              <a:rPr lang="en-US" sz="2600" smtClean="0"/>
              <a:t>Assisting children with regulating their emotions</a:t>
            </a:r>
          </a:p>
          <a:p>
            <a:pPr marL="971550" lvl="1" indent="-457200" eaLnBrk="1" hangingPunct="1">
              <a:buFont typeface="Calibri" pitchFamily="34" charset="0"/>
              <a:buAutoNum type="alphaLcParenR"/>
            </a:pPr>
            <a:r>
              <a:rPr lang="en-US" sz="2600" smtClean="0"/>
              <a:t>Talking about the fact that feelings can change</a:t>
            </a:r>
          </a:p>
          <a:p>
            <a:pPr marL="971550" lvl="1" indent="-457200" eaLnBrk="1" hangingPunct="1">
              <a:buFont typeface="Calibri" pitchFamily="34" charset="0"/>
              <a:buAutoNum type="alphaLcParenR"/>
            </a:pPr>
            <a:r>
              <a:rPr lang="en-US" sz="2600" smtClean="0"/>
              <a:t>Using questions about feelings to see if a child can respond</a:t>
            </a:r>
          </a:p>
        </p:txBody>
      </p:sp>
      <p:sp>
        <p:nvSpPr>
          <p:cNvPr id="22532"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E63FE9EC-C848-4BD3-8C24-99265B7460F3}" type="slidenum">
              <a:rPr lang="en-US" smtClean="0">
                <a:solidFill>
                  <a:srgbClr val="898989"/>
                </a:solidFill>
              </a:rPr>
              <a:pPr eaLnBrk="1" hangingPunct="1"/>
              <a:t>13</a:t>
            </a:fld>
            <a:endParaRPr lang="en-US" smtClean="0">
              <a:solidFill>
                <a:srgbClr val="898989"/>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type="title"/>
          </p:nvPr>
        </p:nvSpPr>
        <p:spPr>
          <a:xfrm>
            <a:off x="685800" y="76200"/>
            <a:ext cx="7772400" cy="1143000"/>
          </a:xfrm>
        </p:spPr>
        <p:txBody>
          <a:bodyPr>
            <a:normAutofit fontScale="90000"/>
          </a:bodyPr>
          <a:lstStyle/>
          <a:p>
            <a:pPr eaLnBrk="1" hangingPunct="1">
              <a:defRPr/>
            </a:pPr>
            <a:r>
              <a:rPr lang="en-US" sz="4000" dirty="0" smtClean="0">
                <a:ea typeface="ＭＳ Ｐゴシック" charset="0"/>
              </a:rPr>
              <a:t>Strategies to Develop Emotional Literacy</a:t>
            </a:r>
          </a:p>
        </p:txBody>
      </p:sp>
      <p:sp>
        <p:nvSpPr>
          <p:cNvPr id="28676" name="Rectangle 4"/>
          <p:cNvSpPr>
            <a:spLocks noGrp="1" noChangeArrowheads="1"/>
          </p:cNvSpPr>
          <p:nvPr>
            <p:ph idx="1"/>
          </p:nvPr>
        </p:nvSpPr>
        <p:spPr>
          <a:xfrm>
            <a:off x="-228600" y="1371600"/>
            <a:ext cx="6464300" cy="3865563"/>
          </a:xfrm>
        </p:spPr>
        <p:txBody>
          <a:bodyPr>
            <a:normAutofit lnSpcReduction="10000"/>
          </a:bodyPr>
          <a:lstStyle/>
          <a:p>
            <a:pPr marL="812800" indent="-457200" eaLnBrk="1" hangingPunct="1">
              <a:buFontTx/>
              <a:buAutoNum type="arabicPeriod" startAt="2"/>
              <a:defRPr/>
            </a:pPr>
            <a:r>
              <a:rPr lang="en-US" sz="2800" dirty="0" smtClean="0">
                <a:ea typeface="ＭＳ Ｐゴシック" charset="0"/>
              </a:rPr>
              <a:t>Finding opportunities in the group setting to talk about feelings:</a:t>
            </a:r>
          </a:p>
          <a:p>
            <a:pPr marL="1371600" lvl="2" indent="-457200" eaLnBrk="1" hangingPunct="1">
              <a:buFont typeface="+mj-lt"/>
              <a:buAutoNum type="alphaLcParenR"/>
              <a:defRPr/>
            </a:pPr>
            <a:r>
              <a:rPr lang="en-US" sz="2600" dirty="0" smtClean="0">
                <a:ea typeface="ＭＳ Ｐゴシック" charset="0"/>
              </a:rPr>
              <a:t>Taking advantage of teachable moments when children experience difficulties with peers and need adult support to resolve them</a:t>
            </a:r>
          </a:p>
          <a:p>
            <a:pPr marL="1371600" lvl="2" indent="-457200" eaLnBrk="1" hangingPunct="1">
              <a:buFont typeface="+mj-lt"/>
              <a:buAutoNum type="alphaLcParenR"/>
              <a:defRPr/>
            </a:pPr>
            <a:r>
              <a:rPr lang="en-US" sz="2600" dirty="0" smtClean="0">
                <a:ea typeface="ＭＳ Ｐゴシック" charset="0"/>
              </a:rPr>
              <a:t>Staying close to support children in                     difficult encounters with other children </a:t>
            </a:r>
          </a:p>
          <a:p>
            <a:pPr marL="812800" indent="-812800" eaLnBrk="1" hangingPunct="1">
              <a:buFontTx/>
              <a:buNone/>
              <a:defRPr/>
            </a:pPr>
            <a:endParaRPr lang="en-US" sz="2400" dirty="0" smtClean="0">
              <a:ea typeface="ＭＳ Ｐゴシック" charset="0"/>
            </a:endParaRPr>
          </a:p>
          <a:p>
            <a:pPr marL="812800" indent="-812800" eaLnBrk="1" hangingPunct="1">
              <a:buFont typeface="Arial" charset="0"/>
              <a:buChar char="•"/>
              <a:defRPr/>
            </a:pPr>
            <a:endParaRPr lang="en-US" sz="2400" dirty="0" smtClean="0">
              <a:ea typeface="ＭＳ Ｐゴシック" charset="0"/>
            </a:endParaRPr>
          </a:p>
        </p:txBody>
      </p:sp>
      <p:pic>
        <p:nvPicPr>
          <p:cNvPr id="23556" name="Picture 11" descr="relationships slid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133600"/>
            <a:ext cx="3016250"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F1A7809C-0848-447D-AFE5-7227DB0BE585}" type="slidenum">
              <a:rPr lang="en-US" smtClean="0">
                <a:solidFill>
                  <a:srgbClr val="898989"/>
                </a:solidFill>
              </a:rPr>
              <a:pPr eaLnBrk="1" hangingPunct="1"/>
              <a:t>14</a:t>
            </a:fld>
            <a:endParaRPr lang="en-US" smtClean="0">
              <a:solidFill>
                <a:srgbClr val="898989"/>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Grp="1" noChangeArrowheads="1"/>
          </p:cNvSpPr>
          <p:nvPr>
            <p:ph type="title"/>
          </p:nvPr>
        </p:nvSpPr>
        <p:spPr>
          <a:xfrm>
            <a:off x="457200" y="-228600"/>
            <a:ext cx="8229600" cy="1371600"/>
          </a:xfrm>
        </p:spPr>
        <p:txBody>
          <a:bodyPr/>
          <a:lstStyle/>
          <a:p>
            <a:pPr eaLnBrk="1" hangingPunct="1"/>
            <a:r>
              <a:rPr lang="en-US" sz="3200" smtClean="0"/>
              <a:t>Strategies to Develop Emotional Literacy</a:t>
            </a:r>
          </a:p>
        </p:txBody>
      </p:sp>
      <p:sp>
        <p:nvSpPr>
          <p:cNvPr id="24579" name="Rectangle 4"/>
          <p:cNvSpPr>
            <a:spLocks noGrp="1" noChangeArrowheads="1"/>
          </p:cNvSpPr>
          <p:nvPr>
            <p:ph idx="1"/>
          </p:nvPr>
        </p:nvSpPr>
        <p:spPr>
          <a:xfrm>
            <a:off x="0" y="1011238"/>
            <a:ext cx="8991600" cy="5237162"/>
          </a:xfrm>
        </p:spPr>
        <p:txBody>
          <a:bodyPr/>
          <a:lstStyle/>
          <a:p>
            <a:pPr marL="609600" indent="-457200">
              <a:lnSpc>
                <a:spcPct val="80000"/>
              </a:lnSpc>
              <a:spcBef>
                <a:spcPct val="0"/>
              </a:spcBef>
              <a:buFont typeface="Arial" pitchFamily="34" charset="0"/>
              <a:buNone/>
            </a:pPr>
            <a:r>
              <a:rPr lang="en-US" sz="2800" smtClean="0"/>
              <a:t>2. Finding opportunities in group settings to talk about feelings:  (cont.):</a:t>
            </a:r>
          </a:p>
          <a:p>
            <a:pPr marL="609600" indent="-457200" eaLnBrk="1" hangingPunct="1">
              <a:lnSpc>
                <a:spcPct val="80000"/>
              </a:lnSpc>
              <a:spcBef>
                <a:spcPct val="0"/>
              </a:spcBef>
              <a:buFont typeface="Calibri" pitchFamily="34" charset="0"/>
              <a:buAutoNum type="alphaLcParenR"/>
            </a:pPr>
            <a:endParaRPr lang="en-US" sz="1000" smtClean="0"/>
          </a:p>
          <a:p>
            <a:pPr marL="914400" lvl="2" indent="-457200" eaLnBrk="1" hangingPunct="1">
              <a:spcBef>
                <a:spcPct val="0"/>
              </a:spcBef>
              <a:buFont typeface="Calibri" pitchFamily="34" charset="0"/>
              <a:buAutoNum type="alphaLcParenR" startAt="3"/>
            </a:pPr>
            <a:r>
              <a:rPr lang="en-US" smtClean="0"/>
              <a:t>Showing positive feelings for both children in conflict</a:t>
            </a:r>
          </a:p>
          <a:p>
            <a:pPr marL="914400" lvl="2" indent="-457200" eaLnBrk="1" hangingPunct="1">
              <a:spcBef>
                <a:spcPct val="0"/>
              </a:spcBef>
              <a:buFont typeface="Calibri" pitchFamily="34" charset="0"/>
              <a:buAutoNum type="alphaLcParenR" startAt="3"/>
            </a:pPr>
            <a:r>
              <a:rPr lang="en-US" smtClean="0"/>
              <a:t>Letting children know through your calm approach that   conflict is to be expected and it can be resolved with help </a:t>
            </a:r>
          </a:p>
          <a:p>
            <a:pPr marL="914400" lvl="2" indent="-457200" eaLnBrk="1" hangingPunct="1">
              <a:spcBef>
                <a:spcPct val="0"/>
              </a:spcBef>
              <a:buFont typeface="Calibri" pitchFamily="34" charset="0"/>
              <a:buAutoNum type="alphaLcParenR" startAt="3"/>
            </a:pPr>
            <a:r>
              <a:rPr lang="en-US" smtClean="0"/>
              <a:t>Helping children learn to put into words how they think    others are feeling and to express empathy for those feelings</a:t>
            </a:r>
          </a:p>
          <a:p>
            <a:pPr marL="914400" lvl="2" indent="-457200" eaLnBrk="1" hangingPunct="1">
              <a:spcBef>
                <a:spcPct val="0"/>
              </a:spcBef>
              <a:buFont typeface="Calibri" pitchFamily="34" charset="0"/>
              <a:buAutoNum type="alphaLcParenR" startAt="3"/>
            </a:pPr>
            <a:r>
              <a:rPr lang="en-US" smtClean="0"/>
              <a:t>Encouraging negotiating so that each child feels that she/he  has been heard and that their feelings have been taken into consideration</a:t>
            </a:r>
          </a:p>
          <a:p>
            <a:pPr marL="914400" lvl="2" indent="-457200" eaLnBrk="1" hangingPunct="1">
              <a:spcBef>
                <a:spcPct val="0"/>
              </a:spcBef>
              <a:buFont typeface="Calibri" pitchFamily="34" charset="0"/>
              <a:buAutoNum type="alphaLcParenR" startAt="3"/>
            </a:pPr>
            <a:r>
              <a:rPr lang="en-US" smtClean="0"/>
              <a:t>Clarifying rules</a:t>
            </a:r>
          </a:p>
        </p:txBody>
      </p:sp>
      <p:sp>
        <p:nvSpPr>
          <p:cNvPr id="24580"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B9708716-2911-4AD1-9056-0C881920B551}" type="slidenum">
              <a:rPr lang="en-US" smtClean="0">
                <a:solidFill>
                  <a:srgbClr val="898989"/>
                </a:solidFill>
              </a:rPr>
              <a:pPr eaLnBrk="1" hangingPunct="1"/>
              <a:t>15</a:t>
            </a:fld>
            <a:endParaRPr lang="en-US" smtClean="0">
              <a:solidFill>
                <a:srgbClr val="898989"/>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extBox 4"/>
          <p:cNvSpPr txBox="1">
            <a:spLocks noChangeArrowheads="1"/>
          </p:cNvSpPr>
          <p:nvPr/>
        </p:nvSpPr>
        <p:spPr bwMode="auto">
          <a:xfrm>
            <a:off x="0" y="0"/>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en-US" sz="2800"/>
              <a:t>How is this teacher supporting emotional literacy?</a:t>
            </a:r>
          </a:p>
        </p:txBody>
      </p:sp>
      <p:sp>
        <p:nvSpPr>
          <p:cNvPr id="25604" name="TextBox 5"/>
          <p:cNvSpPr txBox="1">
            <a:spLocks noChangeArrowheads="1"/>
          </p:cNvSpPr>
          <p:nvPr/>
        </p:nvSpPr>
        <p:spPr bwMode="auto">
          <a:xfrm>
            <a:off x="6227763" y="6096000"/>
            <a:ext cx="4587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r>
              <a:rPr lang="en-US" b="1"/>
              <a:t>I/T</a:t>
            </a:r>
          </a:p>
        </p:txBody>
      </p:sp>
      <p:pic>
        <p:nvPicPr>
          <p:cNvPr id="3" name="IT 2-3.mpe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143000" y="523875"/>
            <a:ext cx="6857999" cy="4676338"/>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Grp="1" noChangeArrowheads="1"/>
          </p:cNvSpPr>
          <p:nvPr>
            <p:ph type="title"/>
          </p:nvPr>
        </p:nvSpPr>
        <p:spPr>
          <a:xfrm>
            <a:off x="685800" y="0"/>
            <a:ext cx="7772400" cy="1143000"/>
          </a:xfrm>
        </p:spPr>
        <p:txBody>
          <a:bodyPr>
            <a:normAutofit fontScale="90000"/>
          </a:bodyPr>
          <a:lstStyle/>
          <a:p>
            <a:pPr eaLnBrk="1" hangingPunct="1">
              <a:defRPr/>
            </a:pPr>
            <a:r>
              <a:rPr lang="en-US" sz="4000" dirty="0" smtClean="0">
                <a:ea typeface="ＭＳ Ｐゴシック" charset="0"/>
              </a:rPr>
              <a:t>Strategies to Develop Emotional Literacy</a:t>
            </a:r>
          </a:p>
        </p:txBody>
      </p:sp>
      <p:sp>
        <p:nvSpPr>
          <p:cNvPr id="26627" name="Rectangle 4"/>
          <p:cNvSpPr>
            <a:spLocks noGrp="1" noChangeArrowheads="1"/>
          </p:cNvSpPr>
          <p:nvPr>
            <p:ph idx="1"/>
          </p:nvPr>
        </p:nvSpPr>
        <p:spPr>
          <a:xfrm>
            <a:off x="609600" y="914400"/>
            <a:ext cx="8153400" cy="4724400"/>
          </a:xfrm>
        </p:spPr>
        <p:txBody>
          <a:bodyPr/>
          <a:lstStyle/>
          <a:p>
            <a:pPr marL="1879600" lvl="3" indent="-508000" eaLnBrk="1" hangingPunct="1">
              <a:lnSpc>
                <a:spcPct val="80000"/>
              </a:lnSpc>
              <a:buFontTx/>
              <a:buNone/>
            </a:pPr>
            <a:r>
              <a:rPr lang="en-US" sz="2800" smtClean="0"/>
              <a:t> </a:t>
            </a:r>
          </a:p>
          <a:p>
            <a:pPr marL="812800" indent="-812800" eaLnBrk="1" hangingPunct="1">
              <a:lnSpc>
                <a:spcPct val="80000"/>
              </a:lnSpc>
              <a:spcAft>
                <a:spcPts val="600"/>
              </a:spcAft>
              <a:buFontTx/>
              <a:buNone/>
            </a:pPr>
            <a:r>
              <a:rPr lang="en-US" sz="2800" smtClean="0"/>
              <a:t>3. Using enriching language tools:</a:t>
            </a:r>
          </a:p>
          <a:p>
            <a:pPr marL="1004888" lvl="2" indent="-711200" eaLnBrk="1" hangingPunct="1">
              <a:spcBef>
                <a:spcPct val="0"/>
              </a:spcBef>
              <a:buClr>
                <a:srgbClr val="341C65"/>
              </a:buClr>
              <a:buFont typeface="Calibri" pitchFamily="34" charset="0"/>
              <a:buAutoNum type="alphaLcParenR"/>
            </a:pPr>
            <a:r>
              <a:rPr lang="en-US" smtClean="0"/>
              <a:t>Choosing books, music, finger plays with a rich vocabulary of feeling words</a:t>
            </a:r>
          </a:p>
          <a:p>
            <a:pPr marL="1004888" lvl="2" indent="-711200" eaLnBrk="1" hangingPunct="1">
              <a:spcBef>
                <a:spcPct val="0"/>
              </a:spcBef>
              <a:buClr>
                <a:srgbClr val="341C65"/>
              </a:buClr>
              <a:buFont typeface="Calibri" pitchFamily="34" charset="0"/>
              <a:buAutoNum type="alphaLcParenR"/>
            </a:pPr>
            <a:r>
              <a:rPr lang="en-US" smtClean="0"/>
              <a:t>Using puppetry or felt board stories that retell common social experiences  and that emphasize the feeling vocabulary and conflict resolution</a:t>
            </a:r>
          </a:p>
          <a:p>
            <a:pPr marL="1004888" lvl="2" indent="-711200" eaLnBrk="1" hangingPunct="1">
              <a:spcBef>
                <a:spcPct val="0"/>
              </a:spcBef>
              <a:buClr>
                <a:srgbClr val="341C65"/>
              </a:buClr>
              <a:buFont typeface="Calibri" pitchFamily="34" charset="0"/>
              <a:buAutoNum type="alphaLcParenR"/>
            </a:pPr>
            <a:r>
              <a:rPr lang="en-US" smtClean="0"/>
              <a:t>Reading stories about characters that children                         can identify with who express a range of feelings</a:t>
            </a:r>
          </a:p>
          <a:p>
            <a:pPr marL="1004888" lvl="2" indent="-711200" eaLnBrk="1" hangingPunct="1">
              <a:spcBef>
                <a:spcPct val="0"/>
              </a:spcBef>
              <a:buClr>
                <a:srgbClr val="341C65"/>
              </a:buClr>
              <a:buFont typeface="Calibri" pitchFamily="34" charset="0"/>
              <a:buAutoNum type="alphaLcParenR"/>
            </a:pPr>
            <a:r>
              <a:rPr lang="en-US" smtClean="0"/>
              <a:t>Encouraging toddlers to draw pictures of their difficult or scary emotions     </a:t>
            </a:r>
          </a:p>
          <a:p>
            <a:pPr marL="812800" indent="-812800" eaLnBrk="1" hangingPunct="1">
              <a:lnSpc>
                <a:spcPct val="80000"/>
              </a:lnSpc>
            </a:pPr>
            <a:endParaRPr lang="en-US" smtClean="0"/>
          </a:p>
          <a:p>
            <a:pPr marL="812800" indent="-812800" eaLnBrk="1" hangingPunct="1">
              <a:lnSpc>
                <a:spcPct val="80000"/>
              </a:lnSpc>
            </a:pPr>
            <a:endParaRPr lang="en-US" sz="2000" smtClean="0"/>
          </a:p>
        </p:txBody>
      </p:sp>
      <p:sp>
        <p:nvSpPr>
          <p:cNvPr id="26628"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99E896F9-430E-4E59-925B-34BDB632940F}" type="slidenum">
              <a:rPr lang="en-US" smtClean="0">
                <a:solidFill>
                  <a:srgbClr val="898989"/>
                </a:solidFill>
              </a:rPr>
              <a:pPr eaLnBrk="1" hangingPunct="1"/>
              <a:t>17</a:t>
            </a:fld>
            <a:endParaRPr lang="en-US" smtClean="0">
              <a:solidFill>
                <a:srgbClr val="898989"/>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Grp="1" noChangeArrowheads="1"/>
          </p:cNvSpPr>
          <p:nvPr>
            <p:ph type="title"/>
          </p:nvPr>
        </p:nvSpPr>
        <p:spPr>
          <a:xfrm>
            <a:off x="685800" y="228600"/>
            <a:ext cx="7772400" cy="1143000"/>
          </a:xfrm>
        </p:spPr>
        <p:txBody>
          <a:bodyPr>
            <a:normAutofit fontScale="90000"/>
          </a:bodyPr>
          <a:lstStyle/>
          <a:p>
            <a:pPr algn="l" eaLnBrk="1" hangingPunct="1">
              <a:defRPr/>
            </a:pPr>
            <a:r>
              <a:rPr lang="en-US" sz="4000" dirty="0" smtClean="0">
                <a:ea typeface="ＭＳ Ｐゴシック" charset="0"/>
              </a:rPr>
              <a:t>Strategies to Develop Emotional Literacy</a:t>
            </a:r>
          </a:p>
        </p:txBody>
      </p:sp>
      <p:sp>
        <p:nvSpPr>
          <p:cNvPr id="27651" name="Rectangle 4"/>
          <p:cNvSpPr>
            <a:spLocks noGrp="1" noChangeArrowheads="1"/>
          </p:cNvSpPr>
          <p:nvPr>
            <p:ph idx="1"/>
          </p:nvPr>
        </p:nvSpPr>
        <p:spPr>
          <a:xfrm>
            <a:off x="1219200" y="1295400"/>
            <a:ext cx="7391400" cy="4114800"/>
          </a:xfrm>
        </p:spPr>
        <p:txBody>
          <a:bodyPr/>
          <a:lstStyle/>
          <a:p>
            <a:pPr marL="1879600" lvl="3" indent="-508000" eaLnBrk="1" hangingPunct="1">
              <a:lnSpc>
                <a:spcPct val="90000"/>
              </a:lnSpc>
              <a:buFontTx/>
              <a:buNone/>
            </a:pPr>
            <a:r>
              <a:rPr lang="en-US" sz="2800" smtClean="0"/>
              <a:t> </a:t>
            </a:r>
            <a:endParaRPr lang="en-US" smtClean="0"/>
          </a:p>
          <a:p>
            <a:pPr marL="812800" indent="-812800" eaLnBrk="1" hangingPunct="1">
              <a:lnSpc>
                <a:spcPct val="90000"/>
              </a:lnSpc>
              <a:buFontTx/>
              <a:buNone/>
            </a:pPr>
            <a:r>
              <a:rPr lang="en-US" smtClean="0"/>
              <a:t>4.   Modeling Positive Relationships</a:t>
            </a:r>
          </a:p>
          <a:p>
            <a:pPr marL="1568450" lvl="2" indent="-711200" eaLnBrk="1" hangingPunct="1">
              <a:lnSpc>
                <a:spcPct val="90000"/>
              </a:lnSpc>
              <a:buFont typeface="Calibri" pitchFamily="34" charset="0"/>
              <a:buAutoNum type="alphaLcParenR"/>
            </a:pPr>
            <a:r>
              <a:rPr lang="en-US" smtClean="0"/>
              <a:t>Between adults in the care setting</a:t>
            </a:r>
          </a:p>
          <a:p>
            <a:pPr marL="1568450" lvl="2" indent="-711200" eaLnBrk="1" hangingPunct="1">
              <a:lnSpc>
                <a:spcPct val="90000"/>
              </a:lnSpc>
              <a:buFont typeface="Calibri" pitchFamily="34" charset="0"/>
              <a:buAutoNum type="alphaLcParenR"/>
            </a:pPr>
            <a:r>
              <a:rPr lang="en-US" smtClean="0"/>
              <a:t>With other children</a:t>
            </a:r>
          </a:p>
          <a:p>
            <a:pPr marL="812800" indent="-812800" eaLnBrk="1" hangingPunct="1">
              <a:lnSpc>
                <a:spcPct val="90000"/>
              </a:lnSpc>
            </a:pPr>
            <a:endParaRPr lang="en-US" smtClean="0"/>
          </a:p>
          <a:p>
            <a:pPr marL="812800" indent="-812800" eaLnBrk="1" hangingPunct="1">
              <a:lnSpc>
                <a:spcPct val="90000"/>
              </a:lnSpc>
              <a:buFontTx/>
              <a:buNone/>
            </a:pPr>
            <a:endParaRPr lang="en-US" sz="1600" smtClean="0"/>
          </a:p>
          <a:p>
            <a:pPr marL="812800" indent="-812800" eaLnBrk="1" hangingPunct="1">
              <a:lnSpc>
                <a:spcPct val="90000"/>
              </a:lnSpc>
              <a:buFontTx/>
              <a:buNone/>
            </a:pPr>
            <a:r>
              <a:rPr lang="en-US" sz="1600" smtClean="0"/>
              <a:t>	</a:t>
            </a:r>
          </a:p>
          <a:p>
            <a:pPr marL="812800" indent="-812800" eaLnBrk="1" hangingPunct="1">
              <a:lnSpc>
                <a:spcPct val="90000"/>
              </a:lnSpc>
              <a:buFontTx/>
              <a:buNone/>
            </a:pPr>
            <a:endParaRPr lang="en-US" sz="1600" smtClean="0"/>
          </a:p>
          <a:p>
            <a:pPr marL="812800" indent="-812800" eaLnBrk="1" hangingPunct="1">
              <a:lnSpc>
                <a:spcPct val="90000"/>
              </a:lnSpc>
              <a:buFontTx/>
              <a:buNone/>
            </a:pPr>
            <a:endParaRPr lang="en-US" sz="1600" smtClean="0"/>
          </a:p>
          <a:p>
            <a:pPr marL="812800" indent="-812800" eaLnBrk="1" hangingPunct="1">
              <a:lnSpc>
                <a:spcPct val="90000"/>
              </a:lnSpc>
              <a:buFontTx/>
              <a:buNone/>
            </a:pPr>
            <a:r>
              <a:rPr lang="en-US" sz="1600" smtClean="0"/>
              <a:t>				The preceding strategies adapted with permission                                                               			rom Im, Osborn, Sanchez, &amp; Thorp,2007</a:t>
            </a:r>
          </a:p>
          <a:p>
            <a:pPr marL="812800" indent="-812800" eaLnBrk="1" hangingPunct="1">
              <a:lnSpc>
                <a:spcPct val="90000"/>
              </a:lnSpc>
            </a:pPr>
            <a:endParaRPr lang="en-US" smtClean="0"/>
          </a:p>
          <a:p>
            <a:pPr marL="812800" indent="-812800" eaLnBrk="1" hangingPunct="1">
              <a:lnSpc>
                <a:spcPct val="90000"/>
              </a:lnSpc>
            </a:pPr>
            <a:endParaRPr lang="en-US" sz="4000" smtClean="0"/>
          </a:p>
        </p:txBody>
      </p:sp>
      <p:sp>
        <p:nvSpPr>
          <p:cNvPr id="27652"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C6FFCB11-2A1D-4EFE-8FE6-8E046ADFECB0}" type="slidenum">
              <a:rPr lang="en-US" smtClean="0">
                <a:solidFill>
                  <a:srgbClr val="898989"/>
                </a:solidFill>
              </a:rPr>
              <a:pPr eaLnBrk="1" hangingPunct="1"/>
              <a:t>18</a:t>
            </a:fld>
            <a:endParaRPr lang="en-US" smtClean="0">
              <a:solidFill>
                <a:srgbClr val="898989"/>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1905000" y="331788"/>
            <a:ext cx="50609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600" b="1">
                <a:solidFill>
                  <a:schemeClr val="accent2"/>
                </a:solidFill>
              </a:rPr>
              <a:t>ACTIVITY:</a:t>
            </a:r>
          </a:p>
          <a:p>
            <a:pPr algn="ctr"/>
            <a:r>
              <a:rPr lang="en-US" altLang="en-US" sz="3600" b="1">
                <a:solidFill>
                  <a:schemeClr val="accent2"/>
                </a:solidFill>
              </a:rPr>
              <a:t>“</a:t>
            </a:r>
            <a:r>
              <a:rPr lang="en-US" sz="3600" b="1">
                <a:solidFill>
                  <a:schemeClr val="accent2"/>
                </a:solidFill>
              </a:rPr>
              <a:t>Table Talk</a:t>
            </a:r>
            <a:r>
              <a:rPr lang="en-US" altLang="en-US" sz="3600" b="1">
                <a:solidFill>
                  <a:schemeClr val="accent2"/>
                </a:solidFill>
              </a:rPr>
              <a:t>”</a:t>
            </a:r>
            <a:endParaRPr lang="en-US" sz="3600" b="1">
              <a:solidFill>
                <a:schemeClr val="accent2"/>
              </a:solidFill>
            </a:endParaRPr>
          </a:p>
        </p:txBody>
      </p:sp>
      <p:sp>
        <p:nvSpPr>
          <p:cNvPr id="28675" name="Rectangle 3"/>
          <p:cNvSpPr>
            <a:spLocks noChangeArrowheads="1"/>
          </p:cNvSpPr>
          <p:nvPr/>
        </p:nvSpPr>
        <p:spPr bwMode="auto">
          <a:xfrm>
            <a:off x="457200" y="1751013"/>
            <a:ext cx="822960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200"/>
              <a:t>With your table mates…</a:t>
            </a:r>
          </a:p>
          <a:p>
            <a:endParaRPr lang="en-US" sz="3200"/>
          </a:p>
          <a:p>
            <a:pPr algn="ctr"/>
            <a:r>
              <a:rPr lang="en-US" sz="3200"/>
              <a:t>Think about preschool children …..write a list of feeling words that you would most want to teach the children you work with</a:t>
            </a:r>
          </a:p>
        </p:txBody>
      </p:sp>
      <p:sp>
        <p:nvSpPr>
          <p:cNvPr id="28676"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272B6127-8A87-4CBB-9B62-D01C58754A58}" type="slidenum">
              <a:rPr lang="en-US" smtClean="0">
                <a:solidFill>
                  <a:srgbClr val="898989"/>
                </a:solidFill>
              </a:rPr>
              <a:pPr eaLnBrk="1" hangingPunct="1"/>
              <a:t>19</a:t>
            </a:fld>
            <a:endParaRPr lang="en-US" smtClean="0">
              <a:solidFill>
                <a:srgbClr val="898989"/>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Grp="1" noChangeArrowheads="1"/>
          </p:cNvSpPr>
          <p:nvPr>
            <p:ph type="title"/>
          </p:nvPr>
        </p:nvSpPr>
        <p:spPr/>
        <p:txBody>
          <a:bodyPr/>
          <a:lstStyle/>
          <a:p>
            <a:pPr eaLnBrk="1" hangingPunct="1"/>
            <a:r>
              <a:rPr lang="en-US" sz="4200" smtClean="0"/>
              <a:t>Introductions</a:t>
            </a:r>
          </a:p>
        </p:txBody>
      </p:sp>
      <p:sp>
        <p:nvSpPr>
          <p:cNvPr id="4101" name="Rectangle 4"/>
          <p:cNvSpPr>
            <a:spLocks noGrp="1" noChangeArrowheads="1"/>
          </p:cNvSpPr>
          <p:nvPr>
            <p:ph type="body" idx="1"/>
          </p:nvPr>
        </p:nvSpPr>
        <p:spPr>
          <a:xfrm>
            <a:off x="685800" y="1676400"/>
            <a:ext cx="4343400" cy="4419600"/>
          </a:xfrm>
        </p:spPr>
        <p:txBody>
          <a:bodyPr rtlCol="0">
            <a:normAutofit/>
          </a:bodyPr>
          <a:lstStyle/>
          <a:p>
            <a:pPr marL="590550" indent="-533400" eaLnBrk="1" fontAlgn="auto" hangingPunct="1">
              <a:lnSpc>
                <a:spcPct val="120000"/>
              </a:lnSpc>
              <a:spcAft>
                <a:spcPts val="0"/>
              </a:spcAft>
              <a:buFontTx/>
              <a:buAutoNum type="arabicPeriod"/>
              <a:defRPr/>
            </a:pPr>
            <a:r>
              <a:rPr lang="en-US" sz="2800" dirty="0" smtClean="0">
                <a:ea typeface="+mn-ea"/>
                <a:cs typeface="+mn-cs"/>
              </a:rPr>
              <a:t>Your name, program.</a:t>
            </a:r>
          </a:p>
          <a:p>
            <a:pPr marL="590550" indent="-533400" eaLnBrk="1" fontAlgn="auto" hangingPunct="1">
              <a:lnSpc>
                <a:spcPct val="120000"/>
              </a:lnSpc>
              <a:spcAft>
                <a:spcPts val="0"/>
              </a:spcAft>
              <a:buFontTx/>
              <a:buAutoNum type="arabicPeriod"/>
              <a:defRPr/>
            </a:pPr>
            <a:r>
              <a:rPr lang="en-US" sz="2800" dirty="0" smtClean="0">
                <a:ea typeface="+mn-ea"/>
                <a:cs typeface="+mn-cs"/>
              </a:rPr>
              <a:t>What is your role?</a:t>
            </a:r>
          </a:p>
          <a:p>
            <a:pPr marL="590550" indent="-533400" eaLnBrk="1" fontAlgn="auto" hangingPunct="1">
              <a:lnSpc>
                <a:spcPct val="120000"/>
              </a:lnSpc>
              <a:spcAft>
                <a:spcPts val="0"/>
              </a:spcAft>
              <a:buFontTx/>
              <a:buAutoNum type="arabicPeriod"/>
              <a:defRPr/>
            </a:pPr>
            <a:r>
              <a:rPr lang="en-US" sz="2800" dirty="0" smtClean="0">
                <a:ea typeface="+mn-ea"/>
                <a:cs typeface="+mn-cs"/>
              </a:rPr>
              <a:t>What will you do with                                       the information you                                       will learn today?</a:t>
            </a:r>
          </a:p>
          <a:p>
            <a:pPr eaLnBrk="1" fontAlgn="auto" hangingPunct="1">
              <a:spcAft>
                <a:spcPts val="0"/>
              </a:spcAft>
              <a:buFontTx/>
              <a:buNone/>
              <a:defRPr/>
            </a:pPr>
            <a:endParaRPr lang="en-US" dirty="0" smtClean="0">
              <a:ea typeface="+mn-ea"/>
              <a:cs typeface="+mn-cs"/>
            </a:endParaRPr>
          </a:p>
          <a:p>
            <a:pPr eaLnBrk="1" fontAlgn="auto" hangingPunct="1">
              <a:spcAft>
                <a:spcPts val="0"/>
              </a:spcAft>
              <a:defRPr/>
            </a:pPr>
            <a:endParaRPr lang="en-US" dirty="0" smtClean="0">
              <a:ea typeface="+mn-ea"/>
              <a:cs typeface="+mn-cs"/>
            </a:endParaRPr>
          </a:p>
        </p:txBody>
      </p:sp>
      <p:pic>
        <p:nvPicPr>
          <p:cNvPr id="11268" name="Picture 1" descr="C:\Documents and Settings\Administrator\Local Settings\Temporary Internet Files\Content.IE5\JB3QHOKD\MC900189608[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8413" y="1676400"/>
            <a:ext cx="3821112" cy="299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Slide Number Placeholder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F4C0BB14-2CF0-4DB4-90C4-390A7A60139E}" type="slidenum">
              <a:rPr lang="en-US" smtClean="0">
                <a:solidFill>
                  <a:srgbClr val="898989"/>
                </a:solidFill>
              </a:rPr>
              <a:pPr eaLnBrk="1" hangingPunct="1"/>
              <a:t>2</a:t>
            </a:fld>
            <a:endParaRPr lang="en-US" smtClean="0">
              <a:solidFill>
                <a:srgbClr val="898989"/>
              </a:solidFill>
            </a:endParaRPr>
          </a:p>
        </p:txBody>
      </p:sp>
      <p:sp>
        <p:nvSpPr>
          <p:cNvPr id="11270" name="TextBox 5"/>
          <p:cNvSpPr txBox="1">
            <a:spLocks noChangeArrowheads="1"/>
          </p:cNvSpPr>
          <p:nvPr/>
        </p:nvSpPr>
        <p:spPr bwMode="auto">
          <a:xfrm>
            <a:off x="5715000" y="2590800"/>
            <a:ext cx="29559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r>
              <a:rPr lang="en-US" sz="2400" b="1"/>
              <a:t>INSERT PICTURE OF </a:t>
            </a:r>
          </a:p>
          <a:p>
            <a:pPr eaLnBrk="1" hangingPunct="1"/>
            <a:r>
              <a:rPr lang="en-US" sz="2400" b="1"/>
              <a:t>STATE WHERE DOING </a:t>
            </a:r>
          </a:p>
          <a:p>
            <a:pPr eaLnBrk="1" hangingPunct="1"/>
            <a:r>
              <a:rPr lang="en-US" sz="2400" b="1"/>
              <a:t>TRAINING</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3"/>
          <p:cNvSpPr>
            <a:spLocks noGrp="1" noChangeArrowheads="1"/>
          </p:cNvSpPr>
          <p:nvPr>
            <p:ph type="title"/>
          </p:nvPr>
        </p:nvSpPr>
        <p:spPr>
          <a:xfrm>
            <a:off x="457200" y="498475"/>
            <a:ext cx="8229600" cy="682625"/>
          </a:xfrm>
        </p:spPr>
        <p:txBody>
          <a:bodyPr>
            <a:normAutofit fontScale="90000"/>
          </a:bodyPr>
          <a:lstStyle/>
          <a:p>
            <a:pPr eaLnBrk="1" hangingPunct="1">
              <a:defRPr/>
            </a:pPr>
            <a:r>
              <a:rPr lang="en-US" sz="4000" smtClean="0"/>
              <a:t>Enhancing Emotional Literacy for Preschool Children…</a:t>
            </a:r>
          </a:p>
        </p:txBody>
      </p:sp>
      <p:sp>
        <p:nvSpPr>
          <p:cNvPr id="29699" name="Rectangle 4"/>
          <p:cNvSpPr>
            <a:spLocks noGrp="1" noChangeArrowheads="1"/>
          </p:cNvSpPr>
          <p:nvPr>
            <p:ph type="body" sz="half" idx="1"/>
          </p:nvPr>
        </p:nvSpPr>
        <p:spPr>
          <a:xfrm>
            <a:off x="3505200" y="2209800"/>
            <a:ext cx="5638800" cy="3733800"/>
          </a:xfrm>
        </p:spPr>
        <p:txBody>
          <a:bodyPr/>
          <a:lstStyle/>
          <a:p>
            <a:pPr marL="514350" indent="-514350" eaLnBrk="1" hangingPunct="1">
              <a:lnSpc>
                <a:spcPct val="90000"/>
              </a:lnSpc>
              <a:buFont typeface="Calibri" pitchFamily="34" charset="0"/>
              <a:buAutoNum type="alphaUcPeriod"/>
            </a:pPr>
            <a:r>
              <a:rPr lang="en-US" sz="3200" smtClean="0"/>
              <a:t>Direct Teaching</a:t>
            </a:r>
          </a:p>
          <a:p>
            <a:pPr marL="514350" indent="-514350" eaLnBrk="1" hangingPunct="1">
              <a:lnSpc>
                <a:spcPct val="90000"/>
              </a:lnSpc>
              <a:buFont typeface="Calibri" pitchFamily="34" charset="0"/>
              <a:buAutoNum type="alphaUcPeriod"/>
            </a:pPr>
            <a:r>
              <a:rPr lang="en-US" sz="3200" smtClean="0"/>
              <a:t>Indirect Teaching</a:t>
            </a:r>
          </a:p>
          <a:p>
            <a:pPr marL="514350" indent="-514350" eaLnBrk="1" hangingPunct="1">
              <a:lnSpc>
                <a:spcPct val="90000"/>
              </a:lnSpc>
              <a:buFont typeface="Calibri" pitchFamily="34" charset="0"/>
              <a:buAutoNum type="alphaUcPeriod"/>
            </a:pPr>
            <a:r>
              <a:rPr lang="en-US" sz="3200" smtClean="0"/>
              <a:t>Use of Songs and Games</a:t>
            </a:r>
          </a:p>
          <a:p>
            <a:pPr marL="514350" indent="-514350" eaLnBrk="1" hangingPunct="1">
              <a:lnSpc>
                <a:spcPct val="90000"/>
              </a:lnSpc>
              <a:buFont typeface="Calibri" pitchFamily="34" charset="0"/>
              <a:buAutoNum type="alphaUcPeriod"/>
            </a:pPr>
            <a:r>
              <a:rPr lang="en-US" sz="3200" smtClean="0"/>
              <a:t>Use of Children</a:t>
            </a:r>
            <a:r>
              <a:rPr lang="en-US" altLang="en-US" sz="3200" smtClean="0"/>
              <a:t>’</a:t>
            </a:r>
            <a:r>
              <a:rPr lang="en-US" sz="3200" smtClean="0"/>
              <a:t>s Literature</a:t>
            </a:r>
          </a:p>
        </p:txBody>
      </p:sp>
      <p:pic>
        <p:nvPicPr>
          <p:cNvPr id="29700" name="Picture 4" descr="102_0066.jpg"/>
          <p:cNvPicPr>
            <a:picLocks noChangeAspect="1"/>
          </p:cNvPicPr>
          <p:nvPr/>
        </p:nvPicPr>
        <p:blipFill>
          <a:blip r:embed="rId3">
            <a:extLst>
              <a:ext uri="{28A0092B-C50C-407E-A947-70E740481C1C}">
                <a14:useLocalDpi xmlns:a14="http://schemas.microsoft.com/office/drawing/2010/main" val="0"/>
              </a:ext>
            </a:extLst>
          </a:blip>
          <a:srcRect l="5933" b="16837"/>
          <a:stretch>
            <a:fillRect/>
          </a:stretch>
        </p:blipFill>
        <p:spPr bwMode="auto">
          <a:xfrm>
            <a:off x="204788" y="2209800"/>
            <a:ext cx="3249612" cy="215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207C25E1-F9A0-4AD0-BBD9-B10C80E13414}" type="slidenum">
              <a:rPr lang="en-US" smtClean="0">
                <a:solidFill>
                  <a:srgbClr val="898989"/>
                </a:solidFill>
              </a:rPr>
              <a:pPr eaLnBrk="1" hangingPunct="1"/>
              <a:t>20</a:t>
            </a:fld>
            <a:endParaRPr lang="en-US" smtClean="0">
              <a:solidFill>
                <a:srgbClr val="898989"/>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j01788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460500"/>
            <a:ext cx="39624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Rectangle 3"/>
          <p:cNvSpPr>
            <a:spLocks noChangeArrowheads="1"/>
          </p:cNvSpPr>
          <p:nvPr/>
        </p:nvSpPr>
        <p:spPr bwMode="auto">
          <a:xfrm>
            <a:off x="665163" y="330200"/>
            <a:ext cx="8763000"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400" b="1">
                <a:solidFill>
                  <a:schemeClr val="accent2"/>
                </a:solidFill>
              </a:rPr>
              <a:t>A. Direct Teaching of Feeling Vocabulary</a:t>
            </a:r>
          </a:p>
          <a:p>
            <a:endParaRPr lang="en-US" sz="2800"/>
          </a:p>
        </p:txBody>
      </p:sp>
      <p:pic>
        <p:nvPicPr>
          <p:cNvPr id="30724" name="Picture 4" descr="PH02008J"/>
          <p:cNvPicPr>
            <a:picLocks noChangeAspect="1" noChangeArrowheads="1"/>
          </p:cNvPicPr>
          <p:nvPr/>
        </p:nvPicPr>
        <p:blipFill>
          <a:blip r:embed="rId4">
            <a:lum bright="-8000"/>
            <a:extLst>
              <a:ext uri="{28A0092B-C50C-407E-A947-70E740481C1C}">
                <a14:useLocalDpi xmlns:a14="http://schemas.microsoft.com/office/drawing/2010/main" val="0"/>
              </a:ext>
            </a:extLst>
          </a:blip>
          <a:srcRect l="20000" r="16667"/>
          <a:stretch>
            <a:fillRect/>
          </a:stretch>
        </p:blipFill>
        <p:spPr bwMode="auto">
          <a:xfrm>
            <a:off x="5029200" y="1203325"/>
            <a:ext cx="316388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0F73BEE7-C465-4F02-9B90-BB46D8F8EA80}" type="slidenum">
              <a:rPr lang="en-US" smtClean="0">
                <a:solidFill>
                  <a:srgbClr val="898989"/>
                </a:solidFill>
              </a:rPr>
              <a:pPr eaLnBrk="1" hangingPunct="1"/>
              <a:t>21</a:t>
            </a:fld>
            <a:endParaRPr lang="en-US" smtClean="0">
              <a:solidFill>
                <a:srgbClr val="898989"/>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9613" y="76200"/>
            <a:ext cx="1803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6938" y="76200"/>
            <a:ext cx="17653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6525" y="103188"/>
            <a:ext cx="170656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275" y="104775"/>
            <a:ext cx="1735138" cy="2286000"/>
          </a:xfrm>
          <a:prstGeom prst="rect">
            <a:avLst/>
          </a:prstGeom>
          <a:solidFill>
            <a:srgbClr val="996633"/>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17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47788" y="1371600"/>
            <a:ext cx="177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1" name="Text Box 3"/>
          <p:cNvSpPr txBox="1">
            <a:spLocks noChangeAspect="1" noChangeArrowheads="1"/>
          </p:cNvSpPr>
          <p:nvPr/>
        </p:nvSpPr>
        <p:spPr bwMode="auto">
          <a:xfrm>
            <a:off x="80963" y="6135688"/>
            <a:ext cx="17287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spcBef>
                <a:spcPct val="50000"/>
              </a:spcBef>
            </a:pPr>
            <a:r>
              <a:rPr lang="en-US" b="1">
                <a:solidFill>
                  <a:srgbClr val="CCCC00"/>
                </a:solidFill>
              </a:rPr>
              <a:t> </a:t>
            </a:r>
          </a:p>
        </p:txBody>
      </p:sp>
      <p:sp>
        <p:nvSpPr>
          <p:cNvPr id="31752" name="Text Box 4"/>
          <p:cNvSpPr txBox="1">
            <a:spLocks noChangeArrowheads="1"/>
          </p:cNvSpPr>
          <p:nvPr/>
        </p:nvSpPr>
        <p:spPr bwMode="auto">
          <a:xfrm>
            <a:off x="330200" y="4975225"/>
            <a:ext cx="122872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spcBef>
                <a:spcPct val="50000"/>
              </a:spcBef>
            </a:pPr>
            <a:r>
              <a:rPr lang="en-US" sz="8000" b="1">
                <a:solidFill>
                  <a:srgbClr val="CCCC00"/>
                </a:solidFill>
              </a:rPr>
              <a:t>  </a:t>
            </a:r>
          </a:p>
        </p:txBody>
      </p:sp>
      <p:pic>
        <p:nvPicPr>
          <p:cNvPr id="31753"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7638" y="3173413"/>
            <a:ext cx="1589087"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4"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97150" y="2890838"/>
            <a:ext cx="1878013"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5" name="AutoShape 13"/>
          <p:cNvSpPr>
            <a:spLocks noChangeArrowheads="1"/>
          </p:cNvSpPr>
          <p:nvPr/>
        </p:nvSpPr>
        <p:spPr bwMode="auto">
          <a:xfrm rot="-1459535">
            <a:off x="1862138" y="2640013"/>
            <a:ext cx="228600" cy="3048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DA1CB"/>
          </a:solidFill>
          <a:ln w="9525">
            <a:solidFill>
              <a:schemeClr val="tx1"/>
            </a:solidFill>
            <a:miter lim="800000"/>
            <a:headEnd/>
            <a:tailEnd/>
          </a:ln>
        </p:spPr>
        <p:txBody>
          <a:bodyPr wrap="none" anchor="ctr"/>
          <a:lstStyle/>
          <a:p>
            <a:endParaRPr lang="en-US"/>
          </a:p>
        </p:txBody>
      </p:sp>
      <p:sp>
        <p:nvSpPr>
          <p:cNvPr id="31756" name="Rectangle 16"/>
          <p:cNvSpPr>
            <a:spLocks noChangeArrowheads="1"/>
          </p:cNvSpPr>
          <p:nvPr/>
        </p:nvSpPr>
        <p:spPr bwMode="auto">
          <a:xfrm>
            <a:off x="4262438" y="27495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31757" name="Rectangle 17"/>
          <p:cNvSpPr>
            <a:spLocks noChangeArrowheads="1"/>
          </p:cNvSpPr>
          <p:nvPr/>
        </p:nvSpPr>
        <p:spPr bwMode="auto">
          <a:xfrm>
            <a:off x="3500438" y="1490663"/>
            <a:ext cx="17653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3200" b="1">
                <a:solidFill>
                  <a:srgbClr val="CC0066"/>
                </a:solidFill>
              </a:rPr>
              <a:t>English/</a:t>
            </a:r>
          </a:p>
          <a:p>
            <a:pPr algn="ctr"/>
            <a:r>
              <a:rPr lang="en-US" sz="3200" b="1">
                <a:solidFill>
                  <a:srgbClr val="CC0066"/>
                </a:solidFill>
              </a:rPr>
              <a:t>Spanish</a:t>
            </a:r>
          </a:p>
        </p:txBody>
      </p:sp>
      <p:sp>
        <p:nvSpPr>
          <p:cNvPr id="31758" name="Slide Number Placeholder 18"/>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B2A82D5B-0BDF-4616-8703-59C4390C8ED9}" type="slidenum">
              <a:rPr lang="en-US" smtClean="0">
                <a:solidFill>
                  <a:srgbClr val="898989"/>
                </a:solidFill>
              </a:rPr>
              <a:pPr eaLnBrk="1" hangingPunct="1"/>
              <a:t>22</a:t>
            </a:fld>
            <a:endParaRPr lang="en-US" smtClean="0">
              <a:solidFill>
                <a:srgbClr val="898989"/>
              </a:solidFill>
            </a:endParaRPr>
          </a:p>
        </p:txBody>
      </p:sp>
      <p:sp>
        <p:nvSpPr>
          <p:cNvPr id="31759" name="AutoShape 14"/>
          <p:cNvSpPr>
            <a:spLocks noChangeArrowheads="1"/>
          </p:cNvSpPr>
          <p:nvPr/>
        </p:nvSpPr>
        <p:spPr bwMode="auto">
          <a:xfrm rot="-1459535">
            <a:off x="1447800" y="2590800"/>
            <a:ext cx="228600" cy="3048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DA1CB"/>
          </a:solidFill>
          <a:ln w="9525">
            <a:solidFill>
              <a:schemeClr val="tx1"/>
            </a:solidFill>
            <a:miter lim="800000"/>
            <a:headEnd/>
            <a:tailEnd/>
          </a:ln>
        </p:spPr>
        <p:txBody>
          <a:bodyPr wrap="none" anchor="ctr"/>
          <a:lstStyle/>
          <a:p>
            <a:endParaRPr lang="en-US"/>
          </a:p>
        </p:txBody>
      </p:sp>
      <p:pic>
        <p:nvPicPr>
          <p:cNvPr id="31760" name="Picture 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80125" y="1295400"/>
            <a:ext cx="16002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1"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75513" y="2962275"/>
            <a:ext cx="17780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2"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92650" y="2884488"/>
            <a:ext cx="17145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381000" y="11113"/>
            <a:ext cx="8229600" cy="990600"/>
          </a:xfrm>
        </p:spPr>
        <p:txBody>
          <a:bodyPr/>
          <a:lstStyle/>
          <a:p>
            <a:pPr eaLnBrk="1" hangingPunct="1"/>
            <a:r>
              <a:rPr lang="en-US" sz="3600" smtClean="0"/>
              <a:t>Example</a:t>
            </a:r>
          </a:p>
        </p:txBody>
      </p:sp>
      <p:sp>
        <p:nvSpPr>
          <p:cNvPr id="32771" name="Rectangle 3"/>
          <p:cNvSpPr>
            <a:spLocks noChangeArrowheads="1"/>
          </p:cNvSpPr>
          <p:nvPr/>
        </p:nvSpPr>
        <p:spPr bwMode="auto">
          <a:xfrm>
            <a:off x="3429000" y="300038"/>
            <a:ext cx="5391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sz="3600" b="1"/>
          </a:p>
        </p:txBody>
      </p:sp>
      <p:pic>
        <p:nvPicPr>
          <p:cNvPr id="32772"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74800" y="762000"/>
            <a:ext cx="5994400" cy="4495800"/>
          </a:xfrm>
        </p:spPr>
      </p:pic>
      <p:sp>
        <p:nvSpPr>
          <p:cNvPr id="32773"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E11CA3D7-5E21-462B-808D-DFD1B8BE8277}" type="slidenum">
              <a:rPr lang="en-US" smtClean="0">
                <a:solidFill>
                  <a:srgbClr val="898989"/>
                </a:solidFill>
              </a:rPr>
              <a:pPr eaLnBrk="1" hangingPunct="1"/>
              <a:t>23</a:t>
            </a:fld>
            <a:endParaRPr lang="en-US" smtClean="0">
              <a:solidFill>
                <a:srgbClr val="898989"/>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3"/>
          <p:cNvSpPr>
            <a:spLocks noGrp="1" noChangeArrowheads="1"/>
          </p:cNvSpPr>
          <p:nvPr>
            <p:ph type="body" sz="half" idx="2"/>
          </p:nvPr>
        </p:nvSpPr>
        <p:spPr>
          <a:xfrm>
            <a:off x="4003675" y="1520825"/>
            <a:ext cx="4683125" cy="4114800"/>
          </a:xfrm>
        </p:spPr>
        <p:txBody>
          <a:bodyPr/>
          <a:lstStyle/>
          <a:p>
            <a:pPr eaLnBrk="1" hangingPunct="1"/>
            <a:r>
              <a:rPr lang="en-US" sz="2800" smtClean="0"/>
              <a:t>Provide emotional labels as children experience various affective states - </a:t>
            </a:r>
            <a:r>
              <a:rPr lang="en-US" altLang="en-US" sz="2800" smtClean="0"/>
              <a:t>“</a:t>
            </a:r>
            <a:r>
              <a:rPr lang="en-US" sz="2800" smtClean="0"/>
              <a:t>Tamika and Tanya seem really happy to be playing together! They keep hugging each other!</a:t>
            </a:r>
            <a:r>
              <a:rPr lang="en-US" altLang="en-US" sz="2800" smtClean="0"/>
              <a:t>”</a:t>
            </a:r>
            <a:endParaRPr lang="en-US" sz="2800" smtClean="0"/>
          </a:p>
        </p:txBody>
      </p:sp>
      <p:pic>
        <p:nvPicPr>
          <p:cNvPr id="33795" name="Picture 4" descr="girlfriends"/>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b="5962"/>
          <a:stretch>
            <a:fillRect/>
          </a:stretch>
        </p:blipFill>
        <p:spPr>
          <a:xfrm>
            <a:off x="700088" y="990600"/>
            <a:ext cx="2824162" cy="4229100"/>
          </a:xfrm>
        </p:spPr>
      </p:pic>
      <p:sp>
        <p:nvSpPr>
          <p:cNvPr id="33796" name="Rectangle 5"/>
          <p:cNvSpPr>
            <a:spLocks noGrp="1" noChangeArrowheads="1"/>
          </p:cNvSpPr>
          <p:nvPr>
            <p:ph type="title"/>
          </p:nvPr>
        </p:nvSpPr>
        <p:spPr/>
        <p:txBody>
          <a:bodyPr/>
          <a:lstStyle/>
          <a:p>
            <a:pPr eaLnBrk="1" hangingPunct="1"/>
            <a:r>
              <a:rPr lang="en-US" smtClean="0"/>
              <a:t>B. Indirect Teaching</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381000" y="1600200"/>
            <a:ext cx="8534400" cy="4267200"/>
          </a:xfrm>
          <a:prstGeom prst="rect">
            <a:avLst/>
          </a:prstGeom>
          <a:solidFill>
            <a:schemeClr val="bg1">
              <a:alpha val="3490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en-US" sz="2800"/>
              <a:t>If you are happy and you know it…add new verses to teach feelings</a:t>
            </a:r>
          </a:p>
          <a:p>
            <a:pPr marL="742950" lvl="1" indent="-285750">
              <a:spcBef>
                <a:spcPct val="20000"/>
              </a:spcBef>
              <a:buFontTx/>
              <a:buChar char="–"/>
            </a:pPr>
            <a:r>
              <a:rPr lang="en-US" sz="2400">
                <a:latin typeface="Myriad Pro" pitchFamily="34" charset="0"/>
              </a:rPr>
              <a:t>If you</a:t>
            </a:r>
            <a:r>
              <a:rPr lang="en-US" altLang="en-US" sz="2400">
                <a:latin typeface="Myriad Pro" pitchFamily="34" charset="0"/>
              </a:rPr>
              <a:t>’</a:t>
            </a:r>
            <a:r>
              <a:rPr lang="en-US" sz="2400">
                <a:latin typeface="Myriad Pro" pitchFamily="34" charset="0"/>
              </a:rPr>
              <a:t>re </a:t>
            </a:r>
            <a:r>
              <a:rPr lang="en-US" sz="2400" b="1">
                <a:solidFill>
                  <a:schemeClr val="accent2"/>
                </a:solidFill>
                <a:latin typeface="Myriad Pro" pitchFamily="34" charset="0"/>
              </a:rPr>
              <a:t>sad</a:t>
            </a:r>
            <a:r>
              <a:rPr lang="en-US" sz="2400" b="1">
                <a:latin typeface="Myriad Pro" pitchFamily="34" charset="0"/>
              </a:rPr>
              <a:t> </a:t>
            </a:r>
            <a:r>
              <a:rPr lang="en-US" sz="2400">
                <a:latin typeface="Myriad Pro" pitchFamily="34" charset="0"/>
              </a:rPr>
              <a:t>and you know it, cry a tear, </a:t>
            </a:r>
            <a:r>
              <a:rPr lang="en-US" altLang="en-US" sz="2400">
                <a:latin typeface="Myriad Pro" pitchFamily="34" charset="0"/>
              </a:rPr>
              <a:t>”</a:t>
            </a:r>
            <a:r>
              <a:rPr lang="en-US" sz="2400">
                <a:latin typeface="Myriad Pro" pitchFamily="34" charset="0"/>
              </a:rPr>
              <a:t>boo hoo</a:t>
            </a:r>
            <a:r>
              <a:rPr lang="en-US" altLang="en-US" sz="2400">
                <a:latin typeface="Myriad Pro" pitchFamily="34" charset="0"/>
              </a:rPr>
              <a:t>”</a:t>
            </a:r>
            <a:endParaRPr lang="en-US" sz="2400">
              <a:latin typeface="Myriad Pro" pitchFamily="34" charset="0"/>
            </a:endParaRPr>
          </a:p>
          <a:p>
            <a:pPr marL="742950" lvl="1" indent="-285750">
              <a:spcBef>
                <a:spcPct val="20000"/>
              </a:spcBef>
              <a:buFontTx/>
              <a:buChar char="–"/>
            </a:pPr>
            <a:r>
              <a:rPr lang="en-US" sz="2400">
                <a:latin typeface="Myriad Pro" pitchFamily="34" charset="0"/>
              </a:rPr>
              <a:t>If you</a:t>
            </a:r>
            <a:r>
              <a:rPr lang="en-US" altLang="en-US" sz="2400">
                <a:latin typeface="Myriad Pro" pitchFamily="34" charset="0"/>
              </a:rPr>
              <a:t>’</a:t>
            </a:r>
            <a:r>
              <a:rPr lang="en-US" sz="2400">
                <a:latin typeface="Myriad Pro" pitchFamily="34" charset="0"/>
              </a:rPr>
              <a:t>re </a:t>
            </a:r>
            <a:r>
              <a:rPr lang="en-US" sz="2400" b="1">
                <a:solidFill>
                  <a:schemeClr val="accent2"/>
                </a:solidFill>
                <a:latin typeface="Myriad Pro" pitchFamily="34" charset="0"/>
              </a:rPr>
              <a:t>mad</a:t>
            </a:r>
            <a:r>
              <a:rPr lang="en-US" sz="2400">
                <a:latin typeface="Myriad Pro" pitchFamily="34" charset="0"/>
              </a:rPr>
              <a:t> and you know it, use your words </a:t>
            </a:r>
            <a:r>
              <a:rPr lang="en-US" altLang="en-US" sz="2400">
                <a:latin typeface="Myriad Pro" pitchFamily="34" charset="0"/>
              </a:rPr>
              <a:t>“</a:t>
            </a:r>
            <a:r>
              <a:rPr lang="en-US" sz="2400">
                <a:latin typeface="Myriad Pro" pitchFamily="34" charset="0"/>
              </a:rPr>
              <a:t>I</a:t>
            </a:r>
            <a:r>
              <a:rPr lang="en-US" altLang="en-US" sz="2400">
                <a:latin typeface="Myriad Pro" pitchFamily="34" charset="0"/>
              </a:rPr>
              <a:t>’</a:t>
            </a:r>
            <a:r>
              <a:rPr lang="en-US" sz="2400">
                <a:latin typeface="Myriad Pro" pitchFamily="34" charset="0"/>
              </a:rPr>
              <a:t>m mad</a:t>
            </a:r>
            <a:r>
              <a:rPr lang="en-US" altLang="en-US" sz="2400">
                <a:latin typeface="Myriad Pro" pitchFamily="34" charset="0"/>
              </a:rPr>
              <a:t>”</a:t>
            </a:r>
            <a:endParaRPr lang="en-US" sz="2400">
              <a:latin typeface="Myriad Pro" pitchFamily="34" charset="0"/>
            </a:endParaRPr>
          </a:p>
          <a:p>
            <a:pPr marL="742950" lvl="1" indent="-285750">
              <a:spcBef>
                <a:spcPct val="20000"/>
              </a:spcBef>
              <a:buFontTx/>
              <a:buChar char="–"/>
            </a:pPr>
            <a:r>
              <a:rPr lang="en-US" sz="2400">
                <a:latin typeface="Myriad Pro" pitchFamily="34" charset="0"/>
              </a:rPr>
              <a:t>If you</a:t>
            </a:r>
            <a:r>
              <a:rPr lang="en-US" altLang="en-US" sz="2400">
                <a:latin typeface="Myriad Pro" pitchFamily="34" charset="0"/>
              </a:rPr>
              <a:t>’</a:t>
            </a:r>
            <a:r>
              <a:rPr lang="en-US" sz="2400">
                <a:latin typeface="Myriad Pro" pitchFamily="34" charset="0"/>
              </a:rPr>
              <a:t>re </a:t>
            </a:r>
            <a:r>
              <a:rPr lang="en-US" sz="2400" b="1">
                <a:solidFill>
                  <a:schemeClr val="accent2"/>
                </a:solidFill>
                <a:latin typeface="Myriad Pro" pitchFamily="34" charset="0"/>
              </a:rPr>
              <a:t>scared</a:t>
            </a:r>
            <a:r>
              <a:rPr lang="en-US" sz="2400">
                <a:latin typeface="Myriad Pro" pitchFamily="34" charset="0"/>
              </a:rPr>
              <a:t> and you know it, ask for help, </a:t>
            </a:r>
            <a:r>
              <a:rPr lang="en-US" altLang="en-US" sz="2400">
                <a:latin typeface="Myriad Pro" pitchFamily="34" charset="0"/>
              </a:rPr>
              <a:t>“</a:t>
            </a:r>
            <a:r>
              <a:rPr lang="en-US" sz="2400">
                <a:latin typeface="Myriad Pro" pitchFamily="34" charset="0"/>
              </a:rPr>
              <a:t>help me</a:t>
            </a:r>
            <a:r>
              <a:rPr lang="en-US" altLang="en-US" sz="2400">
                <a:latin typeface="Myriad Pro" pitchFamily="34" charset="0"/>
              </a:rPr>
              <a:t>”</a:t>
            </a:r>
            <a:endParaRPr lang="en-US" sz="2400">
              <a:latin typeface="Myriad Pro" pitchFamily="34" charset="0"/>
            </a:endParaRPr>
          </a:p>
          <a:p>
            <a:pPr marL="742950" lvl="1" indent="-285750">
              <a:spcBef>
                <a:spcPct val="20000"/>
              </a:spcBef>
              <a:buFontTx/>
              <a:buChar char="–"/>
            </a:pPr>
            <a:r>
              <a:rPr lang="en-US" sz="2400">
                <a:latin typeface="Myriad Pro" pitchFamily="34" charset="0"/>
              </a:rPr>
              <a:t>If you</a:t>
            </a:r>
            <a:r>
              <a:rPr lang="en-US" altLang="en-US" sz="2400">
                <a:latin typeface="Myriad Pro" pitchFamily="34" charset="0"/>
              </a:rPr>
              <a:t>’</a:t>
            </a:r>
            <a:r>
              <a:rPr lang="en-US" sz="2400">
                <a:latin typeface="Myriad Pro" pitchFamily="34" charset="0"/>
              </a:rPr>
              <a:t>re </a:t>
            </a:r>
            <a:r>
              <a:rPr lang="en-US" sz="2400" b="1">
                <a:solidFill>
                  <a:schemeClr val="accent2"/>
                </a:solidFill>
                <a:latin typeface="Myriad Pro" pitchFamily="34" charset="0"/>
              </a:rPr>
              <a:t>happy</a:t>
            </a:r>
            <a:r>
              <a:rPr lang="en-US" sz="2400">
                <a:latin typeface="Myriad Pro" pitchFamily="34" charset="0"/>
              </a:rPr>
              <a:t> and you know it, hug a friend</a:t>
            </a:r>
          </a:p>
          <a:p>
            <a:pPr marL="742950" lvl="1" indent="-285750">
              <a:spcBef>
                <a:spcPct val="20000"/>
              </a:spcBef>
              <a:buFontTx/>
              <a:buChar char="–"/>
            </a:pPr>
            <a:r>
              <a:rPr lang="en-US" sz="2400">
                <a:latin typeface="Myriad Pro" pitchFamily="34" charset="0"/>
              </a:rPr>
              <a:t>If you</a:t>
            </a:r>
            <a:r>
              <a:rPr lang="en-US" altLang="en-US" sz="2400">
                <a:latin typeface="Myriad Pro" pitchFamily="34" charset="0"/>
              </a:rPr>
              <a:t>’</a:t>
            </a:r>
            <a:r>
              <a:rPr lang="en-US" sz="2400">
                <a:latin typeface="Myriad Pro" pitchFamily="34" charset="0"/>
              </a:rPr>
              <a:t>re </a:t>
            </a:r>
            <a:r>
              <a:rPr lang="en-US" sz="2400" b="1">
                <a:solidFill>
                  <a:schemeClr val="accent2"/>
                </a:solidFill>
                <a:latin typeface="Myriad Pro" pitchFamily="34" charset="0"/>
              </a:rPr>
              <a:t>tired</a:t>
            </a:r>
            <a:r>
              <a:rPr lang="en-US" sz="2400">
                <a:latin typeface="Myriad Pro" pitchFamily="34" charset="0"/>
              </a:rPr>
              <a:t> and you know it, give a yawn</a:t>
            </a:r>
          </a:p>
          <a:p>
            <a:pPr marL="742950" lvl="1" indent="-285750">
              <a:spcBef>
                <a:spcPct val="20000"/>
              </a:spcBef>
              <a:buFontTx/>
              <a:buChar char="–"/>
            </a:pPr>
            <a:endParaRPr lang="en-US" sz="2400"/>
          </a:p>
        </p:txBody>
      </p:sp>
      <p:sp>
        <p:nvSpPr>
          <p:cNvPr id="72707" name="Rectangle 4"/>
          <p:cNvSpPr>
            <a:spLocks noGrp="1" noChangeArrowheads="1"/>
          </p:cNvSpPr>
          <p:nvPr>
            <p:ph type="title"/>
          </p:nvPr>
        </p:nvSpPr>
        <p:spPr/>
        <p:txBody>
          <a:bodyPr>
            <a:normAutofit fontScale="90000"/>
          </a:bodyPr>
          <a:lstStyle/>
          <a:p>
            <a:pPr eaLnBrk="1" hangingPunct="1">
              <a:defRPr/>
            </a:pPr>
            <a:r>
              <a:rPr lang="en-US" sz="3600" dirty="0" smtClean="0">
                <a:ea typeface="ＭＳ Ｐゴシック" charset="0"/>
              </a:rPr>
              <a:t>C. Use of Songs and Games</a:t>
            </a:r>
            <a:br>
              <a:rPr lang="en-US" sz="3600" dirty="0" smtClean="0">
                <a:ea typeface="ＭＳ Ｐゴシック" charset="0"/>
              </a:rPr>
            </a:br>
            <a:r>
              <a:rPr lang="en-US" sz="3600" dirty="0" smtClean="0">
                <a:ea typeface="ＭＳ Ｐゴシック" charset="0"/>
              </a:rPr>
              <a:t>Sample Song</a:t>
            </a:r>
            <a:endParaRPr lang="en-US" dirty="0" smtClean="0">
              <a:ea typeface="ＭＳ Ｐゴシック" charset="0"/>
            </a:endParaRPr>
          </a:p>
        </p:txBody>
      </p:sp>
      <p:sp>
        <p:nvSpPr>
          <p:cNvPr id="34820"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AF05234B-E546-4C7F-8763-DA6D74442C09}" type="slidenum">
              <a:rPr lang="en-US" smtClean="0">
                <a:solidFill>
                  <a:srgbClr val="898989"/>
                </a:solidFill>
              </a:rPr>
              <a:pPr eaLnBrk="1" hangingPunct="1"/>
              <a:t>25</a:t>
            </a:fld>
            <a:endParaRPr lang="en-US" smtClean="0">
              <a:solidFill>
                <a:srgbClr val="898989"/>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530225"/>
            <a:ext cx="8229600" cy="612775"/>
          </a:xfrm>
        </p:spPr>
        <p:txBody>
          <a:bodyPr/>
          <a:lstStyle/>
          <a:p>
            <a:pPr eaLnBrk="1" hangingPunct="1"/>
            <a:r>
              <a:rPr lang="en-US" sz="4000" smtClean="0"/>
              <a:t>Sample Game</a:t>
            </a:r>
            <a:endParaRPr lang="en-US" sz="4800" smtClean="0"/>
          </a:p>
        </p:txBody>
      </p:sp>
      <p:sp>
        <p:nvSpPr>
          <p:cNvPr id="35843" name="Rectangle 3"/>
          <p:cNvSpPr>
            <a:spLocks noGrp="1" noChangeArrowheads="1"/>
          </p:cNvSpPr>
          <p:nvPr>
            <p:ph type="body" sz="half" idx="1"/>
          </p:nvPr>
        </p:nvSpPr>
        <p:spPr>
          <a:xfrm>
            <a:off x="685800" y="1406525"/>
            <a:ext cx="3771900" cy="3886200"/>
          </a:xfrm>
        </p:spPr>
        <p:txBody>
          <a:bodyPr/>
          <a:lstStyle/>
          <a:p>
            <a:pPr>
              <a:spcBef>
                <a:spcPct val="0"/>
              </a:spcBef>
            </a:pPr>
            <a:r>
              <a:rPr lang="en-US" smtClean="0"/>
              <a:t>How does your face look when you feel proud? </a:t>
            </a:r>
          </a:p>
          <a:p>
            <a:pPr>
              <a:spcBef>
                <a:spcPct val="0"/>
              </a:spcBef>
              <a:buFontTx/>
              <a:buNone/>
            </a:pPr>
            <a:r>
              <a:rPr lang="en-US" smtClean="0"/>
              <a:t>	</a:t>
            </a:r>
          </a:p>
          <a:p>
            <a:pPr>
              <a:spcBef>
                <a:spcPct val="0"/>
              </a:spcBef>
            </a:pPr>
            <a:r>
              <a:rPr lang="en-US" smtClean="0"/>
              <a:t>What makes you feel proud?</a:t>
            </a:r>
          </a:p>
          <a:p>
            <a:pPr eaLnBrk="1" hangingPunct="1"/>
            <a:endParaRPr lang="en-US" smtClean="0"/>
          </a:p>
        </p:txBody>
      </p:sp>
      <p:pic>
        <p:nvPicPr>
          <p:cNvPr id="35844"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l="11667"/>
          <a:stretch>
            <a:fillRect/>
          </a:stretch>
        </p:blipFill>
        <p:spPr>
          <a:xfrm>
            <a:off x="5511800" y="1406525"/>
            <a:ext cx="2317750" cy="3498850"/>
          </a:xfr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457200" y="301625"/>
            <a:ext cx="8229600" cy="612775"/>
          </a:xfrm>
        </p:spPr>
        <p:txBody>
          <a:bodyPr>
            <a:normAutofit fontScale="90000"/>
          </a:bodyPr>
          <a:lstStyle/>
          <a:p>
            <a:pPr eaLnBrk="1" hangingPunct="1">
              <a:defRPr/>
            </a:pPr>
            <a:r>
              <a:rPr lang="en-US" smtClean="0">
                <a:ea typeface="ＭＳ Ｐゴシック" charset="0"/>
              </a:rPr>
              <a:t>Sample Game</a:t>
            </a:r>
          </a:p>
        </p:txBody>
      </p:sp>
      <p:sp>
        <p:nvSpPr>
          <p:cNvPr id="36867" name="Rectangle 3"/>
          <p:cNvSpPr>
            <a:spLocks noGrp="1" noChangeArrowheads="1"/>
          </p:cNvSpPr>
          <p:nvPr>
            <p:ph type="body" sz="half" idx="1"/>
          </p:nvPr>
        </p:nvSpPr>
        <p:spPr>
          <a:xfrm>
            <a:off x="495300" y="4071938"/>
            <a:ext cx="7423150" cy="1747837"/>
          </a:xfrm>
        </p:spPr>
        <p:txBody>
          <a:bodyPr/>
          <a:lstStyle/>
          <a:p>
            <a:pPr algn="ctr" eaLnBrk="1" hangingPunct="1">
              <a:buFontTx/>
              <a:buNone/>
            </a:pPr>
            <a:r>
              <a:rPr lang="en-US" sz="6500" smtClean="0">
                <a:solidFill>
                  <a:schemeClr val="tx2"/>
                </a:solidFill>
              </a:rPr>
              <a:t>	M</a:t>
            </a:r>
            <a:r>
              <a:rPr lang="en-US" sz="5400" b="1" smtClean="0">
                <a:solidFill>
                  <a:schemeClr val="tx2"/>
                </a:solidFill>
              </a:rPr>
              <a:t>ake a _____ face.</a:t>
            </a:r>
          </a:p>
        </p:txBody>
      </p:sp>
      <p:pic>
        <p:nvPicPr>
          <p:cNvPr id="36868" name="Picture 1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2200" y="1444625"/>
            <a:ext cx="2667000" cy="257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1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2800" y="1371600"/>
            <a:ext cx="238442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1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1447800"/>
            <a:ext cx="2514600" cy="261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4651375" y="267017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37891" name="Rectangle 4"/>
          <p:cNvSpPr>
            <a:spLocks noChangeArrowheads="1"/>
          </p:cNvSpPr>
          <p:nvPr/>
        </p:nvSpPr>
        <p:spPr bwMode="auto">
          <a:xfrm>
            <a:off x="-1379538" y="1576388"/>
            <a:ext cx="6816726"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4000" b="1">
                <a:solidFill>
                  <a:schemeClr val="accent2"/>
                </a:solidFill>
              </a:rPr>
              <a:t>Sample Game</a:t>
            </a:r>
          </a:p>
        </p:txBody>
      </p:sp>
      <p:pic>
        <p:nvPicPr>
          <p:cNvPr id="37892" name="Picture 6" descr="Picture1"/>
          <p:cNvPicPr>
            <a:picLocks noChangeAspect="1" noChangeArrowheads="1"/>
          </p:cNvPicPr>
          <p:nvPr/>
        </p:nvPicPr>
        <p:blipFill>
          <a:blip r:embed="rId3">
            <a:extLst>
              <a:ext uri="{28A0092B-C50C-407E-A947-70E740481C1C}">
                <a14:useLocalDpi xmlns:a14="http://schemas.microsoft.com/office/drawing/2010/main" val="0"/>
              </a:ext>
            </a:extLst>
          </a:blip>
          <a:srcRect l="8746" r="8144" b="7738"/>
          <a:stretch>
            <a:fillRect/>
          </a:stretch>
        </p:blipFill>
        <p:spPr bwMode="auto">
          <a:xfrm>
            <a:off x="4019550" y="0"/>
            <a:ext cx="4667250" cy="530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A818312A-5B38-4D6D-B080-16B6B091982D}" type="slidenum">
              <a:rPr lang="en-US" smtClean="0">
                <a:solidFill>
                  <a:srgbClr val="898989"/>
                </a:solidFill>
              </a:rPr>
              <a:pPr eaLnBrk="1" hangingPunct="1"/>
              <a:t>28</a:t>
            </a:fld>
            <a:endParaRPr lang="en-US" smtClean="0">
              <a:solidFill>
                <a:srgbClr val="898989"/>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79375" y="1190625"/>
            <a:ext cx="6553200" cy="4953000"/>
          </a:xfrm>
          <a:prstGeom prst="rect">
            <a:avLst/>
          </a:prstGeom>
          <a:solidFill>
            <a:schemeClr val="bg1">
              <a:alpha val="3490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en-US" sz="2800"/>
              <a:t>Discuss typical situations that happen when children are together: </a:t>
            </a:r>
            <a:r>
              <a:rPr lang="en-US" altLang="en-US" sz="2800"/>
              <a:t>“</a:t>
            </a:r>
            <a:r>
              <a:rPr lang="en-US" sz="2800"/>
              <a:t>How would you feel if this happened to you?</a:t>
            </a:r>
            <a:r>
              <a:rPr lang="en-US" altLang="en-US" sz="2800"/>
              <a:t>”</a:t>
            </a:r>
            <a:endParaRPr lang="en-US" sz="2800"/>
          </a:p>
          <a:p>
            <a:pPr marL="0" lvl="1">
              <a:spcBef>
                <a:spcPct val="20000"/>
              </a:spcBef>
            </a:pPr>
            <a:r>
              <a:rPr lang="en-US" sz="2800">
                <a:solidFill>
                  <a:schemeClr val="accent2"/>
                </a:solidFill>
              </a:rPr>
              <a:t>Ex.: Jeremy wanted to play ball with Katie and Wu-ying today, but they wouldn</a:t>
            </a:r>
            <a:r>
              <a:rPr lang="en-US" altLang="en-US" sz="2800">
                <a:solidFill>
                  <a:schemeClr val="accent2"/>
                </a:solidFill>
              </a:rPr>
              <a:t>’</a:t>
            </a:r>
            <a:r>
              <a:rPr lang="en-US" sz="2800">
                <a:solidFill>
                  <a:schemeClr val="accent2"/>
                </a:solidFill>
              </a:rPr>
              <a:t>t let him.  How do you think that made him feel?  How do you think you would feel if that happened to you? What could Jeremy try next time?</a:t>
            </a:r>
          </a:p>
          <a:p>
            <a:pPr marL="0" lvl="1">
              <a:spcBef>
                <a:spcPct val="20000"/>
              </a:spcBef>
              <a:buFontTx/>
              <a:buChar char="–"/>
            </a:pPr>
            <a:endParaRPr lang="en-US" sz="2000"/>
          </a:p>
        </p:txBody>
      </p:sp>
      <p:sp>
        <p:nvSpPr>
          <p:cNvPr id="38915" name="Rectangle 3"/>
          <p:cNvSpPr>
            <a:spLocks noChangeArrowheads="1"/>
          </p:cNvSpPr>
          <p:nvPr/>
        </p:nvSpPr>
        <p:spPr bwMode="auto">
          <a:xfrm>
            <a:off x="1187450" y="381000"/>
            <a:ext cx="67516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a:solidFill>
                  <a:schemeClr val="accent2"/>
                </a:solidFill>
              </a:rPr>
              <a:t>Play:  How Would You Feel If?</a:t>
            </a:r>
          </a:p>
        </p:txBody>
      </p:sp>
      <p:pic>
        <p:nvPicPr>
          <p:cNvPr id="38916" name="Picture 5" descr="100_0675"/>
          <p:cNvPicPr>
            <a:picLocks noChangeAspect="1" noChangeArrowheads="1"/>
          </p:cNvPicPr>
          <p:nvPr/>
        </p:nvPicPr>
        <p:blipFill>
          <a:blip r:embed="rId3">
            <a:extLst>
              <a:ext uri="{28A0092B-C50C-407E-A947-70E740481C1C}">
                <a14:useLocalDpi xmlns:a14="http://schemas.microsoft.com/office/drawing/2010/main" val="0"/>
              </a:ext>
            </a:extLst>
          </a:blip>
          <a:srcRect l="25548" r="34532" b="1596"/>
          <a:stretch>
            <a:fillRect/>
          </a:stretch>
        </p:blipFill>
        <p:spPr bwMode="auto">
          <a:xfrm>
            <a:off x="6546850" y="1017588"/>
            <a:ext cx="2449513"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AE82781E-1F3F-471E-8BC2-22ECE0436244}" type="slidenum">
              <a:rPr lang="en-US" smtClean="0">
                <a:solidFill>
                  <a:srgbClr val="898989"/>
                </a:solidFill>
              </a:rPr>
              <a:pPr eaLnBrk="1" hangingPunct="1"/>
              <a:t>29</a:t>
            </a:fld>
            <a:endParaRPr lang="en-US" smtClean="0">
              <a:solidFill>
                <a:srgbClr val="898989"/>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609600" y="427038"/>
            <a:ext cx="8229600" cy="1825625"/>
          </a:xfrm>
          <a:prstGeom prst="rect">
            <a:avLst/>
          </a:prstGeom>
        </p:spPr>
        <p:txBody>
          <a:bodyPr anchor="ctr">
            <a:normAutofit/>
          </a:bodyPr>
          <a:lstStyle/>
          <a:p>
            <a:pPr algn="ctr" fontAlgn="auto">
              <a:spcAft>
                <a:spcPts val="0"/>
              </a:spcAft>
              <a:defRPr/>
            </a:pPr>
            <a:r>
              <a:rPr lang="en-US" sz="4400" dirty="0">
                <a:latin typeface="+mj-lt"/>
                <a:ea typeface="+mj-ea"/>
                <a:cs typeface="+mj-cs"/>
              </a:rPr>
              <a:t> </a:t>
            </a:r>
          </a:p>
        </p:txBody>
      </p:sp>
      <p:sp>
        <p:nvSpPr>
          <p:cNvPr id="12292" name="Title 8"/>
          <p:cNvSpPr>
            <a:spLocks noGrp="1"/>
          </p:cNvSpPr>
          <p:nvPr>
            <p:ph type="title"/>
          </p:nvPr>
        </p:nvSpPr>
        <p:spPr/>
        <p:txBody>
          <a:bodyPr/>
          <a:lstStyle/>
          <a:p>
            <a:pPr eaLnBrk="1" hangingPunct="1"/>
            <a:r>
              <a:rPr lang="en-US" smtClean="0">
                <a:solidFill>
                  <a:schemeClr val="bg2"/>
                </a:solidFill>
              </a:rPr>
              <a:t>CYTTAP</a:t>
            </a:r>
          </a:p>
        </p:txBody>
      </p:sp>
      <p:sp>
        <p:nvSpPr>
          <p:cNvPr id="12293" name="Content Placeholder 2"/>
          <p:cNvSpPr>
            <a:spLocks noGrp="1"/>
          </p:cNvSpPr>
          <p:nvPr>
            <p:ph idx="1"/>
          </p:nvPr>
        </p:nvSpPr>
        <p:spPr>
          <a:xfrm>
            <a:off x="457200" y="1417638"/>
            <a:ext cx="8229600" cy="3556000"/>
          </a:xfrm>
        </p:spPr>
        <p:txBody>
          <a:bodyPr/>
          <a:lstStyle/>
          <a:p>
            <a:pPr algn="ctr" eaLnBrk="1" hangingPunct="1">
              <a:buFont typeface="Arial" pitchFamily="34" charset="0"/>
              <a:buNone/>
            </a:pPr>
            <a:endParaRPr lang="en-US" smtClean="0"/>
          </a:p>
          <a:p>
            <a:pPr algn="ctr" eaLnBrk="1" hangingPunct="1">
              <a:buFont typeface="Arial" pitchFamily="34" charset="0"/>
              <a:buNone/>
            </a:pPr>
            <a:endParaRPr lang="en-US" smtClean="0"/>
          </a:p>
          <a:p>
            <a:pPr algn="ctr" eaLnBrk="1" hangingPunct="1">
              <a:buFont typeface="Arial" pitchFamily="34" charset="0"/>
              <a:buNone/>
            </a:pPr>
            <a:endParaRPr lang="en-US" smtClean="0"/>
          </a:p>
        </p:txBody>
      </p:sp>
      <p:pic>
        <p:nvPicPr>
          <p:cNvPr id="12294" name="Picture 6"/>
          <p:cNvPicPr>
            <a:picLocks noChangeAspect="1" noChangeArrowheads="1"/>
          </p:cNvPicPr>
          <p:nvPr/>
        </p:nvPicPr>
        <p:blipFill>
          <a:blip r:embed="rId5">
            <a:extLst>
              <a:ext uri="{28A0092B-C50C-407E-A947-70E740481C1C}">
                <a14:useLocalDpi xmlns:a14="http://schemas.microsoft.com/office/drawing/2010/main" val="0"/>
              </a:ext>
            </a:extLst>
          </a:blip>
          <a:srcRect t="5354"/>
          <a:stretch>
            <a:fillRect/>
          </a:stretch>
        </p:blipFill>
        <p:spPr bwMode="auto">
          <a:xfrm>
            <a:off x="2895600" y="1120775"/>
            <a:ext cx="3048000" cy="366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5" name="Rectangle 8"/>
          <p:cNvSpPr>
            <a:spLocks noChangeArrowheads="1"/>
          </p:cNvSpPr>
          <p:nvPr/>
        </p:nvSpPr>
        <p:spPr bwMode="auto">
          <a:xfrm>
            <a:off x="3657600" y="4876800"/>
            <a:ext cx="13716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900">
                <a:solidFill>
                  <a:srgbClr val="341C65"/>
                </a:solidFill>
              </a:rPr>
              <a:t>Allison Silberber, 2007 </a:t>
            </a:r>
            <a:endParaRPr lang="en-US" sz="900">
              <a:solidFill>
                <a:srgbClr val="341C65"/>
              </a:solidFill>
            </a:endParaRPr>
          </a:p>
        </p:txBody>
      </p:sp>
      <p:pic>
        <p:nvPicPr>
          <p:cNvPr id="2" name="Mil Ext Partnership-Original.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6200" y="-12699"/>
            <a:ext cx="9271000" cy="5214938"/>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ChangeArrowheads="1"/>
          </p:cNvSpPr>
          <p:nvPr/>
        </p:nvSpPr>
        <p:spPr bwMode="auto">
          <a:xfrm>
            <a:off x="76200" y="1066800"/>
            <a:ext cx="5181600" cy="4724400"/>
          </a:xfrm>
          <a:prstGeom prst="rect">
            <a:avLst/>
          </a:prstGeom>
          <a:solidFill>
            <a:srgbClr val="FFFFFF">
              <a:alpha val="3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en-US" sz="2800"/>
              <a:t>Teachers and children can </a:t>
            </a:r>
            <a:r>
              <a:rPr lang="en-US" altLang="en-US" sz="2800"/>
              <a:t>“</a:t>
            </a:r>
            <a:r>
              <a:rPr lang="en-US" sz="2800"/>
              <a:t>check in</a:t>
            </a:r>
            <a:r>
              <a:rPr lang="en-US" altLang="en-US" sz="2800"/>
              <a:t>”</a:t>
            </a:r>
            <a:r>
              <a:rPr lang="en-US" sz="2800"/>
              <a:t> each morning by choosing a feeling face that best describes their affective state and putting it next to their name.  Children can be encouraged to change their feeling faces throughout the day as their feelings change.</a:t>
            </a:r>
          </a:p>
          <a:p>
            <a:pPr marL="742950" lvl="1" indent="-285750">
              <a:spcBef>
                <a:spcPct val="20000"/>
              </a:spcBef>
              <a:buFontTx/>
              <a:buChar char="–"/>
            </a:pPr>
            <a:endParaRPr lang="en-US" sz="2000"/>
          </a:p>
        </p:txBody>
      </p:sp>
      <p:sp>
        <p:nvSpPr>
          <p:cNvPr id="1028" name="Rectangle 8"/>
          <p:cNvSpPr>
            <a:spLocks noGrp="1" noChangeArrowheads="1"/>
          </p:cNvSpPr>
          <p:nvPr>
            <p:ph type="title"/>
          </p:nvPr>
        </p:nvSpPr>
        <p:spPr>
          <a:xfrm>
            <a:off x="-1676400" y="261938"/>
            <a:ext cx="8229600" cy="682625"/>
          </a:xfrm>
        </p:spPr>
        <p:txBody>
          <a:bodyPr>
            <a:normAutofit fontScale="90000"/>
          </a:bodyPr>
          <a:lstStyle/>
          <a:p>
            <a:pPr eaLnBrk="1" hangingPunct="1">
              <a:defRPr/>
            </a:pPr>
            <a:r>
              <a:rPr lang="en-US" dirty="0" smtClean="0">
                <a:ea typeface="ＭＳ Ｐゴシック" charset="0"/>
              </a:rPr>
              <a:t>Checking In</a:t>
            </a:r>
          </a:p>
        </p:txBody>
      </p:sp>
      <p:sp>
        <p:nvSpPr>
          <p:cNvPr id="1029" name="Text Box 34"/>
          <p:cNvSpPr txBox="1">
            <a:spLocks noChangeArrowheads="1"/>
          </p:cNvSpPr>
          <p:nvPr/>
        </p:nvSpPr>
        <p:spPr bwMode="auto">
          <a:xfrm>
            <a:off x="5961063" y="284163"/>
            <a:ext cx="25733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r>
              <a:rPr lang="en-US"/>
              <a:t>How do you feel today?</a:t>
            </a:r>
          </a:p>
        </p:txBody>
      </p:sp>
      <p:grpSp>
        <p:nvGrpSpPr>
          <p:cNvPr id="1030" name="Group 40"/>
          <p:cNvGrpSpPr>
            <a:grpSpLocks/>
          </p:cNvGrpSpPr>
          <p:nvPr/>
        </p:nvGrpSpPr>
        <p:grpSpPr bwMode="auto">
          <a:xfrm>
            <a:off x="5348288" y="650875"/>
            <a:ext cx="3338512" cy="1778000"/>
            <a:chOff x="3417" y="994"/>
            <a:chExt cx="2103" cy="1120"/>
          </a:xfrm>
        </p:grpSpPr>
        <p:sp>
          <p:nvSpPr>
            <p:cNvPr id="1033" name="Rectangle 10"/>
            <p:cNvSpPr>
              <a:spLocks noChangeArrowheads="1"/>
            </p:cNvSpPr>
            <p:nvPr/>
          </p:nvSpPr>
          <p:spPr bwMode="auto">
            <a:xfrm>
              <a:off x="5099" y="1241"/>
              <a:ext cx="421" cy="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pPr>
              <a:endParaRPr lang="en-US" sz="2600"/>
            </a:p>
          </p:txBody>
        </p:sp>
        <p:sp>
          <p:nvSpPr>
            <p:cNvPr id="1034" name="Rectangle 11"/>
            <p:cNvSpPr>
              <a:spLocks noChangeArrowheads="1"/>
            </p:cNvSpPr>
            <p:nvPr/>
          </p:nvSpPr>
          <p:spPr bwMode="auto">
            <a:xfrm>
              <a:off x="4679" y="1241"/>
              <a:ext cx="420" cy="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pPr>
              <a:endParaRPr lang="en-US" sz="2600"/>
            </a:p>
          </p:txBody>
        </p:sp>
        <p:sp>
          <p:nvSpPr>
            <p:cNvPr id="1035" name="Rectangle 12"/>
            <p:cNvSpPr>
              <a:spLocks noChangeArrowheads="1"/>
            </p:cNvSpPr>
            <p:nvPr/>
          </p:nvSpPr>
          <p:spPr bwMode="auto">
            <a:xfrm>
              <a:off x="4258" y="1241"/>
              <a:ext cx="421" cy="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pPr>
              <a:endParaRPr lang="en-US" sz="2600"/>
            </a:p>
          </p:txBody>
        </p:sp>
        <p:sp>
          <p:nvSpPr>
            <p:cNvPr id="1036" name="Rectangle 13"/>
            <p:cNvSpPr>
              <a:spLocks noChangeArrowheads="1"/>
            </p:cNvSpPr>
            <p:nvPr/>
          </p:nvSpPr>
          <p:spPr bwMode="auto">
            <a:xfrm>
              <a:off x="3838" y="1241"/>
              <a:ext cx="420" cy="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pPr>
              <a:endParaRPr lang="en-US" sz="2600"/>
            </a:p>
          </p:txBody>
        </p:sp>
        <p:sp>
          <p:nvSpPr>
            <p:cNvPr id="1037" name="Rectangle 14"/>
            <p:cNvSpPr>
              <a:spLocks noChangeArrowheads="1"/>
            </p:cNvSpPr>
            <p:nvPr/>
          </p:nvSpPr>
          <p:spPr bwMode="auto">
            <a:xfrm>
              <a:off x="3417" y="1241"/>
              <a:ext cx="421" cy="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pPr>
              <a:endParaRPr lang="en-US" sz="2600"/>
            </a:p>
            <a:p>
              <a:pPr>
                <a:spcBef>
                  <a:spcPct val="20000"/>
                </a:spcBef>
              </a:pPr>
              <a:endParaRPr lang="en-US" sz="2600"/>
            </a:p>
            <a:p>
              <a:pPr>
                <a:spcBef>
                  <a:spcPct val="20000"/>
                </a:spcBef>
              </a:pPr>
              <a:endParaRPr lang="en-US" sz="2600"/>
            </a:p>
            <a:p>
              <a:pPr>
                <a:spcBef>
                  <a:spcPct val="20000"/>
                </a:spcBef>
              </a:pPr>
              <a:endParaRPr lang="en-US" sz="2600"/>
            </a:p>
          </p:txBody>
        </p:sp>
        <p:sp>
          <p:nvSpPr>
            <p:cNvPr id="1038" name="Rectangle 15"/>
            <p:cNvSpPr>
              <a:spLocks noChangeArrowheads="1"/>
            </p:cNvSpPr>
            <p:nvPr/>
          </p:nvSpPr>
          <p:spPr bwMode="auto">
            <a:xfrm>
              <a:off x="5099" y="994"/>
              <a:ext cx="421" cy="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pPr>
              <a:endParaRPr lang="en-US" sz="2600"/>
            </a:p>
          </p:txBody>
        </p:sp>
        <p:sp>
          <p:nvSpPr>
            <p:cNvPr id="1039" name="Rectangle 16"/>
            <p:cNvSpPr>
              <a:spLocks noChangeArrowheads="1"/>
            </p:cNvSpPr>
            <p:nvPr/>
          </p:nvSpPr>
          <p:spPr bwMode="auto">
            <a:xfrm>
              <a:off x="4679" y="994"/>
              <a:ext cx="420" cy="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pPr>
              <a:endParaRPr lang="en-US" sz="2600"/>
            </a:p>
          </p:txBody>
        </p:sp>
        <p:sp>
          <p:nvSpPr>
            <p:cNvPr id="1040" name="Rectangle 17"/>
            <p:cNvSpPr>
              <a:spLocks noChangeArrowheads="1"/>
            </p:cNvSpPr>
            <p:nvPr/>
          </p:nvSpPr>
          <p:spPr bwMode="auto">
            <a:xfrm>
              <a:off x="4258" y="994"/>
              <a:ext cx="421" cy="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pPr>
              <a:endParaRPr lang="en-US" sz="2600"/>
            </a:p>
          </p:txBody>
        </p:sp>
        <p:sp>
          <p:nvSpPr>
            <p:cNvPr id="1041" name="Rectangle 18"/>
            <p:cNvSpPr>
              <a:spLocks noChangeArrowheads="1"/>
            </p:cNvSpPr>
            <p:nvPr/>
          </p:nvSpPr>
          <p:spPr bwMode="auto">
            <a:xfrm>
              <a:off x="3838" y="994"/>
              <a:ext cx="420" cy="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pPr>
              <a:endParaRPr lang="en-US" sz="2600"/>
            </a:p>
          </p:txBody>
        </p:sp>
        <p:sp>
          <p:nvSpPr>
            <p:cNvPr id="1042" name="Rectangle 19"/>
            <p:cNvSpPr>
              <a:spLocks noChangeArrowheads="1"/>
            </p:cNvSpPr>
            <p:nvPr/>
          </p:nvSpPr>
          <p:spPr bwMode="auto">
            <a:xfrm>
              <a:off x="3417" y="994"/>
              <a:ext cx="421" cy="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pPr>
              <a:endParaRPr lang="en-US" sz="2600"/>
            </a:p>
          </p:txBody>
        </p:sp>
        <p:sp>
          <p:nvSpPr>
            <p:cNvPr id="1043" name="Line 20"/>
            <p:cNvSpPr>
              <a:spLocks noChangeShapeType="1"/>
            </p:cNvSpPr>
            <p:nvPr/>
          </p:nvSpPr>
          <p:spPr bwMode="auto">
            <a:xfrm>
              <a:off x="3417" y="994"/>
              <a:ext cx="2103"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 name="Line 21"/>
            <p:cNvSpPr>
              <a:spLocks noChangeShapeType="1"/>
            </p:cNvSpPr>
            <p:nvPr/>
          </p:nvSpPr>
          <p:spPr bwMode="auto">
            <a:xfrm>
              <a:off x="3417" y="1241"/>
              <a:ext cx="2103"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5" name="Line 22"/>
            <p:cNvSpPr>
              <a:spLocks noChangeShapeType="1"/>
            </p:cNvSpPr>
            <p:nvPr/>
          </p:nvSpPr>
          <p:spPr bwMode="auto">
            <a:xfrm>
              <a:off x="3417" y="2114"/>
              <a:ext cx="2103"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6" name="Line 23"/>
            <p:cNvSpPr>
              <a:spLocks noChangeShapeType="1"/>
            </p:cNvSpPr>
            <p:nvPr/>
          </p:nvSpPr>
          <p:spPr bwMode="auto">
            <a:xfrm>
              <a:off x="3417" y="994"/>
              <a:ext cx="0" cy="112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7" name="Line 24"/>
            <p:cNvSpPr>
              <a:spLocks noChangeShapeType="1"/>
            </p:cNvSpPr>
            <p:nvPr/>
          </p:nvSpPr>
          <p:spPr bwMode="auto">
            <a:xfrm>
              <a:off x="3838" y="994"/>
              <a:ext cx="0" cy="112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8" name="Line 25"/>
            <p:cNvSpPr>
              <a:spLocks noChangeShapeType="1"/>
            </p:cNvSpPr>
            <p:nvPr/>
          </p:nvSpPr>
          <p:spPr bwMode="auto">
            <a:xfrm>
              <a:off x="4258" y="994"/>
              <a:ext cx="0" cy="112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9" name="Line 26"/>
            <p:cNvSpPr>
              <a:spLocks noChangeShapeType="1"/>
            </p:cNvSpPr>
            <p:nvPr/>
          </p:nvSpPr>
          <p:spPr bwMode="auto">
            <a:xfrm>
              <a:off x="4679" y="994"/>
              <a:ext cx="0" cy="112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0" name="Line 27"/>
            <p:cNvSpPr>
              <a:spLocks noChangeShapeType="1"/>
            </p:cNvSpPr>
            <p:nvPr/>
          </p:nvSpPr>
          <p:spPr bwMode="auto">
            <a:xfrm>
              <a:off x="5099" y="994"/>
              <a:ext cx="0" cy="112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1" name="Line 28"/>
            <p:cNvSpPr>
              <a:spLocks noChangeShapeType="1"/>
            </p:cNvSpPr>
            <p:nvPr/>
          </p:nvSpPr>
          <p:spPr bwMode="auto">
            <a:xfrm>
              <a:off x="5520" y="994"/>
              <a:ext cx="0" cy="112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052" name="Picture 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1" y="1028"/>
              <a:ext cx="405" cy="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3" name="Picture 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2" y="1034"/>
              <a:ext cx="372" cy="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 name="Picture 3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42" y="1025"/>
              <a:ext cx="405" cy="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5" name="Picture 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85" y="1030"/>
              <a:ext cx="405" cy="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26" name="Object 33"/>
            <p:cNvGraphicFramePr>
              <a:graphicFrameLocks noChangeAspect="1"/>
            </p:cNvGraphicFramePr>
            <p:nvPr/>
          </p:nvGraphicFramePr>
          <p:xfrm>
            <a:off x="5109" y="1020"/>
            <a:ext cx="405" cy="385"/>
          </p:xfrm>
          <a:graphic>
            <a:graphicData uri="http://schemas.openxmlformats.org/presentationml/2006/ole">
              <mc:AlternateContent xmlns:mc="http://schemas.openxmlformats.org/markup-compatibility/2006">
                <mc:Choice xmlns:v="urn:schemas-microsoft-com:vml" Requires="v">
                  <p:oleObj spid="_x0000_s1062" name="Photo House" r:id="rId8" imgW="3620005" imgH="2991268" progId="">
                    <p:embed/>
                  </p:oleObj>
                </mc:Choice>
                <mc:Fallback>
                  <p:oleObj name="Photo House" r:id="rId8" imgW="3620005" imgH="2991268" progId="">
                    <p:embed/>
                    <p:pic>
                      <p:nvPicPr>
                        <p:cNvPr id="0" name="Object 3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09" y="1020"/>
                          <a:ext cx="405" cy="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pic>
          <p:nvPicPr>
            <p:cNvPr id="1056" name="Picture 3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84" y="1680"/>
              <a:ext cx="27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31" name="Picture 3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51563" y="2522538"/>
            <a:ext cx="18669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Slide Number Placeholder 3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E2120648-5028-4A45-97C0-85961DFBBB1B}" type="slidenum">
              <a:rPr lang="en-US" smtClean="0">
                <a:solidFill>
                  <a:srgbClr val="898989"/>
                </a:solidFill>
              </a:rPr>
              <a:pPr eaLnBrk="1" hangingPunct="1"/>
              <a:t>30</a:t>
            </a:fld>
            <a:endParaRPr lang="en-US" smtClean="0">
              <a:solidFill>
                <a:srgbClr val="898989"/>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7513" y="990600"/>
            <a:ext cx="5734050" cy="420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Rectangle 5"/>
          <p:cNvSpPr>
            <a:spLocks noGrp="1" noChangeArrowheads="1"/>
          </p:cNvSpPr>
          <p:nvPr>
            <p:ph type="title"/>
          </p:nvPr>
        </p:nvSpPr>
        <p:spPr>
          <a:xfrm>
            <a:off x="457200" y="76200"/>
            <a:ext cx="8229600" cy="1065213"/>
          </a:xfrm>
        </p:spPr>
        <p:txBody>
          <a:bodyPr/>
          <a:lstStyle/>
          <a:p>
            <a:pPr eaLnBrk="1" hangingPunct="1"/>
            <a:r>
              <a:rPr lang="en-US" smtClean="0"/>
              <a:t>Feeling Dice/Feeling Wheel</a:t>
            </a:r>
          </a:p>
        </p:txBody>
      </p:sp>
      <p:sp>
        <p:nvSpPr>
          <p:cNvPr id="39940"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D0E7652E-FC08-4C5F-A577-CE1937C0429B}" type="slidenum">
              <a:rPr lang="en-US" smtClean="0">
                <a:solidFill>
                  <a:srgbClr val="898989"/>
                </a:solidFill>
              </a:rPr>
              <a:pPr eaLnBrk="1" hangingPunct="1"/>
              <a:t>31</a:t>
            </a:fld>
            <a:endParaRPr lang="en-US" smtClean="0">
              <a:solidFill>
                <a:srgbClr val="898989"/>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4"/>
          <p:cNvSpPr>
            <a:spLocks noChangeArrowheads="1"/>
          </p:cNvSpPr>
          <p:nvPr/>
        </p:nvSpPr>
        <p:spPr bwMode="auto">
          <a:xfrm>
            <a:off x="0" y="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200" b="1">
                <a:solidFill>
                  <a:schemeClr val="accent2"/>
                </a:solidFill>
              </a:rPr>
              <a:t>Emotional Literacy Activities</a:t>
            </a:r>
          </a:p>
        </p:txBody>
      </p:sp>
      <p:sp>
        <p:nvSpPr>
          <p:cNvPr id="40963"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76A0E829-950A-4530-81CB-F1B704471A4B}" type="slidenum">
              <a:rPr lang="en-US" smtClean="0">
                <a:solidFill>
                  <a:srgbClr val="898989"/>
                </a:solidFill>
              </a:rPr>
              <a:pPr eaLnBrk="1" hangingPunct="1"/>
              <a:t>32</a:t>
            </a:fld>
            <a:endParaRPr lang="en-US" smtClean="0">
              <a:solidFill>
                <a:srgbClr val="898989"/>
              </a:solidFill>
            </a:endParaRPr>
          </a:p>
        </p:txBody>
      </p:sp>
      <p:pic>
        <p:nvPicPr>
          <p:cNvPr id="2" name="V2_10c.mpe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47800" y="685800"/>
            <a:ext cx="6019800" cy="451485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4"/>
          <p:cNvSpPr>
            <a:spLocks noGrp="1" noChangeArrowheads="1"/>
          </p:cNvSpPr>
          <p:nvPr>
            <p:ph type="ctrTitle"/>
          </p:nvPr>
        </p:nvSpPr>
        <p:spPr>
          <a:xfrm>
            <a:off x="3505200" y="0"/>
            <a:ext cx="5638800" cy="1470025"/>
          </a:xfrm>
        </p:spPr>
        <p:txBody>
          <a:bodyPr/>
          <a:lstStyle/>
          <a:p>
            <a:pPr eaLnBrk="1" hangingPunct="1"/>
            <a:r>
              <a:rPr lang="en-US" smtClean="0"/>
              <a:t>D. Use of Children</a:t>
            </a:r>
            <a:r>
              <a:rPr lang="en-US" altLang="en-US" smtClean="0"/>
              <a:t>’</a:t>
            </a:r>
            <a:r>
              <a:rPr lang="en-US" smtClean="0"/>
              <a:t>s Literature</a:t>
            </a:r>
          </a:p>
        </p:txBody>
      </p:sp>
      <p:pic>
        <p:nvPicPr>
          <p:cNvPr id="4198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6775" y="1624013"/>
            <a:ext cx="2711450" cy="283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6"/>
          <p:cNvPicPr>
            <a:picLocks noGrp="1" noChangeAspect="1" noChangeArrowheads="1"/>
          </p:cNvPicPr>
          <p:nvPr>
            <p:ph type="subTitle" idx="1"/>
          </p:nvPr>
        </p:nvPicPr>
        <p:blipFill>
          <a:blip r:embed="rId4">
            <a:extLst>
              <a:ext uri="{28A0092B-C50C-407E-A947-70E740481C1C}">
                <a14:useLocalDpi xmlns:a14="http://schemas.microsoft.com/office/drawing/2010/main" val="0"/>
              </a:ext>
            </a:extLst>
          </a:blip>
          <a:srcRect/>
          <a:stretch>
            <a:fillRect/>
          </a:stretch>
        </p:blipFill>
        <p:spPr>
          <a:xfrm>
            <a:off x="2574925" y="2566988"/>
            <a:ext cx="3536950" cy="2651125"/>
          </a:xfrm>
        </p:spPr>
      </p:pic>
      <p:pic>
        <p:nvPicPr>
          <p:cNvPr id="41989" name="Picture 4" descr="P1000257.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1163" y="411163"/>
            <a:ext cx="3414712"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ChangeArrowheads="1"/>
          </p:cNvSpPr>
          <p:nvPr/>
        </p:nvSpPr>
        <p:spPr bwMode="auto">
          <a:xfrm>
            <a:off x="685800" y="0"/>
            <a:ext cx="68707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eaLnBrk="0" hangingPunct="0"/>
            <a:endParaRPr lang="en-US" sz="2800">
              <a:latin typeface="Comic Sans MS" pitchFamily="66" charset="0"/>
            </a:endParaRPr>
          </a:p>
        </p:txBody>
      </p:sp>
      <p:sp>
        <p:nvSpPr>
          <p:cNvPr id="43011" name="Rectangle 3"/>
          <p:cNvSpPr>
            <a:spLocks noChangeArrowheads="1"/>
          </p:cNvSpPr>
          <p:nvPr/>
        </p:nvSpPr>
        <p:spPr bwMode="auto">
          <a:xfrm>
            <a:off x="4525963" y="1847850"/>
            <a:ext cx="37719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r>
              <a:rPr lang="en-US" sz="2800" b="1">
                <a:solidFill>
                  <a:schemeClr val="tx2"/>
                </a:solidFill>
              </a:rPr>
              <a:t>Disappointed</a:t>
            </a:r>
          </a:p>
          <a:p>
            <a:pPr algn="ctr" eaLnBrk="0" hangingPunct="0"/>
            <a:r>
              <a:rPr lang="en-US" sz="2800" b="1">
                <a:solidFill>
                  <a:schemeClr val="tx2"/>
                </a:solidFill>
              </a:rPr>
              <a:t>Embarrassed</a:t>
            </a:r>
          </a:p>
          <a:p>
            <a:pPr algn="ctr" eaLnBrk="0" hangingPunct="0"/>
            <a:r>
              <a:rPr lang="en-US" sz="2800" b="1">
                <a:solidFill>
                  <a:schemeClr val="tx2"/>
                </a:solidFill>
              </a:rPr>
              <a:t>Proud</a:t>
            </a:r>
          </a:p>
          <a:p>
            <a:pPr algn="ctr" eaLnBrk="0" hangingPunct="0"/>
            <a:r>
              <a:rPr lang="en-US" sz="2800" b="1">
                <a:solidFill>
                  <a:schemeClr val="tx2"/>
                </a:solidFill>
              </a:rPr>
              <a:t>Scared</a:t>
            </a:r>
          </a:p>
          <a:p>
            <a:pPr algn="ctr" eaLnBrk="0" hangingPunct="0"/>
            <a:r>
              <a:rPr lang="en-US" sz="2800" b="1">
                <a:solidFill>
                  <a:schemeClr val="tx2"/>
                </a:solidFill>
              </a:rPr>
              <a:t>Angry</a:t>
            </a:r>
          </a:p>
          <a:p>
            <a:pPr algn="ctr" eaLnBrk="0" hangingPunct="0"/>
            <a:r>
              <a:rPr lang="en-US" sz="2800" b="1">
                <a:solidFill>
                  <a:schemeClr val="tx2"/>
                </a:solidFill>
              </a:rPr>
              <a:t>Excited</a:t>
            </a:r>
          </a:p>
          <a:p>
            <a:pPr algn="ctr" eaLnBrk="0" hangingPunct="0"/>
            <a:r>
              <a:rPr lang="en-US" sz="2800" b="1">
                <a:solidFill>
                  <a:schemeClr val="tx2"/>
                </a:solidFill>
              </a:rPr>
              <a:t>Lonely</a:t>
            </a:r>
            <a:endParaRPr lang="en-US" sz="2800" b="1" i="1">
              <a:solidFill>
                <a:schemeClr val="tx2"/>
              </a:solidFill>
            </a:endParaRPr>
          </a:p>
          <a:p>
            <a:pPr eaLnBrk="0" hangingPunct="0"/>
            <a:endParaRPr lang="en-US" sz="2000"/>
          </a:p>
        </p:txBody>
      </p:sp>
      <p:pic>
        <p:nvPicPr>
          <p:cNvPr id="430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6850" y="1909763"/>
            <a:ext cx="2660650" cy="297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Rectangle 5"/>
          <p:cNvSpPr>
            <a:spLocks noChangeArrowheads="1"/>
          </p:cNvSpPr>
          <p:nvPr/>
        </p:nvSpPr>
        <p:spPr bwMode="auto">
          <a:xfrm>
            <a:off x="304800" y="852488"/>
            <a:ext cx="8550275" cy="88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800" b="1" i="1"/>
              <a:t>On Monday When it Rained</a:t>
            </a:r>
            <a:br>
              <a:rPr lang="en-US" sz="2800" b="1" i="1"/>
            </a:br>
            <a:r>
              <a:rPr lang="en-US" sz="2400" b="1"/>
              <a:t>by</a:t>
            </a:r>
            <a:r>
              <a:rPr lang="en-US" sz="2400"/>
              <a:t> </a:t>
            </a:r>
            <a:r>
              <a:rPr lang="en-US" sz="2400" b="1"/>
              <a:t>Cherryl Kachenmeister</a:t>
            </a:r>
            <a:endParaRPr lang="en-US" sz="2800" b="1"/>
          </a:p>
        </p:txBody>
      </p:sp>
      <p:sp>
        <p:nvSpPr>
          <p:cNvPr id="43014" name="Rectangle 6"/>
          <p:cNvSpPr>
            <a:spLocks noChangeArrowheads="1"/>
          </p:cNvSpPr>
          <p:nvPr/>
        </p:nvSpPr>
        <p:spPr bwMode="auto">
          <a:xfrm>
            <a:off x="2209800" y="304800"/>
            <a:ext cx="44767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200" b="1">
                <a:solidFill>
                  <a:schemeClr val="accent2"/>
                </a:solidFill>
              </a:rPr>
              <a:t>Book Example</a:t>
            </a:r>
            <a:endParaRPr lang="en-US" sz="3200"/>
          </a:p>
        </p:txBody>
      </p:sp>
      <p:sp>
        <p:nvSpPr>
          <p:cNvPr id="43015" name="Slide Number Placeholder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D1AE56C1-A669-46F3-8466-2E6A8B4A900E}" type="slidenum">
              <a:rPr lang="en-US" smtClean="0">
                <a:solidFill>
                  <a:srgbClr val="898989"/>
                </a:solidFill>
              </a:rPr>
              <a:pPr eaLnBrk="1" hangingPunct="1"/>
              <a:t>34</a:t>
            </a:fld>
            <a:endParaRPr lang="en-US" smtClean="0">
              <a:solidFill>
                <a:srgbClr val="898989"/>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p:cNvSpPr>
            <a:spLocks noChangeArrowheads="1"/>
          </p:cNvSpPr>
          <p:nvPr/>
        </p:nvSpPr>
        <p:spPr bwMode="auto">
          <a:xfrm>
            <a:off x="1587500" y="2732088"/>
            <a:ext cx="1841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endParaRPr lang="en-US" sz="2400">
              <a:latin typeface="Comic Sans MS" pitchFamily="66" charset="0"/>
            </a:endParaRPr>
          </a:p>
        </p:txBody>
      </p:sp>
      <p:sp>
        <p:nvSpPr>
          <p:cNvPr id="44035" name="Rectangle 4"/>
          <p:cNvSpPr>
            <a:spLocks noChangeArrowheads="1"/>
          </p:cNvSpPr>
          <p:nvPr/>
        </p:nvSpPr>
        <p:spPr bwMode="auto">
          <a:xfrm>
            <a:off x="1916113" y="2362200"/>
            <a:ext cx="1841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endParaRPr lang="en-US" sz="2400">
              <a:latin typeface="Comic Sans MS" pitchFamily="66" charset="0"/>
            </a:endParaRPr>
          </a:p>
        </p:txBody>
      </p:sp>
      <p:sp>
        <p:nvSpPr>
          <p:cNvPr id="44036" name="Rectangle 6"/>
          <p:cNvSpPr>
            <a:spLocks noChangeArrowheads="1"/>
          </p:cNvSpPr>
          <p:nvPr/>
        </p:nvSpPr>
        <p:spPr bwMode="auto">
          <a:xfrm>
            <a:off x="152400" y="1441450"/>
            <a:ext cx="31242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800" b="1"/>
              <a:t>On Monday When </a:t>
            </a:r>
          </a:p>
          <a:p>
            <a:pPr algn="ctr" eaLnBrk="0" hangingPunct="0"/>
            <a:r>
              <a:rPr lang="en-US" sz="2800" b="1"/>
              <a:t>it Rained</a:t>
            </a:r>
          </a:p>
        </p:txBody>
      </p:sp>
      <p:sp>
        <p:nvSpPr>
          <p:cNvPr id="44037" name="Rectangle 9"/>
          <p:cNvSpPr>
            <a:spLocks noChangeArrowheads="1"/>
          </p:cNvSpPr>
          <p:nvPr/>
        </p:nvSpPr>
        <p:spPr bwMode="auto">
          <a:xfrm>
            <a:off x="3048000" y="1447800"/>
            <a:ext cx="31242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800" b="1"/>
              <a:t>Glad Monster</a:t>
            </a:r>
          </a:p>
          <a:p>
            <a:pPr algn="ctr" eaLnBrk="0" hangingPunct="0"/>
            <a:r>
              <a:rPr lang="en-US" sz="2800" b="1"/>
              <a:t>Sad Monster</a:t>
            </a:r>
          </a:p>
        </p:txBody>
      </p:sp>
      <p:sp>
        <p:nvSpPr>
          <p:cNvPr id="44038" name="Rectangle 11"/>
          <p:cNvSpPr>
            <a:spLocks noChangeArrowheads="1"/>
          </p:cNvSpPr>
          <p:nvPr/>
        </p:nvSpPr>
        <p:spPr bwMode="auto">
          <a:xfrm>
            <a:off x="5943600" y="1492250"/>
            <a:ext cx="31242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800" b="1"/>
              <a:t>Hands Are Not for Hitting</a:t>
            </a:r>
          </a:p>
        </p:txBody>
      </p:sp>
      <p:sp>
        <p:nvSpPr>
          <p:cNvPr id="44039" name="Rectangle 13"/>
          <p:cNvSpPr>
            <a:spLocks noGrp="1" noChangeArrowheads="1"/>
          </p:cNvSpPr>
          <p:nvPr>
            <p:ph type="title"/>
          </p:nvPr>
        </p:nvSpPr>
        <p:spPr/>
        <p:txBody>
          <a:bodyPr/>
          <a:lstStyle/>
          <a:p>
            <a:pPr eaLnBrk="1" hangingPunct="1"/>
            <a:r>
              <a:rPr lang="en-US" sz="3200" smtClean="0"/>
              <a:t>Book Nooks – Handout PS 2.4</a:t>
            </a:r>
            <a:r>
              <a:rPr lang="en-US" sz="3400" smtClean="0"/>
              <a:t/>
            </a:r>
            <a:br>
              <a:rPr lang="en-US" sz="3400" smtClean="0"/>
            </a:br>
            <a:r>
              <a:rPr lang="en-US" sz="2000" smtClean="0">
                <a:hlinkClick r:id="rId3"/>
              </a:rPr>
              <a:t>http://www.csefel.uiuc.edu/practical-ideas.html</a:t>
            </a:r>
            <a:endParaRPr lang="en-US" sz="2000" smtClean="0"/>
          </a:p>
        </p:txBody>
      </p:sp>
      <p:pic>
        <p:nvPicPr>
          <p:cNvPr id="44040" name="Picture 15" descr="Book Cover">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2438400"/>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1" name="Picture 16" descr="4727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63963" y="2689225"/>
            <a:ext cx="1798637" cy="241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2" name="Picture 17" descr="Hands Are Not for Hitti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54775" y="2514600"/>
            <a:ext cx="22320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3" name="Text Box 20"/>
          <p:cNvSpPr txBox="1">
            <a:spLocks noChangeArrowheads="1"/>
          </p:cNvSpPr>
          <p:nvPr/>
        </p:nvSpPr>
        <p:spPr bwMode="auto">
          <a:xfrm>
            <a:off x="8001000" y="56388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r">
              <a:spcBef>
                <a:spcPct val="50000"/>
              </a:spcBef>
            </a:pPr>
            <a:r>
              <a:rPr lang="en-US" sz="2400" b="1" i="1">
                <a:solidFill>
                  <a:schemeClr val="accent2"/>
                </a:solidFill>
              </a:rPr>
              <a:t>2.4</a:t>
            </a:r>
          </a:p>
        </p:txBody>
      </p:sp>
      <p:pic>
        <p:nvPicPr>
          <p:cNvPr id="44044" name="Picture 21" descr="j023946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24800" y="5562600"/>
            <a:ext cx="45085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5" name="Slide Number Placeholder 1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60153316-2ACB-44AF-9BC0-9D258D007BFE}" type="slidenum">
              <a:rPr lang="en-US" smtClean="0">
                <a:solidFill>
                  <a:srgbClr val="898989"/>
                </a:solidFill>
              </a:rPr>
              <a:pPr eaLnBrk="1" hangingPunct="1"/>
              <a:t>35</a:t>
            </a:fld>
            <a:endParaRPr lang="en-US" smtClean="0">
              <a:solidFill>
                <a:srgbClr val="898989"/>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457200" y="152400"/>
            <a:ext cx="8229600" cy="914400"/>
          </a:xfrm>
        </p:spPr>
        <p:txBody>
          <a:bodyPr>
            <a:normAutofit fontScale="90000"/>
          </a:bodyPr>
          <a:lstStyle/>
          <a:p>
            <a:pPr eaLnBrk="1" hangingPunct="1">
              <a:defRPr/>
            </a:pPr>
            <a:r>
              <a:rPr lang="en-US" i="1" smtClean="0">
                <a:ea typeface="ＭＳ Ｐゴシック" charset="0"/>
              </a:rPr>
              <a:t>On Monday When It Rained</a:t>
            </a:r>
            <a:br>
              <a:rPr lang="en-US" i="1" smtClean="0">
                <a:ea typeface="ＭＳ Ｐゴシック" charset="0"/>
              </a:rPr>
            </a:br>
            <a:r>
              <a:rPr lang="en-US" smtClean="0">
                <a:ea typeface="ＭＳ Ｐゴシック" charset="0"/>
              </a:rPr>
              <a:t>Book Nook Activity Example</a:t>
            </a:r>
          </a:p>
        </p:txBody>
      </p:sp>
      <p:pic>
        <p:nvPicPr>
          <p:cNvPr id="45059" name="Picture 6"/>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598488" y="2379663"/>
            <a:ext cx="3657600" cy="2743200"/>
          </a:xfrm>
        </p:spPr>
      </p:pic>
      <p:sp>
        <p:nvSpPr>
          <p:cNvPr id="45060" name="Rectangle 7"/>
          <p:cNvSpPr>
            <a:spLocks noChangeArrowheads="1"/>
          </p:cNvSpPr>
          <p:nvPr/>
        </p:nvSpPr>
        <p:spPr bwMode="auto">
          <a:xfrm>
            <a:off x="457200" y="1192213"/>
            <a:ext cx="4114800"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sz="2400" b="1">
                <a:solidFill>
                  <a:schemeClr val="accent2"/>
                </a:solidFill>
              </a:rPr>
              <a:t>“</a:t>
            </a:r>
            <a:r>
              <a:rPr lang="en-US" sz="2400" b="1">
                <a:solidFill>
                  <a:schemeClr val="accent2"/>
                </a:solidFill>
              </a:rPr>
              <a:t>I feel excited when I get to go to my friend Coby</a:t>
            </a:r>
            <a:r>
              <a:rPr lang="en-US" altLang="en-US" sz="2400" b="1">
                <a:solidFill>
                  <a:schemeClr val="accent2"/>
                </a:solidFill>
              </a:rPr>
              <a:t>’</a:t>
            </a:r>
            <a:r>
              <a:rPr lang="en-US" sz="2400" b="1">
                <a:solidFill>
                  <a:schemeClr val="accent2"/>
                </a:solidFill>
              </a:rPr>
              <a:t>s house      to play.</a:t>
            </a:r>
            <a:r>
              <a:rPr lang="en-US" altLang="en-US" sz="2400" b="1">
                <a:solidFill>
                  <a:schemeClr val="accent2"/>
                </a:solidFill>
              </a:rPr>
              <a:t>”</a:t>
            </a:r>
            <a:endParaRPr lang="en-US" sz="2400" b="1">
              <a:solidFill>
                <a:schemeClr val="accent2"/>
              </a:solidFill>
            </a:endParaRPr>
          </a:p>
        </p:txBody>
      </p:sp>
      <p:pic>
        <p:nvPicPr>
          <p:cNvPr id="45061" name="Picture 8"/>
          <p:cNvPicPr>
            <a:picLocks noGrp="1" noChangeAspect="1" noChangeArrowheads="1"/>
          </p:cNvPicPr>
          <p:nvPr>
            <p:ph type="body" sz="half" idx="2"/>
          </p:nvPr>
        </p:nvPicPr>
        <p:blipFill>
          <a:blip r:embed="rId4">
            <a:extLst>
              <a:ext uri="{28A0092B-C50C-407E-A947-70E740481C1C}">
                <a14:useLocalDpi xmlns:a14="http://schemas.microsoft.com/office/drawing/2010/main" val="0"/>
              </a:ext>
            </a:extLst>
          </a:blip>
          <a:srcRect/>
          <a:stretch>
            <a:fillRect/>
          </a:stretch>
        </p:blipFill>
        <p:spPr>
          <a:xfrm>
            <a:off x="4911725" y="2378075"/>
            <a:ext cx="3657600" cy="2743200"/>
          </a:xfrm>
        </p:spPr>
      </p:pic>
      <p:sp>
        <p:nvSpPr>
          <p:cNvPr id="45062" name="Rectangle 9"/>
          <p:cNvSpPr>
            <a:spLocks noChangeArrowheads="1"/>
          </p:cNvSpPr>
          <p:nvPr/>
        </p:nvSpPr>
        <p:spPr bwMode="auto">
          <a:xfrm>
            <a:off x="1239838" y="18478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45063" name="Rectangle 10"/>
          <p:cNvSpPr>
            <a:spLocks noChangeArrowheads="1"/>
          </p:cNvSpPr>
          <p:nvPr/>
        </p:nvSpPr>
        <p:spPr bwMode="auto">
          <a:xfrm>
            <a:off x="4800600" y="1192213"/>
            <a:ext cx="40386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sz="2400" b="1">
                <a:solidFill>
                  <a:schemeClr val="accent2"/>
                </a:solidFill>
              </a:rPr>
              <a:t>“</a:t>
            </a:r>
            <a:r>
              <a:rPr lang="en-US" sz="2400" b="1">
                <a:solidFill>
                  <a:schemeClr val="accent2"/>
                </a:solidFill>
              </a:rPr>
              <a:t>I feel upset when my mommy didn</a:t>
            </a:r>
            <a:r>
              <a:rPr lang="en-US" altLang="en-US" sz="2400" b="1">
                <a:solidFill>
                  <a:schemeClr val="accent2"/>
                </a:solidFill>
              </a:rPr>
              <a:t>’</a:t>
            </a:r>
            <a:r>
              <a:rPr lang="en-US" sz="2400" b="1">
                <a:solidFill>
                  <a:schemeClr val="accent2"/>
                </a:solidFill>
              </a:rPr>
              <a:t>t get me anything.</a:t>
            </a:r>
            <a:r>
              <a:rPr lang="en-US" altLang="en-US" sz="2400" b="1">
                <a:solidFill>
                  <a:schemeClr val="accent2"/>
                </a:solidFill>
              </a:rPr>
              <a:t>”</a:t>
            </a:r>
            <a:endParaRPr lang="en-US" sz="2400" b="1">
              <a:solidFill>
                <a:schemeClr val="accent2"/>
              </a:solidFill>
            </a:endParaRPr>
          </a:p>
        </p:txBody>
      </p:sp>
      <p:sp>
        <p:nvSpPr>
          <p:cNvPr id="45064" name="Text Box 12"/>
          <p:cNvSpPr txBox="1">
            <a:spLocks noChangeArrowheads="1"/>
          </p:cNvSpPr>
          <p:nvPr/>
        </p:nvSpPr>
        <p:spPr bwMode="auto">
          <a:xfrm>
            <a:off x="6556375" y="6354763"/>
            <a:ext cx="438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DE561218-7F9F-435A-9A61-4503F10EAEAD}" type="slidenum">
              <a:rPr lang="en-US"/>
              <a:pPr eaLnBrk="1" hangingPunct="1"/>
              <a:t>36</a:t>
            </a:fld>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0" y="117475"/>
            <a:ext cx="91249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600" b="1">
                <a:solidFill>
                  <a:schemeClr val="accent2"/>
                </a:solidFill>
              </a:rPr>
              <a:t>    Discussion: Children</a:t>
            </a:r>
            <a:r>
              <a:rPr lang="en-US" altLang="en-US" sz="3600" b="1">
                <a:solidFill>
                  <a:schemeClr val="accent2"/>
                </a:solidFill>
              </a:rPr>
              <a:t>’</a:t>
            </a:r>
            <a:r>
              <a:rPr lang="en-US" sz="3600" b="1">
                <a:solidFill>
                  <a:schemeClr val="accent2"/>
                </a:solidFill>
              </a:rPr>
              <a:t>s Literature</a:t>
            </a:r>
          </a:p>
        </p:txBody>
      </p:sp>
      <p:sp>
        <p:nvSpPr>
          <p:cNvPr id="46083" name="Rectangle 3"/>
          <p:cNvSpPr>
            <a:spLocks noChangeArrowheads="1"/>
          </p:cNvSpPr>
          <p:nvPr/>
        </p:nvSpPr>
        <p:spPr bwMode="auto">
          <a:xfrm>
            <a:off x="139700" y="1108075"/>
            <a:ext cx="901700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eaLnBrk="0" hangingPunct="0"/>
            <a:r>
              <a:rPr lang="en-US" sz="3200"/>
              <a:t>1. Break into small groups</a:t>
            </a:r>
          </a:p>
          <a:p>
            <a:pPr marL="342900" indent="-342900" eaLnBrk="0" hangingPunct="0"/>
            <a:r>
              <a:rPr lang="en-US" sz="3200"/>
              <a:t>2. How would you use this book to </a:t>
            </a:r>
          </a:p>
          <a:p>
            <a:pPr marL="342900" indent="-342900" eaLnBrk="0" hangingPunct="0"/>
            <a:r>
              <a:rPr lang="en-US" sz="3200"/>
              <a:t>    support social emotional development during large group/story time?</a:t>
            </a:r>
          </a:p>
          <a:p>
            <a:pPr marL="342900" indent="-342900" eaLnBrk="0" hangingPunct="0"/>
            <a:r>
              <a:rPr lang="en-US" sz="3200"/>
              <a:t>3. How would you plan for                                            activities to support the skills                      presented in this story?</a:t>
            </a:r>
            <a:endParaRPr lang="en-US" sz="3600" b="1">
              <a:latin typeface="Comic Sans MS" pitchFamily="66" charset="0"/>
            </a:endParaRPr>
          </a:p>
        </p:txBody>
      </p:sp>
      <p:pic>
        <p:nvPicPr>
          <p:cNvPr id="46084" name="Picture 13" descr="July-Aug 2007 202"/>
          <p:cNvPicPr>
            <a:picLocks noChangeAspect="1" noChangeArrowheads="1"/>
          </p:cNvPicPr>
          <p:nvPr/>
        </p:nvPicPr>
        <p:blipFill>
          <a:blip r:embed="rId3">
            <a:extLst>
              <a:ext uri="{28A0092B-C50C-407E-A947-70E740481C1C}">
                <a14:useLocalDpi xmlns:a14="http://schemas.microsoft.com/office/drawing/2010/main" val="0"/>
              </a:ext>
            </a:extLst>
          </a:blip>
          <a:srcRect t="18810"/>
          <a:stretch>
            <a:fillRect/>
          </a:stretch>
        </p:blipFill>
        <p:spPr bwMode="auto">
          <a:xfrm>
            <a:off x="5562600" y="2743200"/>
            <a:ext cx="338772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Slide Number Placeholder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1A756916-0FC6-46CB-BC79-C78713D10054}" type="slidenum">
              <a:rPr lang="en-US" smtClean="0">
                <a:solidFill>
                  <a:srgbClr val="898989"/>
                </a:solidFill>
              </a:rPr>
              <a:pPr eaLnBrk="1" hangingPunct="1"/>
              <a:t>37</a:t>
            </a:fld>
            <a:endParaRPr lang="en-US" smtClean="0">
              <a:solidFill>
                <a:srgbClr val="898989"/>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457200" y="-52388"/>
            <a:ext cx="8991600" cy="550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4" eaLnBrk="0" hangingPunct="0"/>
            <a:r>
              <a:rPr lang="en-US" sz="3200" b="1">
                <a:solidFill>
                  <a:schemeClr val="accent2"/>
                </a:solidFill>
              </a:rPr>
              <a:t>     Characteristics That</a:t>
            </a:r>
          </a:p>
          <a:p>
            <a:pPr lvl="4" eaLnBrk="0" hangingPunct="0"/>
            <a:r>
              <a:rPr lang="en-US" sz="3200" b="1">
                <a:solidFill>
                  <a:schemeClr val="accent2"/>
                </a:solidFill>
              </a:rPr>
              <a:t>Foster Emotional Literacy</a:t>
            </a:r>
            <a:endParaRPr lang="en-US" sz="2000" b="1">
              <a:solidFill>
                <a:schemeClr val="hlink"/>
              </a:solidFill>
            </a:endParaRPr>
          </a:p>
          <a:p>
            <a:pPr marL="971550" lvl="1" indent="-514350" eaLnBrk="0" hangingPunct="0">
              <a:buFont typeface="Calibri" pitchFamily="34" charset="0"/>
              <a:buAutoNum type="arabicPeriod"/>
            </a:pPr>
            <a:r>
              <a:rPr lang="en-US" sz="2800"/>
              <a:t>Books about feelings are read and available in        story center</a:t>
            </a:r>
          </a:p>
          <a:p>
            <a:pPr marL="971550" lvl="1" indent="-514350" eaLnBrk="0" hangingPunct="0">
              <a:buFont typeface="Calibri" pitchFamily="34" charset="0"/>
              <a:buAutoNum type="arabicPeriod"/>
            </a:pPr>
            <a:r>
              <a:rPr lang="en-US" sz="2800"/>
              <a:t>Photos of people with various emotional     expressions are displayed</a:t>
            </a:r>
          </a:p>
          <a:p>
            <a:pPr marL="971550" lvl="1" indent="-514350" eaLnBrk="0" hangingPunct="0">
              <a:buFont typeface="Calibri" pitchFamily="34" charset="0"/>
              <a:buAutoNum type="arabicPeriod"/>
            </a:pPr>
            <a:r>
              <a:rPr lang="en-US" sz="2800"/>
              <a:t>Adults label their own feelings</a:t>
            </a:r>
          </a:p>
          <a:p>
            <a:pPr marL="971550" lvl="1" indent="-514350" eaLnBrk="0" hangingPunct="0">
              <a:buFont typeface="Calibri" pitchFamily="34" charset="0"/>
              <a:buAutoNum type="arabicPeriod"/>
            </a:pPr>
            <a:r>
              <a:rPr lang="en-US" sz="2800"/>
              <a:t>Adults notice and label children</a:t>
            </a:r>
            <a:r>
              <a:rPr lang="en-US" altLang="en-US" sz="2800"/>
              <a:t>’</a:t>
            </a:r>
            <a:r>
              <a:rPr lang="en-US" sz="2800"/>
              <a:t>s feelings</a:t>
            </a:r>
          </a:p>
          <a:p>
            <a:pPr marL="971550" lvl="1" indent="-514350" eaLnBrk="0" hangingPunct="0">
              <a:buFont typeface="Calibri" pitchFamily="34" charset="0"/>
              <a:buAutoNum type="arabicPeriod"/>
            </a:pPr>
            <a:r>
              <a:rPr lang="en-US" sz="2800"/>
              <a:t>Activities are planned to teach and reinforce emotional literacy</a:t>
            </a:r>
          </a:p>
          <a:p>
            <a:pPr marL="971550" lvl="1" indent="-514350" eaLnBrk="0" hangingPunct="0">
              <a:buFont typeface="Calibri" pitchFamily="34" charset="0"/>
              <a:buAutoNum type="arabicPeriod"/>
            </a:pPr>
            <a:r>
              <a:rPr lang="en-US" sz="2800"/>
              <a:t>Children are reinforced for using feeling words</a:t>
            </a:r>
          </a:p>
          <a:p>
            <a:pPr marL="971550" lvl="1" indent="-514350" eaLnBrk="0" hangingPunct="0">
              <a:buFont typeface="Calibri" pitchFamily="34" charset="0"/>
              <a:buAutoNum type="arabicPeriod"/>
            </a:pPr>
            <a:r>
              <a:rPr lang="en-US" sz="2800"/>
              <a:t>Efforts </a:t>
            </a:r>
            <a:r>
              <a:rPr lang="en-US" sz="2800" i="1"/>
              <a:t>occur daily</a:t>
            </a:r>
            <a:endParaRPr lang="en-US" sz="3200"/>
          </a:p>
        </p:txBody>
      </p:sp>
      <p:sp>
        <p:nvSpPr>
          <p:cNvPr id="4710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33305DF1-997B-4219-9778-50DA6F7A3E55}" type="slidenum">
              <a:rPr lang="en-US" smtClean="0">
                <a:solidFill>
                  <a:srgbClr val="898989"/>
                </a:solidFill>
              </a:rPr>
              <a:pPr eaLnBrk="1" hangingPunct="1"/>
              <a:t>38</a:t>
            </a:fld>
            <a:endParaRPr lang="en-US" smtClean="0">
              <a:solidFill>
                <a:srgbClr val="898989"/>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type="title"/>
          </p:nvPr>
        </p:nvSpPr>
        <p:spPr/>
        <p:txBody>
          <a:bodyPr>
            <a:normAutofit fontScale="90000"/>
          </a:bodyPr>
          <a:lstStyle/>
          <a:p>
            <a:pPr eaLnBrk="1" hangingPunct="1">
              <a:defRPr/>
            </a:pPr>
            <a:r>
              <a:rPr lang="en-US" sz="3400" dirty="0" smtClean="0">
                <a:ea typeface="ＭＳ Ｐゴシック" charset="0"/>
              </a:rPr>
              <a:t>Children with a Strong Foundation</a:t>
            </a:r>
            <a:br>
              <a:rPr lang="en-US" sz="3400" dirty="0" smtClean="0">
                <a:ea typeface="ＭＳ Ｐゴシック" charset="0"/>
              </a:rPr>
            </a:br>
            <a:r>
              <a:rPr lang="en-US" sz="3400" dirty="0" smtClean="0">
                <a:ea typeface="ＭＳ Ｐゴシック" charset="0"/>
              </a:rPr>
              <a:t>in Emotional Literacy:</a:t>
            </a:r>
          </a:p>
        </p:txBody>
      </p:sp>
      <p:sp>
        <p:nvSpPr>
          <p:cNvPr id="48131" name="Rectangle 5"/>
          <p:cNvSpPr>
            <a:spLocks noGrp="1" noChangeArrowheads="1"/>
          </p:cNvSpPr>
          <p:nvPr>
            <p:ph sz="half" idx="1"/>
          </p:nvPr>
        </p:nvSpPr>
        <p:spPr>
          <a:xfrm>
            <a:off x="268288" y="1504950"/>
            <a:ext cx="4513262" cy="4525963"/>
          </a:xfrm>
        </p:spPr>
        <p:txBody>
          <a:bodyPr/>
          <a:lstStyle/>
          <a:p>
            <a:pPr>
              <a:lnSpc>
                <a:spcPct val="90000"/>
              </a:lnSpc>
            </a:pPr>
            <a:r>
              <a:rPr lang="en-US" smtClean="0"/>
              <a:t>Tolerate frustration better</a:t>
            </a:r>
          </a:p>
          <a:p>
            <a:pPr>
              <a:lnSpc>
                <a:spcPct val="90000"/>
              </a:lnSpc>
            </a:pPr>
            <a:r>
              <a:rPr lang="en-US" smtClean="0"/>
              <a:t>Get into fewer fights</a:t>
            </a:r>
          </a:p>
        </p:txBody>
      </p:sp>
      <p:sp>
        <p:nvSpPr>
          <p:cNvPr id="48132" name="Content Placeholder 6"/>
          <p:cNvSpPr>
            <a:spLocks noGrp="1"/>
          </p:cNvSpPr>
          <p:nvPr>
            <p:ph sz="half" idx="2"/>
          </p:nvPr>
        </p:nvSpPr>
        <p:spPr>
          <a:xfrm>
            <a:off x="4797425" y="1457325"/>
            <a:ext cx="4324350" cy="4525963"/>
          </a:xfrm>
        </p:spPr>
        <p:txBody>
          <a:bodyPr/>
          <a:lstStyle/>
          <a:p>
            <a:pPr>
              <a:lnSpc>
                <a:spcPct val="90000"/>
              </a:lnSpc>
            </a:pPr>
            <a:r>
              <a:rPr lang="en-US" smtClean="0"/>
              <a:t>Engage in less destructive behavior</a:t>
            </a:r>
          </a:p>
          <a:p>
            <a:pPr>
              <a:lnSpc>
                <a:spcPct val="90000"/>
              </a:lnSpc>
            </a:pPr>
            <a:r>
              <a:rPr lang="en-US" smtClean="0"/>
              <a:t>Are healthier</a:t>
            </a:r>
          </a:p>
          <a:p>
            <a:pPr>
              <a:lnSpc>
                <a:spcPct val="90000"/>
              </a:lnSpc>
            </a:pPr>
            <a:r>
              <a:rPr lang="en-US" smtClean="0"/>
              <a:t>Are less lonely</a:t>
            </a:r>
          </a:p>
          <a:p>
            <a:pPr>
              <a:lnSpc>
                <a:spcPct val="90000"/>
              </a:lnSpc>
            </a:pPr>
            <a:r>
              <a:rPr lang="en-US" smtClean="0"/>
              <a:t>Are less impulsive</a:t>
            </a:r>
          </a:p>
          <a:p>
            <a:pPr>
              <a:lnSpc>
                <a:spcPct val="90000"/>
              </a:lnSpc>
            </a:pPr>
            <a:r>
              <a:rPr lang="en-US" smtClean="0"/>
              <a:t>Are more focused</a:t>
            </a:r>
          </a:p>
          <a:p>
            <a:pPr>
              <a:lnSpc>
                <a:spcPct val="90000"/>
              </a:lnSpc>
            </a:pPr>
            <a:r>
              <a:rPr lang="en-US" smtClean="0"/>
              <a:t>Have greater academic achievement</a:t>
            </a:r>
          </a:p>
          <a:p>
            <a:pPr>
              <a:buFont typeface="Arial" pitchFamily="34" charset="0"/>
              <a:buNone/>
            </a:pPr>
            <a:endParaRPr lang="en-US" smtClean="0"/>
          </a:p>
        </p:txBody>
      </p:sp>
      <p:sp>
        <p:nvSpPr>
          <p:cNvPr id="48133"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C966E9F0-1EE4-4810-82F3-710F39F5DF64}" type="slidenum">
              <a:rPr lang="en-US" smtClean="0">
                <a:solidFill>
                  <a:srgbClr val="898989"/>
                </a:solidFill>
              </a:rPr>
              <a:pPr eaLnBrk="1" hangingPunct="1"/>
              <a:t>39</a:t>
            </a:fld>
            <a:endParaRPr lang="en-US" smtClean="0">
              <a:solidFill>
                <a:srgbClr val="898989"/>
              </a:solidFill>
            </a:endParaRPr>
          </a:p>
        </p:txBody>
      </p:sp>
      <p:pic>
        <p:nvPicPr>
          <p:cNvPr id="4813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413" y="2586038"/>
            <a:ext cx="3465512"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ctrTitle"/>
          </p:nvPr>
        </p:nvSpPr>
        <p:spPr>
          <a:xfrm>
            <a:off x="685800" y="682625"/>
            <a:ext cx="7772400" cy="536575"/>
          </a:xfrm>
        </p:spPr>
        <p:txBody>
          <a:bodyPr/>
          <a:lstStyle/>
          <a:p>
            <a:pPr eaLnBrk="1" hangingPunct="1"/>
            <a:r>
              <a:rPr lang="en-US" altLang="zh-CN" b="1" smtClean="0"/>
              <a:t>Promote Children’s Success</a:t>
            </a:r>
            <a:r>
              <a:rPr lang="en-US" altLang="zh-CN" b="1" smtClean="0">
                <a:solidFill>
                  <a:srgbClr val="000000"/>
                </a:solidFill>
              </a:rPr>
              <a:t/>
            </a:r>
            <a:br>
              <a:rPr lang="en-US" altLang="zh-CN" b="1" smtClean="0">
                <a:solidFill>
                  <a:srgbClr val="000000"/>
                </a:solidFill>
              </a:rPr>
            </a:br>
            <a:endParaRPr lang="en-US" smtClean="0"/>
          </a:p>
        </p:txBody>
      </p:sp>
      <p:sp>
        <p:nvSpPr>
          <p:cNvPr id="1331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08402948-7AF4-406D-B4C1-DA64A3B2418A}" type="slidenum">
              <a:rPr lang="en-US" smtClean="0">
                <a:solidFill>
                  <a:srgbClr val="898989"/>
                </a:solidFill>
              </a:rPr>
              <a:pPr eaLnBrk="1" hangingPunct="1"/>
              <a:t>4</a:t>
            </a:fld>
            <a:endParaRPr lang="en-US" smtClean="0">
              <a:solidFill>
                <a:srgbClr val="898989"/>
              </a:solidFill>
            </a:endParaRPr>
          </a:p>
        </p:txBody>
      </p:sp>
      <p:sp>
        <p:nvSpPr>
          <p:cNvPr id="13316" name="Rectangle 3"/>
          <p:cNvSpPr>
            <a:spLocks noChangeArrowheads="1"/>
          </p:cNvSpPr>
          <p:nvPr/>
        </p:nvSpPr>
        <p:spPr bwMode="auto">
          <a:xfrm>
            <a:off x="609600" y="1295400"/>
            <a:ext cx="81915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ct val="5000"/>
              </a:spcBef>
              <a:buFontTx/>
              <a:buChar char="•"/>
            </a:pPr>
            <a:r>
              <a:rPr lang="en-US" altLang="zh-CN" sz="2600">
                <a:solidFill>
                  <a:srgbClr val="341C65"/>
                </a:solidFill>
              </a:rPr>
              <a:t>Create an environment where EVERY child feels good about coming to school</a:t>
            </a:r>
          </a:p>
          <a:p>
            <a:pPr marL="342900" indent="-342900">
              <a:lnSpc>
                <a:spcPct val="90000"/>
              </a:lnSpc>
              <a:spcBef>
                <a:spcPct val="5000"/>
              </a:spcBef>
            </a:pPr>
            <a:endParaRPr lang="en-US" altLang="zh-CN" sz="2600">
              <a:solidFill>
                <a:srgbClr val="341C65"/>
              </a:solidFill>
            </a:endParaRPr>
          </a:p>
          <a:p>
            <a:pPr marL="342900" indent="-342900">
              <a:lnSpc>
                <a:spcPct val="90000"/>
              </a:lnSpc>
              <a:spcBef>
                <a:spcPct val="5000"/>
              </a:spcBef>
              <a:buFontTx/>
              <a:buChar char="•"/>
            </a:pPr>
            <a:r>
              <a:rPr lang="en-US" altLang="zh-CN" sz="2600">
                <a:solidFill>
                  <a:srgbClr val="341C65"/>
                </a:solidFill>
              </a:rPr>
              <a:t>Design an environment that promotes child engagement</a:t>
            </a:r>
          </a:p>
          <a:p>
            <a:pPr marL="342900" indent="-342900">
              <a:lnSpc>
                <a:spcPct val="90000"/>
              </a:lnSpc>
              <a:spcBef>
                <a:spcPct val="5000"/>
              </a:spcBef>
            </a:pPr>
            <a:endParaRPr lang="en-US" altLang="zh-CN" sz="2600">
              <a:solidFill>
                <a:srgbClr val="341C65"/>
              </a:solidFill>
            </a:endParaRPr>
          </a:p>
          <a:p>
            <a:pPr marL="342900" indent="-342900">
              <a:lnSpc>
                <a:spcPct val="90000"/>
              </a:lnSpc>
              <a:spcBef>
                <a:spcPct val="5000"/>
              </a:spcBef>
              <a:buFontTx/>
              <a:buChar char="•"/>
            </a:pPr>
            <a:r>
              <a:rPr lang="en-US" altLang="zh-CN" sz="2600">
                <a:solidFill>
                  <a:srgbClr val="341C65"/>
                </a:solidFill>
              </a:rPr>
              <a:t>Focus on teaching children what To Do! </a:t>
            </a:r>
          </a:p>
          <a:p>
            <a:pPr marL="571500" lvl="1" indent="-114300">
              <a:lnSpc>
                <a:spcPct val="90000"/>
              </a:lnSpc>
              <a:spcBef>
                <a:spcPct val="5000"/>
              </a:spcBef>
              <a:buFontTx/>
              <a:buChar char="•"/>
            </a:pPr>
            <a:r>
              <a:rPr lang="en-US" altLang="zh-CN" sz="2600">
                <a:solidFill>
                  <a:srgbClr val="341C65"/>
                </a:solidFill>
              </a:rPr>
              <a:t>Teach expectations and routines</a:t>
            </a:r>
          </a:p>
          <a:p>
            <a:pPr marL="571500" lvl="1" indent="-114300">
              <a:lnSpc>
                <a:spcPct val="90000"/>
              </a:lnSpc>
              <a:spcBef>
                <a:spcPct val="5000"/>
              </a:spcBef>
              <a:buFontTx/>
              <a:buChar char="•"/>
            </a:pPr>
            <a:r>
              <a:rPr lang="en-US" altLang="zh-CN" sz="2600">
                <a:solidFill>
                  <a:srgbClr val="341C65"/>
                </a:solidFill>
              </a:rPr>
              <a:t>Teach skills that children can use in place of challenging behaviors</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4"/>
          <p:cNvSpPr>
            <a:spLocks noGrp="1" noChangeArrowheads="1"/>
          </p:cNvSpPr>
          <p:nvPr>
            <p:ph type="ctrTitle"/>
          </p:nvPr>
        </p:nvSpPr>
        <p:spPr>
          <a:xfrm>
            <a:off x="762000" y="288925"/>
            <a:ext cx="7772400" cy="1470025"/>
          </a:xfrm>
        </p:spPr>
        <p:txBody>
          <a:bodyPr/>
          <a:lstStyle/>
          <a:p>
            <a:pPr eaLnBrk="1" hangingPunct="1"/>
            <a:r>
              <a:rPr lang="en-US" smtClean="0"/>
              <a:t>Emotion Regulation and Problem Solving for ages 2 ½ - 5</a:t>
            </a:r>
          </a:p>
        </p:txBody>
      </p:sp>
      <p:pic>
        <p:nvPicPr>
          <p:cNvPr id="49155" name="Picture 6" descr="ang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9350" y="1757363"/>
            <a:ext cx="4533900" cy="3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0178" name="Picture 4"/>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7648575" y="3206750"/>
            <a:ext cx="1266825" cy="1670050"/>
          </a:xfrm>
        </p:spPr>
      </p:pic>
      <p:sp>
        <p:nvSpPr>
          <p:cNvPr id="50179" name="Rectangle 2"/>
          <p:cNvSpPr>
            <a:spLocks noGrp="1" noChangeArrowheads="1"/>
          </p:cNvSpPr>
          <p:nvPr>
            <p:ph type="title"/>
          </p:nvPr>
        </p:nvSpPr>
        <p:spPr/>
        <p:txBody>
          <a:bodyPr/>
          <a:lstStyle/>
          <a:p>
            <a:pPr eaLnBrk="1" hangingPunct="1"/>
            <a:r>
              <a:rPr lang="en-US" smtClean="0"/>
              <a:t>Managing Anger and Impulse</a:t>
            </a:r>
          </a:p>
        </p:txBody>
      </p:sp>
      <p:sp>
        <p:nvSpPr>
          <p:cNvPr id="50180" name="Rectangle 3"/>
          <p:cNvSpPr>
            <a:spLocks noGrp="1" noChangeArrowheads="1"/>
          </p:cNvSpPr>
          <p:nvPr>
            <p:ph type="body" sz="half" idx="1"/>
          </p:nvPr>
        </p:nvSpPr>
        <p:spPr>
          <a:xfrm>
            <a:off x="457200" y="1290638"/>
            <a:ext cx="8126413" cy="4495800"/>
          </a:xfrm>
        </p:spPr>
        <p:txBody>
          <a:bodyPr/>
          <a:lstStyle/>
          <a:p>
            <a:pPr eaLnBrk="1" hangingPunct="1"/>
            <a:r>
              <a:rPr lang="en-US" smtClean="0"/>
              <a:t>Recognizing that anger can interfere with problem solving</a:t>
            </a:r>
          </a:p>
          <a:p>
            <a:pPr eaLnBrk="1" hangingPunct="1"/>
            <a:r>
              <a:rPr lang="en-US" smtClean="0"/>
              <a:t>Learning how to recognize anger in oneself and others</a:t>
            </a:r>
          </a:p>
          <a:p>
            <a:pPr eaLnBrk="1" hangingPunct="1"/>
            <a:r>
              <a:rPr lang="en-US" smtClean="0"/>
              <a:t>Learning how to calm down</a:t>
            </a:r>
          </a:p>
          <a:p>
            <a:pPr eaLnBrk="1" hangingPunct="1"/>
            <a:r>
              <a:rPr lang="en-US" smtClean="0"/>
              <a:t>Understanding appropriate ways to express anger</a:t>
            </a:r>
          </a:p>
        </p:txBody>
      </p:sp>
      <p:sp>
        <p:nvSpPr>
          <p:cNvPr id="50181" name="Text Box 5"/>
          <p:cNvSpPr txBox="1">
            <a:spLocks noChangeArrowheads="1"/>
          </p:cNvSpPr>
          <p:nvPr/>
        </p:nvSpPr>
        <p:spPr bwMode="auto">
          <a:xfrm>
            <a:off x="6357938" y="6345238"/>
            <a:ext cx="438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E81E9076-8673-4F3E-8DD7-12DB3D5E0467}" type="slidenum">
              <a:rPr lang="en-US"/>
              <a:pPr eaLnBrk="1" hangingPunct="1"/>
              <a:t>41</a:t>
            </a:fld>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4925" y="1143000"/>
            <a:ext cx="2606675" cy="326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03" name="Group 4"/>
          <p:cNvGrpSpPr>
            <a:grpSpLocks/>
          </p:cNvGrpSpPr>
          <p:nvPr/>
        </p:nvGrpSpPr>
        <p:grpSpPr bwMode="auto">
          <a:xfrm>
            <a:off x="4057650" y="914400"/>
            <a:ext cx="2038350" cy="3732213"/>
            <a:chOff x="1200" y="0"/>
            <a:chExt cx="3112" cy="4217"/>
          </a:xfrm>
        </p:grpSpPr>
        <p:pic>
          <p:nvPicPr>
            <p:cNvPr id="5120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8" y="0"/>
              <a:ext cx="3040" cy="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51209" name="Freeform 6"/>
            <p:cNvSpPr>
              <a:spLocks/>
            </p:cNvSpPr>
            <p:nvPr/>
          </p:nvSpPr>
          <p:spPr bwMode="auto">
            <a:xfrm>
              <a:off x="3168" y="3264"/>
              <a:ext cx="1144" cy="752"/>
            </a:xfrm>
            <a:custGeom>
              <a:avLst/>
              <a:gdLst>
                <a:gd name="T0" fmla="*/ 1104 w 1144"/>
                <a:gd name="T1" fmla="*/ 1955 h 656"/>
                <a:gd name="T2" fmla="*/ 960 w 1144"/>
                <a:gd name="T3" fmla="*/ 6361 h 656"/>
                <a:gd name="T4" fmla="*/ 0 w 1144"/>
                <a:gd name="T5" fmla="*/ 0 h 656"/>
                <a:gd name="T6" fmla="*/ 0 60000 65536"/>
                <a:gd name="T7" fmla="*/ 0 60000 65536"/>
                <a:gd name="T8" fmla="*/ 0 60000 65536"/>
                <a:gd name="T9" fmla="*/ 0 w 1144"/>
                <a:gd name="T10" fmla="*/ 0 h 656"/>
                <a:gd name="T11" fmla="*/ 1144 w 1144"/>
                <a:gd name="T12" fmla="*/ 656 h 656"/>
              </a:gdLst>
              <a:ahLst/>
              <a:cxnLst>
                <a:cxn ang="T6">
                  <a:pos x="T0" y="T1"/>
                </a:cxn>
                <a:cxn ang="T7">
                  <a:pos x="T2" y="T3"/>
                </a:cxn>
                <a:cxn ang="T8">
                  <a:pos x="T4" y="T5"/>
                </a:cxn>
              </a:cxnLst>
              <a:rect l="T9" t="T10" r="T11" b="T12"/>
              <a:pathLst>
                <a:path w="1144" h="656">
                  <a:moveTo>
                    <a:pt x="1104" y="192"/>
                  </a:moveTo>
                  <a:cubicBezTo>
                    <a:pt x="1124" y="424"/>
                    <a:pt x="1144" y="656"/>
                    <a:pt x="960" y="624"/>
                  </a:cubicBezTo>
                  <a:cubicBezTo>
                    <a:pt x="776" y="592"/>
                    <a:pt x="152" y="104"/>
                    <a:pt x="0" y="0"/>
                  </a:cubicBezTo>
                </a:path>
              </a:pathLst>
            </a:custGeom>
            <a:noFill/>
            <a:ln w="381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51210" name="Group 7"/>
            <p:cNvGrpSpPr>
              <a:grpSpLocks/>
            </p:cNvGrpSpPr>
            <p:nvPr/>
          </p:nvGrpSpPr>
          <p:grpSpPr bwMode="auto">
            <a:xfrm>
              <a:off x="1200" y="2905"/>
              <a:ext cx="2724" cy="911"/>
              <a:chOff x="1200" y="2905"/>
              <a:chExt cx="2724" cy="911"/>
            </a:xfrm>
          </p:grpSpPr>
          <p:sp>
            <p:nvSpPr>
              <p:cNvPr id="51211" name="Line 8"/>
              <p:cNvSpPr>
                <a:spLocks noChangeShapeType="1"/>
              </p:cNvSpPr>
              <p:nvPr/>
            </p:nvSpPr>
            <p:spPr bwMode="auto">
              <a:xfrm flipV="1">
                <a:off x="1680" y="3120"/>
                <a:ext cx="96" cy="28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12" name="Freeform 9"/>
              <p:cNvSpPr>
                <a:spLocks/>
              </p:cNvSpPr>
              <p:nvPr/>
            </p:nvSpPr>
            <p:spPr bwMode="auto">
              <a:xfrm>
                <a:off x="1200" y="3168"/>
                <a:ext cx="952" cy="648"/>
              </a:xfrm>
              <a:custGeom>
                <a:avLst/>
                <a:gdLst>
                  <a:gd name="T0" fmla="*/ 116 w 912"/>
                  <a:gd name="T1" fmla="*/ 144 h 648"/>
                  <a:gd name="T2" fmla="*/ 116 w 912"/>
                  <a:gd name="T3" fmla="*/ 576 h 648"/>
                  <a:gd name="T4" fmla="*/ 812 w 912"/>
                  <a:gd name="T5" fmla="*/ 576 h 648"/>
                  <a:gd name="T6" fmla="*/ 1809 w 912"/>
                  <a:gd name="T7" fmla="*/ 240 h 648"/>
                  <a:gd name="T8" fmla="*/ 1311 w 912"/>
                  <a:gd name="T9" fmla="*/ 0 h 648"/>
                  <a:gd name="T10" fmla="*/ 0 60000 65536"/>
                  <a:gd name="T11" fmla="*/ 0 60000 65536"/>
                  <a:gd name="T12" fmla="*/ 0 60000 65536"/>
                  <a:gd name="T13" fmla="*/ 0 60000 65536"/>
                  <a:gd name="T14" fmla="*/ 0 60000 65536"/>
                  <a:gd name="T15" fmla="*/ 0 w 912"/>
                  <a:gd name="T16" fmla="*/ 0 h 648"/>
                  <a:gd name="T17" fmla="*/ 912 w 912"/>
                  <a:gd name="T18" fmla="*/ 648 h 648"/>
                </a:gdLst>
                <a:ahLst/>
                <a:cxnLst>
                  <a:cxn ang="T10">
                    <a:pos x="T0" y="T1"/>
                  </a:cxn>
                  <a:cxn ang="T11">
                    <a:pos x="T2" y="T3"/>
                  </a:cxn>
                  <a:cxn ang="T12">
                    <a:pos x="T4" y="T5"/>
                  </a:cxn>
                  <a:cxn ang="T13">
                    <a:pos x="T6" y="T7"/>
                  </a:cxn>
                  <a:cxn ang="T14">
                    <a:pos x="T8" y="T9"/>
                  </a:cxn>
                </a:cxnLst>
                <a:rect l="T15" t="T16" r="T17" b="T18"/>
                <a:pathLst>
                  <a:path w="912" h="648">
                    <a:moveTo>
                      <a:pt x="56" y="144"/>
                    </a:moveTo>
                    <a:cubicBezTo>
                      <a:pt x="28" y="324"/>
                      <a:pt x="0" y="504"/>
                      <a:pt x="56" y="576"/>
                    </a:cubicBezTo>
                    <a:cubicBezTo>
                      <a:pt x="112" y="648"/>
                      <a:pt x="256" y="632"/>
                      <a:pt x="392" y="576"/>
                    </a:cubicBezTo>
                    <a:cubicBezTo>
                      <a:pt x="528" y="520"/>
                      <a:pt x="832" y="336"/>
                      <a:pt x="872" y="240"/>
                    </a:cubicBezTo>
                    <a:cubicBezTo>
                      <a:pt x="912" y="144"/>
                      <a:pt x="672" y="40"/>
                      <a:pt x="632" y="0"/>
                    </a:cubicBezTo>
                  </a:path>
                </a:pathLst>
              </a:custGeom>
              <a:noFill/>
              <a:ln w="381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213" name="Freeform 10"/>
              <p:cNvSpPr>
                <a:spLocks/>
              </p:cNvSpPr>
              <p:nvPr/>
            </p:nvSpPr>
            <p:spPr bwMode="auto">
              <a:xfrm>
                <a:off x="1769" y="2928"/>
                <a:ext cx="583" cy="480"/>
              </a:xfrm>
              <a:custGeom>
                <a:avLst/>
                <a:gdLst>
                  <a:gd name="T0" fmla="*/ 65 w 583"/>
                  <a:gd name="T1" fmla="*/ 1 h 851"/>
                  <a:gd name="T2" fmla="*/ 17 w 583"/>
                  <a:gd name="T3" fmla="*/ 1 h 851"/>
                  <a:gd name="T4" fmla="*/ 89 w 583"/>
                  <a:gd name="T5" fmla="*/ 1 h 851"/>
                  <a:gd name="T6" fmla="*/ 185 w 583"/>
                  <a:gd name="T7" fmla="*/ 1 h 851"/>
                  <a:gd name="T8" fmla="*/ 209 w 583"/>
                  <a:gd name="T9" fmla="*/ 1 h 851"/>
                  <a:gd name="T10" fmla="*/ 221 w 583"/>
                  <a:gd name="T11" fmla="*/ 1 h 851"/>
                  <a:gd name="T12" fmla="*/ 257 w 583"/>
                  <a:gd name="T13" fmla="*/ 1 h 851"/>
                  <a:gd name="T14" fmla="*/ 293 w 583"/>
                  <a:gd name="T15" fmla="*/ 1 h 851"/>
                  <a:gd name="T16" fmla="*/ 377 w 583"/>
                  <a:gd name="T17" fmla="*/ 1 h 851"/>
                  <a:gd name="T18" fmla="*/ 401 w 583"/>
                  <a:gd name="T19" fmla="*/ 1 h 851"/>
                  <a:gd name="T20" fmla="*/ 485 w 583"/>
                  <a:gd name="T21" fmla="*/ 1 h 851"/>
                  <a:gd name="T22" fmla="*/ 509 w 583"/>
                  <a:gd name="T23" fmla="*/ 1 h 851"/>
                  <a:gd name="T24" fmla="*/ 557 w 583"/>
                  <a:gd name="T25" fmla="*/ 1 h 851"/>
                  <a:gd name="T26" fmla="*/ 581 w 583"/>
                  <a:gd name="T27" fmla="*/ 1 h 851"/>
                  <a:gd name="T28" fmla="*/ 569 w 583"/>
                  <a:gd name="T29" fmla="*/ 1 h 851"/>
                  <a:gd name="T30" fmla="*/ 533 w 583"/>
                  <a:gd name="T31" fmla="*/ 1 h 851"/>
                  <a:gd name="T32" fmla="*/ 437 w 583"/>
                  <a:gd name="T33" fmla="*/ 1 h 851"/>
                  <a:gd name="T34" fmla="*/ 365 w 583"/>
                  <a:gd name="T35" fmla="*/ 1 h 851"/>
                  <a:gd name="T36" fmla="*/ 341 w 583"/>
                  <a:gd name="T37" fmla="*/ 1 h 85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83"/>
                  <a:gd name="T58" fmla="*/ 0 h 851"/>
                  <a:gd name="T59" fmla="*/ 583 w 583"/>
                  <a:gd name="T60" fmla="*/ 851 h 85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83" h="851">
                    <a:moveTo>
                      <a:pt x="65" y="275"/>
                    </a:moveTo>
                    <a:cubicBezTo>
                      <a:pt x="49" y="259"/>
                      <a:pt x="24" y="249"/>
                      <a:pt x="17" y="227"/>
                    </a:cubicBezTo>
                    <a:cubicBezTo>
                      <a:pt x="0" y="170"/>
                      <a:pt x="48" y="110"/>
                      <a:pt x="89" y="83"/>
                    </a:cubicBezTo>
                    <a:cubicBezTo>
                      <a:pt x="105" y="18"/>
                      <a:pt x="115" y="0"/>
                      <a:pt x="185" y="23"/>
                    </a:cubicBezTo>
                    <a:cubicBezTo>
                      <a:pt x="193" y="35"/>
                      <a:pt x="204" y="45"/>
                      <a:pt x="209" y="59"/>
                    </a:cubicBezTo>
                    <a:cubicBezTo>
                      <a:pt x="217" y="82"/>
                      <a:pt x="204" y="114"/>
                      <a:pt x="221" y="131"/>
                    </a:cubicBezTo>
                    <a:cubicBezTo>
                      <a:pt x="231" y="141"/>
                      <a:pt x="244" y="113"/>
                      <a:pt x="257" y="107"/>
                    </a:cubicBezTo>
                    <a:cubicBezTo>
                      <a:pt x="268" y="101"/>
                      <a:pt x="281" y="99"/>
                      <a:pt x="293" y="95"/>
                    </a:cubicBezTo>
                    <a:cubicBezTo>
                      <a:pt x="339" y="106"/>
                      <a:pt x="368" y="102"/>
                      <a:pt x="377" y="167"/>
                    </a:cubicBezTo>
                    <a:cubicBezTo>
                      <a:pt x="392" y="270"/>
                      <a:pt x="324" y="303"/>
                      <a:pt x="401" y="251"/>
                    </a:cubicBezTo>
                    <a:cubicBezTo>
                      <a:pt x="429" y="257"/>
                      <a:pt x="482" y="253"/>
                      <a:pt x="485" y="299"/>
                    </a:cubicBezTo>
                    <a:cubicBezTo>
                      <a:pt x="494" y="460"/>
                      <a:pt x="436" y="553"/>
                      <a:pt x="509" y="407"/>
                    </a:cubicBezTo>
                    <a:cubicBezTo>
                      <a:pt x="525" y="431"/>
                      <a:pt x="548" y="452"/>
                      <a:pt x="557" y="479"/>
                    </a:cubicBezTo>
                    <a:cubicBezTo>
                      <a:pt x="565" y="503"/>
                      <a:pt x="581" y="551"/>
                      <a:pt x="581" y="551"/>
                    </a:cubicBezTo>
                    <a:cubicBezTo>
                      <a:pt x="577" y="599"/>
                      <a:pt x="583" y="649"/>
                      <a:pt x="569" y="695"/>
                    </a:cubicBezTo>
                    <a:cubicBezTo>
                      <a:pt x="565" y="707"/>
                      <a:pt x="544" y="701"/>
                      <a:pt x="533" y="707"/>
                    </a:cubicBezTo>
                    <a:cubicBezTo>
                      <a:pt x="420" y="764"/>
                      <a:pt x="518" y="728"/>
                      <a:pt x="437" y="755"/>
                    </a:cubicBezTo>
                    <a:cubicBezTo>
                      <a:pt x="415" y="777"/>
                      <a:pt x="387" y="793"/>
                      <a:pt x="365" y="815"/>
                    </a:cubicBezTo>
                    <a:cubicBezTo>
                      <a:pt x="355" y="825"/>
                      <a:pt x="341" y="851"/>
                      <a:pt x="341" y="851"/>
                    </a:cubicBezTo>
                  </a:path>
                </a:pathLst>
              </a:custGeom>
              <a:noFill/>
              <a:ln w="381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214" name="Freeform 11"/>
              <p:cNvSpPr>
                <a:spLocks/>
              </p:cNvSpPr>
              <p:nvPr/>
            </p:nvSpPr>
            <p:spPr bwMode="auto">
              <a:xfrm>
                <a:off x="3552" y="3168"/>
                <a:ext cx="372" cy="444"/>
              </a:xfrm>
              <a:custGeom>
                <a:avLst/>
                <a:gdLst>
                  <a:gd name="T0" fmla="*/ 53 w 420"/>
                  <a:gd name="T1" fmla="*/ 2768 h 396"/>
                  <a:gd name="T2" fmla="*/ 45 w 420"/>
                  <a:gd name="T3" fmla="*/ 2260 h 396"/>
                  <a:gd name="T4" fmla="*/ 43 w 420"/>
                  <a:gd name="T5" fmla="*/ 2260 h 396"/>
                  <a:gd name="T6" fmla="*/ 0 w 420"/>
                  <a:gd name="T7" fmla="*/ 0 h 396"/>
                  <a:gd name="T8" fmla="*/ 0 60000 65536"/>
                  <a:gd name="T9" fmla="*/ 0 60000 65536"/>
                  <a:gd name="T10" fmla="*/ 0 60000 65536"/>
                  <a:gd name="T11" fmla="*/ 0 60000 65536"/>
                  <a:gd name="T12" fmla="*/ 0 w 420"/>
                  <a:gd name="T13" fmla="*/ 0 h 396"/>
                  <a:gd name="T14" fmla="*/ 420 w 420"/>
                  <a:gd name="T15" fmla="*/ 396 h 396"/>
                </a:gdLst>
                <a:ahLst/>
                <a:cxnLst>
                  <a:cxn ang="T8">
                    <a:pos x="T0" y="T1"/>
                  </a:cxn>
                  <a:cxn ang="T9">
                    <a:pos x="T2" y="T3"/>
                  </a:cxn>
                  <a:cxn ang="T10">
                    <a:pos x="T4" y="T5"/>
                  </a:cxn>
                  <a:cxn ang="T11">
                    <a:pos x="T6" y="T7"/>
                  </a:cxn>
                </a:cxnLst>
                <a:rect l="T12" t="T13" r="T14" b="T15"/>
                <a:pathLst>
                  <a:path w="420" h="396">
                    <a:moveTo>
                      <a:pt x="420" y="396"/>
                    </a:moveTo>
                    <a:cubicBezTo>
                      <a:pt x="402" y="369"/>
                      <a:pt x="388" y="342"/>
                      <a:pt x="360" y="324"/>
                    </a:cubicBezTo>
                    <a:cubicBezTo>
                      <a:pt x="277" y="269"/>
                      <a:pt x="334" y="322"/>
                      <a:pt x="336" y="324"/>
                    </a:cubicBezTo>
                    <a:lnTo>
                      <a:pt x="0" y="0"/>
                    </a:lnTo>
                  </a:path>
                </a:pathLst>
              </a:custGeom>
              <a:noFill/>
              <a:ln w="381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215" name="Freeform 12"/>
              <p:cNvSpPr>
                <a:spLocks/>
              </p:cNvSpPr>
              <p:nvPr/>
            </p:nvSpPr>
            <p:spPr bwMode="auto">
              <a:xfrm>
                <a:off x="3168" y="3168"/>
                <a:ext cx="384" cy="96"/>
              </a:xfrm>
              <a:custGeom>
                <a:avLst/>
                <a:gdLst>
                  <a:gd name="T0" fmla="*/ 0 w 384"/>
                  <a:gd name="T1" fmla="*/ 96 h 96"/>
                  <a:gd name="T2" fmla="*/ 384 w 384"/>
                  <a:gd name="T3" fmla="*/ 0 h 96"/>
                  <a:gd name="T4" fmla="*/ 0 60000 65536"/>
                  <a:gd name="T5" fmla="*/ 0 60000 65536"/>
                  <a:gd name="T6" fmla="*/ 0 w 384"/>
                  <a:gd name="T7" fmla="*/ 0 h 96"/>
                  <a:gd name="T8" fmla="*/ 384 w 384"/>
                  <a:gd name="T9" fmla="*/ 96 h 96"/>
                </a:gdLst>
                <a:ahLst/>
                <a:cxnLst>
                  <a:cxn ang="T4">
                    <a:pos x="T0" y="T1"/>
                  </a:cxn>
                  <a:cxn ang="T5">
                    <a:pos x="T2" y="T3"/>
                  </a:cxn>
                </a:cxnLst>
                <a:rect l="T6" t="T7" r="T8" b="T9"/>
                <a:pathLst>
                  <a:path w="384" h="96">
                    <a:moveTo>
                      <a:pt x="0" y="96"/>
                    </a:moveTo>
                    <a:cubicBezTo>
                      <a:pt x="160" y="56"/>
                      <a:pt x="320" y="16"/>
                      <a:pt x="384" y="0"/>
                    </a:cubicBezTo>
                  </a:path>
                </a:pathLst>
              </a:custGeom>
              <a:noFill/>
              <a:ln w="381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216" name="Freeform 13"/>
              <p:cNvSpPr>
                <a:spLocks/>
              </p:cNvSpPr>
              <p:nvPr/>
            </p:nvSpPr>
            <p:spPr bwMode="auto">
              <a:xfrm>
                <a:off x="2952" y="2905"/>
                <a:ext cx="693" cy="371"/>
              </a:xfrm>
              <a:custGeom>
                <a:avLst/>
                <a:gdLst>
                  <a:gd name="T0" fmla="*/ 204 w 693"/>
                  <a:gd name="T1" fmla="*/ 371 h 371"/>
                  <a:gd name="T2" fmla="*/ 0 w 693"/>
                  <a:gd name="T3" fmla="*/ 299 h 371"/>
                  <a:gd name="T4" fmla="*/ 48 w 693"/>
                  <a:gd name="T5" fmla="*/ 203 h 371"/>
                  <a:gd name="T6" fmla="*/ 120 w 693"/>
                  <a:gd name="T7" fmla="*/ 155 h 371"/>
                  <a:gd name="T8" fmla="*/ 180 w 693"/>
                  <a:gd name="T9" fmla="*/ 71 h 371"/>
                  <a:gd name="T10" fmla="*/ 216 w 693"/>
                  <a:gd name="T11" fmla="*/ 47 h 371"/>
                  <a:gd name="T12" fmla="*/ 264 w 693"/>
                  <a:gd name="T13" fmla="*/ 59 h 371"/>
                  <a:gd name="T14" fmla="*/ 276 w 693"/>
                  <a:gd name="T15" fmla="*/ 95 h 371"/>
                  <a:gd name="T16" fmla="*/ 288 w 693"/>
                  <a:gd name="T17" fmla="*/ 59 h 371"/>
                  <a:gd name="T18" fmla="*/ 324 w 693"/>
                  <a:gd name="T19" fmla="*/ 47 h 371"/>
                  <a:gd name="T20" fmla="*/ 396 w 693"/>
                  <a:gd name="T21" fmla="*/ 11 h 371"/>
                  <a:gd name="T22" fmla="*/ 432 w 693"/>
                  <a:gd name="T23" fmla="*/ 23 h 371"/>
                  <a:gd name="T24" fmla="*/ 456 w 693"/>
                  <a:gd name="T25" fmla="*/ 95 h 371"/>
                  <a:gd name="T26" fmla="*/ 564 w 693"/>
                  <a:gd name="T27" fmla="*/ 59 h 371"/>
                  <a:gd name="T28" fmla="*/ 576 w 693"/>
                  <a:gd name="T29" fmla="*/ 95 h 371"/>
                  <a:gd name="T30" fmla="*/ 624 w 693"/>
                  <a:gd name="T31" fmla="*/ 83 h 371"/>
                  <a:gd name="T32" fmla="*/ 684 w 693"/>
                  <a:gd name="T33" fmla="*/ 95 h 371"/>
                  <a:gd name="T34" fmla="*/ 672 w 693"/>
                  <a:gd name="T35" fmla="*/ 227 h 371"/>
                  <a:gd name="T36" fmla="*/ 600 w 693"/>
                  <a:gd name="T37" fmla="*/ 251 h 371"/>
                  <a:gd name="T38" fmla="*/ 564 w 693"/>
                  <a:gd name="T39" fmla="*/ 263 h 37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93"/>
                  <a:gd name="T61" fmla="*/ 0 h 371"/>
                  <a:gd name="T62" fmla="*/ 693 w 693"/>
                  <a:gd name="T63" fmla="*/ 371 h 37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93" h="371">
                    <a:moveTo>
                      <a:pt x="204" y="371"/>
                    </a:moveTo>
                    <a:cubicBezTo>
                      <a:pt x="134" y="353"/>
                      <a:pt x="60" y="339"/>
                      <a:pt x="0" y="299"/>
                    </a:cubicBezTo>
                    <a:cubicBezTo>
                      <a:pt x="12" y="238"/>
                      <a:pt x="0" y="240"/>
                      <a:pt x="48" y="203"/>
                    </a:cubicBezTo>
                    <a:cubicBezTo>
                      <a:pt x="71" y="185"/>
                      <a:pt x="120" y="155"/>
                      <a:pt x="120" y="155"/>
                    </a:cubicBezTo>
                    <a:cubicBezTo>
                      <a:pt x="214" y="178"/>
                      <a:pt x="138" y="176"/>
                      <a:pt x="180" y="71"/>
                    </a:cubicBezTo>
                    <a:cubicBezTo>
                      <a:pt x="185" y="58"/>
                      <a:pt x="204" y="55"/>
                      <a:pt x="216" y="47"/>
                    </a:cubicBezTo>
                    <a:cubicBezTo>
                      <a:pt x="232" y="51"/>
                      <a:pt x="251" y="49"/>
                      <a:pt x="264" y="59"/>
                    </a:cubicBezTo>
                    <a:cubicBezTo>
                      <a:pt x="274" y="67"/>
                      <a:pt x="263" y="95"/>
                      <a:pt x="276" y="95"/>
                    </a:cubicBezTo>
                    <a:cubicBezTo>
                      <a:pt x="289" y="95"/>
                      <a:pt x="279" y="68"/>
                      <a:pt x="288" y="59"/>
                    </a:cubicBezTo>
                    <a:cubicBezTo>
                      <a:pt x="297" y="50"/>
                      <a:pt x="313" y="53"/>
                      <a:pt x="324" y="47"/>
                    </a:cubicBezTo>
                    <a:cubicBezTo>
                      <a:pt x="417" y="0"/>
                      <a:pt x="306" y="41"/>
                      <a:pt x="396" y="11"/>
                    </a:cubicBezTo>
                    <a:cubicBezTo>
                      <a:pt x="408" y="15"/>
                      <a:pt x="425" y="13"/>
                      <a:pt x="432" y="23"/>
                    </a:cubicBezTo>
                    <a:cubicBezTo>
                      <a:pt x="447" y="44"/>
                      <a:pt x="456" y="95"/>
                      <a:pt x="456" y="95"/>
                    </a:cubicBezTo>
                    <a:cubicBezTo>
                      <a:pt x="494" y="38"/>
                      <a:pt x="498" y="43"/>
                      <a:pt x="564" y="59"/>
                    </a:cubicBezTo>
                    <a:cubicBezTo>
                      <a:pt x="568" y="71"/>
                      <a:pt x="564" y="90"/>
                      <a:pt x="576" y="95"/>
                    </a:cubicBezTo>
                    <a:cubicBezTo>
                      <a:pt x="591" y="101"/>
                      <a:pt x="608" y="83"/>
                      <a:pt x="624" y="83"/>
                    </a:cubicBezTo>
                    <a:cubicBezTo>
                      <a:pt x="644" y="83"/>
                      <a:pt x="664" y="91"/>
                      <a:pt x="684" y="95"/>
                    </a:cubicBezTo>
                    <a:cubicBezTo>
                      <a:pt x="680" y="139"/>
                      <a:pt x="693" y="188"/>
                      <a:pt x="672" y="227"/>
                    </a:cubicBezTo>
                    <a:cubicBezTo>
                      <a:pt x="660" y="249"/>
                      <a:pt x="624" y="243"/>
                      <a:pt x="600" y="251"/>
                    </a:cubicBezTo>
                    <a:cubicBezTo>
                      <a:pt x="588" y="255"/>
                      <a:pt x="564" y="263"/>
                      <a:pt x="564" y="263"/>
                    </a:cubicBezTo>
                  </a:path>
                </a:pathLst>
              </a:custGeom>
              <a:noFill/>
              <a:ln w="381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sp>
        <p:nvSpPr>
          <p:cNvPr id="51204" name="Text Box 15"/>
          <p:cNvSpPr txBox="1">
            <a:spLocks noChangeArrowheads="1"/>
          </p:cNvSpPr>
          <p:nvPr/>
        </p:nvSpPr>
        <p:spPr bwMode="auto">
          <a:xfrm>
            <a:off x="304800" y="304800"/>
            <a:ext cx="86264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spcBef>
                <a:spcPct val="50000"/>
              </a:spcBef>
            </a:pPr>
            <a:r>
              <a:rPr lang="en-US" sz="3600" b="1">
                <a:solidFill>
                  <a:srgbClr val="341C65"/>
                </a:solidFill>
              </a:rPr>
              <a:t>Emotion Regulation</a:t>
            </a:r>
            <a:endParaRPr lang="en-US" b="1">
              <a:solidFill>
                <a:srgbClr val="341C65"/>
              </a:solidFill>
            </a:endParaRPr>
          </a:p>
        </p:txBody>
      </p:sp>
      <p:sp>
        <p:nvSpPr>
          <p:cNvPr id="51205" name="Text Box 16"/>
          <p:cNvSpPr txBox="1">
            <a:spLocks noChangeArrowheads="1"/>
          </p:cNvSpPr>
          <p:nvPr/>
        </p:nvSpPr>
        <p:spPr bwMode="auto">
          <a:xfrm>
            <a:off x="228600" y="1676400"/>
            <a:ext cx="35814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spcBef>
                <a:spcPct val="50000"/>
              </a:spcBef>
            </a:pPr>
            <a:r>
              <a:rPr lang="en-US" sz="3200" b="1">
                <a:solidFill>
                  <a:srgbClr val="B00631"/>
                </a:solidFill>
              </a:rPr>
              <a:t>Teach children how to </a:t>
            </a:r>
            <a:r>
              <a:rPr lang="en-US" altLang="en-US" sz="3200" b="1">
                <a:solidFill>
                  <a:srgbClr val="B00631"/>
                </a:solidFill>
              </a:rPr>
              <a:t>“</a:t>
            </a:r>
            <a:r>
              <a:rPr lang="en-US" sz="3200" b="1">
                <a:solidFill>
                  <a:srgbClr val="B00631"/>
                </a:solidFill>
              </a:rPr>
              <a:t>calm down</a:t>
            </a:r>
            <a:r>
              <a:rPr lang="en-US" altLang="en-US" sz="3200" b="1">
                <a:solidFill>
                  <a:srgbClr val="B00631"/>
                </a:solidFill>
              </a:rPr>
              <a:t>”</a:t>
            </a:r>
            <a:endParaRPr lang="en-US" altLang="ja-JP" sz="3200" b="1">
              <a:solidFill>
                <a:srgbClr val="B00631"/>
              </a:solidFill>
            </a:endParaRPr>
          </a:p>
          <a:p>
            <a:pPr eaLnBrk="1" hangingPunct="1">
              <a:spcBef>
                <a:spcPct val="50000"/>
              </a:spcBef>
            </a:pPr>
            <a:r>
              <a:rPr lang="en-US" sz="3200" b="1">
                <a:solidFill>
                  <a:srgbClr val="B00631"/>
                </a:solidFill>
              </a:rPr>
              <a:t>3 deep breaths, blow out the candles</a:t>
            </a:r>
          </a:p>
        </p:txBody>
      </p:sp>
      <p:sp>
        <p:nvSpPr>
          <p:cNvPr id="51206" name="Text Box 17"/>
          <p:cNvSpPr txBox="1">
            <a:spLocks noChangeArrowheads="1"/>
          </p:cNvSpPr>
          <p:nvPr/>
        </p:nvSpPr>
        <p:spPr bwMode="auto">
          <a:xfrm>
            <a:off x="4941888" y="4837113"/>
            <a:ext cx="3352800" cy="461962"/>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spcBef>
                <a:spcPct val="50000"/>
              </a:spcBef>
            </a:pPr>
            <a:r>
              <a:rPr lang="en-US"/>
              <a:t>Webster-Stratton, 1990</a:t>
            </a:r>
          </a:p>
        </p:txBody>
      </p:sp>
      <p:sp>
        <p:nvSpPr>
          <p:cNvPr id="51207" name="Slide Number Placeholder 1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74065C25-1EE8-4147-A3AD-815DDF885544}" type="slidenum">
              <a:rPr lang="en-US" smtClean="0">
                <a:solidFill>
                  <a:srgbClr val="898989"/>
                </a:solidFill>
              </a:rPr>
              <a:pPr eaLnBrk="1" hangingPunct="1"/>
              <a:t>42</a:t>
            </a:fld>
            <a:endParaRPr lang="en-US" smtClean="0">
              <a:solidFill>
                <a:srgbClr val="898989"/>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itle 1"/>
          <p:cNvSpPr>
            <a:spLocks noGrp="1"/>
          </p:cNvSpPr>
          <p:nvPr>
            <p:ph type="title"/>
          </p:nvPr>
        </p:nvSpPr>
        <p:spPr/>
        <p:txBody>
          <a:bodyPr/>
          <a:lstStyle/>
          <a:p>
            <a:r>
              <a:rPr lang="en-US" smtClean="0"/>
              <a:t>Relaxation Thermometer</a:t>
            </a:r>
          </a:p>
        </p:txBody>
      </p:sp>
      <p:sp>
        <p:nvSpPr>
          <p:cNvPr id="2052" name="Content Placeholder 2"/>
          <p:cNvSpPr>
            <a:spLocks noGrp="1"/>
          </p:cNvSpPr>
          <p:nvPr>
            <p:ph idx="1"/>
          </p:nvPr>
        </p:nvSpPr>
        <p:spPr/>
        <p:txBody>
          <a:bodyPr/>
          <a:lstStyle/>
          <a:p>
            <a:pPr marL="0" indent="0">
              <a:buFont typeface="Arial" pitchFamily="34" charset="0"/>
              <a:buNone/>
            </a:pPr>
            <a:r>
              <a:rPr lang="en-US" sz="2000" smtClean="0"/>
              <a:t>Code words:</a:t>
            </a:r>
          </a:p>
          <a:p>
            <a:pPr marL="0" indent="0">
              <a:buFont typeface="Arial" pitchFamily="34" charset="0"/>
              <a:buNone/>
            </a:pPr>
            <a:r>
              <a:rPr lang="en-US" sz="2000" smtClean="0"/>
              <a:t>Chill out, </a:t>
            </a:r>
          </a:p>
          <a:p>
            <a:pPr marL="0" indent="0">
              <a:buFont typeface="Arial" pitchFamily="34" charset="0"/>
              <a:buNone/>
            </a:pPr>
            <a:r>
              <a:rPr lang="en-US" sz="2000" smtClean="0"/>
              <a:t>cool down</a:t>
            </a:r>
          </a:p>
          <a:p>
            <a:pPr marL="0" indent="0">
              <a:buFont typeface="Arial" pitchFamily="34" charset="0"/>
              <a:buNone/>
            </a:pPr>
            <a:r>
              <a:rPr lang="en-US" sz="2000" smtClean="0"/>
              <a:t>Code red,</a:t>
            </a:r>
          </a:p>
          <a:p>
            <a:pPr marL="0" indent="0">
              <a:buFont typeface="Arial" pitchFamily="34" charset="0"/>
              <a:buNone/>
            </a:pPr>
            <a:r>
              <a:rPr lang="en-US" sz="2000" smtClean="0"/>
              <a:t> hot engine</a:t>
            </a:r>
          </a:p>
        </p:txBody>
      </p:sp>
      <p:grpSp>
        <p:nvGrpSpPr>
          <p:cNvPr id="2053" name="Group 17"/>
          <p:cNvGrpSpPr>
            <a:grpSpLocks/>
          </p:cNvGrpSpPr>
          <p:nvPr/>
        </p:nvGrpSpPr>
        <p:grpSpPr bwMode="auto">
          <a:xfrm>
            <a:off x="2667000" y="1371600"/>
            <a:ext cx="762000" cy="3365500"/>
            <a:chOff x="2562" y="960"/>
            <a:chExt cx="480" cy="2120"/>
          </a:xfrm>
        </p:grpSpPr>
        <p:sp>
          <p:nvSpPr>
            <p:cNvPr id="2057" name="Rectangle 5"/>
            <p:cNvSpPr>
              <a:spLocks noChangeArrowheads="1"/>
            </p:cNvSpPr>
            <p:nvPr/>
          </p:nvSpPr>
          <p:spPr bwMode="auto">
            <a:xfrm rot="-40581">
              <a:off x="2736" y="1392"/>
              <a:ext cx="144" cy="436"/>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2058" name="Oval 8"/>
            <p:cNvSpPr>
              <a:spLocks noChangeArrowheads="1"/>
            </p:cNvSpPr>
            <p:nvPr/>
          </p:nvSpPr>
          <p:spPr bwMode="auto">
            <a:xfrm>
              <a:off x="2562" y="2688"/>
              <a:ext cx="480" cy="392"/>
            </a:xfrm>
            <a:prstGeom prst="ellipse">
              <a:avLst/>
            </a:prstGeom>
            <a:solidFill>
              <a:schemeClr val="accent2"/>
            </a:solidFill>
            <a:ln w="9525">
              <a:solidFill>
                <a:schemeClr val="tx1"/>
              </a:solidFill>
              <a:round/>
              <a:headEnd/>
              <a:tailEnd/>
            </a:ln>
          </p:spPr>
          <p:txBody>
            <a:bodyPr wrap="none" anchor="ctr"/>
            <a:lstStyle/>
            <a:p>
              <a:endParaRPr lang="en-US"/>
            </a:p>
          </p:txBody>
        </p:sp>
        <p:sp>
          <p:nvSpPr>
            <p:cNvPr id="2059" name="Rectangle 14"/>
            <p:cNvSpPr>
              <a:spLocks noChangeArrowheads="1"/>
            </p:cNvSpPr>
            <p:nvPr/>
          </p:nvSpPr>
          <p:spPr bwMode="auto">
            <a:xfrm rot="-40581">
              <a:off x="2736" y="960"/>
              <a:ext cx="144" cy="436"/>
            </a:xfrm>
            <a:prstGeom prst="rect">
              <a:avLst/>
            </a:prstGeom>
            <a:solidFill>
              <a:srgbClr val="FF0000"/>
            </a:solidFill>
            <a:ln w="9525">
              <a:solidFill>
                <a:schemeClr val="tx1"/>
              </a:solidFill>
              <a:miter lim="800000"/>
              <a:headEnd/>
              <a:tailEnd/>
            </a:ln>
          </p:spPr>
          <p:txBody>
            <a:bodyPr wrap="none" anchor="ctr"/>
            <a:lstStyle/>
            <a:p>
              <a:endParaRPr lang="en-US"/>
            </a:p>
          </p:txBody>
        </p:sp>
        <p:sp>
          <p:nvSpPr>
            <p:cNvPr id="2060" name="Rectangle 15"/>
            <p:cNvSpPr>
              <a:spLocks noChangeArrowheads="1"/>
            </p:cNvSpPr>
            <p:nvPr/>
          </p:nvSpPr>
          <p:spPr bwMode="auto">
            <a:xfrm rot="-40581">
              <a:off x="2736" y="1824"/>
              <a:ext cx="144" cy="436"/>
            </a:xfrm>
            <a:prstGeom prst="rect">
              <a:avLst/>
            </a:prstGeom>
            <a:solidFill>
              <a:srgbClr val="33CC33"/>
            </a:solidFill>
            <a:ln w="9525">
              <a:solidFill>
                <a:schemeClr val="tx1"/>
              </a:solidFill>
              <a:miter lim="800000"/>
              <a:headEnd/>
              <a:tailEnd/>
            </a:ln>
          </p:spPr>
          <p:txBody>
            <a:bodyPr wrap="none" anchor="ctr"/>
            <a:lstStyle/>
            <a:p>
              <a:endParaRPr lang="en-US"/>
            </a:p>
          </p:txBody>
        </p:sp>
        <p:sp>
          <p:nvSpPr>
            <p:cNvPr id="2061" name="Rectangle 16"/>
            <p:cNvSpPr>
              <a:spLocks noChangeArrowheads="1"/>
            </p:cNvSpPr>
            <p:nvPr/>
          </p:nvSpPr>
          <p:spPr bwMode="auto">
            <a:xfrm rot="-40581">
              <a:off x="2736" y="2252"/>
              <a:ext cx="144" cy="436"/>
            </a:xfrm>
            <a:prstGeom prst="rect">
              <a:avLst/>
            </a:prstGeom>
            <a:solidFill>
              <a:schemeClr val="accent2"/>
            </a:solidFill>
            <a:ln w="9525">
              <a:solidFill>
                <a:schemeClr val="tx1"/>
              </a:solidFill>
              <a:miter lim="800000"/>
              <a:headEnd/>
              <a:tailEnd/>
            </a:ln>
          </p:spPr>
          <p:txBody>
            <a:bodyPr wrap="none" anchor="ctr"/>
            <a:lstStyle/>
            <a:p>
              <a:endParaRPr lang="en-US"/>
            </a:p>
          </p:txBody>
        </p:sp>
      </p:grpSp>
      <p:pic>
        <p:nvPicPr>
          <p:cNvPr id="2054"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4263" y="1274763"/>
            <a:ext cx="1354137" cy="169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graphicFrame>
        <p:nvGraphicFramePr>
          <p:cNvPr id="2050" name="Object 9"/>
          <p:cNvGraphicFramePr>
            <a:graphicFrameLocks noChangeAspect="1"/>
          </p:cNvGraphicFramePr>
          <p:nvPr/>
        </p:nvGraphicFramePr>
        <p:xfrm>
          <a:off x="4154488" y="3733800"/>
          <a:ext cx="2379662" cy="1500188"/>
        </p:xfrm>
        <a:graphic>
          <a:graphicData uri="http://schemas.openxmlformats.org/presentationml/2006/ole">
            <mc:AlternateContent xmlns:mc="http://schemas.openxmlformats.org/markup-compatibility/2006">
              <mc:Choice xmlns:v="urn:schemas-microsoft-com:vml" Requires="v">
                <p:oleObj spid="_x0000_s2067" name="Slide" r:id="rId5" imgW="3517900" imgH="2641600" progId="PowerPoint.Slide.8">
                  <p:embed/>
                </p:oleObj>
              </mc:Choice>
              <mc:Fallback>
                <p:oleObj name="Slide" r:id="rId5" imgW="3517900" imgH="2641600" progId="PowerPoint.Slide.8">
                  <p:embed/>
                  <p:pic>
                    <p:nvPicPr>
                      <p:cNvPr id="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54488" y="3733800"/>
                        <a:ext cx="2379662" cy="1500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2055" name="AutoShape 11"/>
          <p:cNvSpPr>
            <a:spLocks noChangeArrowheads="1"/>
          </p:cNvSpPr>
          <p:nvPr/>
        </p:nvSpPr>
        <p:spPr bwMode="auto">
          <a:xfrm>
            <a:off x="5715000" y="2808288"/>
            <a:ext cx="2971800" cy="1382712"/>
          </a:xfrm>
          <a:prstGeom prst="cloudCallout">
            <a:avLst>
              <a:gd name="adj1" fmla="val -36273"/>
              <a:gd name="adj2" fmla="val 68944"/>
            </a:avLst>
          </a:prstGeom>
          <a:solidFill>
            <a:schemeClr val="bg1"/>
          </a:solidFill>
          <a:ln w="9525">
            <a:solidFill>
              <a:schemeClr val="tx1"/>
            </a:solidFill>
            <a:round/>
            <a:headEnd/>
            <a:tailEnd/>
          </a:ln>
        </p:spPr>
        <p:txBody>
          <a:bodyPr/>
          <a:lstStyle/>
          <a:p>
            <a:pPr algn="ctr"/>
            <a:r>
              <a:rPr lang="en-US"/>
              <a:t>Take 3 deep breaths…1..2..3</a:t>
            </a:r>
          </a:p>
        </p:txBody>
      </p:sp>
      <p:sp>
        <p:nvSpPr>
          <p:cNvPr id="2056" name="Text Box 12"/>
          <p:cNvSpPr txBox="1">
            <a:spLocks noChangeArrowheads="1"/>
          </p:cNvSpPr>
          <p:nvPr/>
        </p:nvSpPr>
        <p:spPr bwMode="auto">
          <a:xfrm>
            <a:off x="331788" y="4929188"/>
            <a:ext cx="39401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en-US" sz="1400"/>
              <a:t>Adapted from Incredible Years Dinosaur School</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Box 15"/>
          <p:cNvSpPr txBox="1">
            <a:spLocks noChangeArrowheads="1"/>
          </p:cNvSpPr>
          <p:nvPr/>
        </p:nvSpPr>
        <p:spPr bwMode="auto">
          <a:xfrm>
            <a:off x="-41275" y="31750"/>
            <a:ext cx="9185275" cy="75707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endParaRPr lang="en-US"/>
          </a:p>
          <a:p>
            <a:pPr eaLnBrk="1" hangingPunct="1"/>
            <a:endParaRPr lang="en-US"/>
          </a:p>
          <a:p>
            <a:pPr eaLnBrk="1" hangingPunct="1"/>
            <a:endParaRPr lang="en-US"/>
          </a:p>
          <a:p>
            <a:pPr eaLnBrk="1" hangingPunct="1"/>
            <a:endParaRPr lang="en-US"/>
          </a:p>
          <a:p>
            <a:pPr eaLnBrk="1" hangingPunct="1"/>
            <a:endParaRPr lang="en-US"/>
          </a:p>
          <a:p>
            <a:pPr eaLnBrk="1" hangingPunct="1"/>
            <a:endParaRPr lang="en-US"/>
          </a:p>
          <a:p>
            <a:pPr eaLnBrk="1" hangingPunct="1"/>
            <a:endParaRPr lang="en-US"/>
          </a:p>
          <a:p>
            <a:pPr eaLnBrk="1" hangingPunct="1"/>
            <a:endParaRPr lang="en-US"/>
          </a:p>
          <a:p>
            <a:pPr eaLnBrk="1" hangingPunct="1"/>
            <a:endParaRPr lang="en-US"/>
          </a:p>
          <a:p>
            <a:pPr eaLnBrk="1" hangingPunct="1"/>
            <a:endParaRPr lang="en-US"/>
          </a:p>
          <a:p>
            <a:pPr eaLnBrk="1" hangingPunct="1"/>
            <a:endParaRPr lang="en-US"/>
          </a:p>
          <a:p>
            <a:pPr eaLnBrk="1" hangingPunct="1"/>
            <a:endParaRPr lang="en-US"/>
          </a:p>
          <a:p>
            <a:pPr eaLnBrk="1" hangingPunct="1"/>
            <a:endParaRPr lang="en-US"/>
          </a:p>
          <a:p>
            <a:pPr eaLnBrk="1" hangingPunct="1"/>
            <a:endParaRPr lang="en-US"/>
          </a:p>
          <a:p>
            <a:pPr eaLnBrk="1" hangingPunct="1"/>
            <a:endParaRPr lang="en-US"/>
          </a:p>
          <a:p>
            <a:pPr eaLnBrk="1" hangingPunct="1"/>
            <a:endParaRPr lang="en-US"/>
          </a:p>
          <a:p>
            <a:pPr eaLnBrk="1" hangingPunct="1"/>
            <a:endParaRPr lang="en-US"/>
          </a:p>
          <a:p>
            <a:pPr eaLnBrk="1" hangingPunct="1"/>
            <a:endParaRPr lang="en-US"/>
          </a:p>
          <a:p>
            <a:pPr eaLnBrk="1" hangingPunct="1"/>
            <a:endParaRPr lang="en-US"/>
          </a:p>
          <a:p>
            <a:pPr eaLnBrk="1" hangingPunct="1"/>
            <a:endParaRPr lang="en-US"/>
          </a:p>
          <a:p>
            <a:pPr eaLnBrk="1" hangingPunct="1"/>
            <a:endParaRPr lang="en-US"/>
          </a:p>
          <a:p>
            <a:pPr eaLnBrk="1" hangingPunct="1"/>
            <a:endParaRPr lang="en-US"/>
          </a:p>
          <a:p>
            <a:pPr eaLnBrk="1" hangingPunct="1"/>
            <a:endParaRPr lang="en-US"/>
          </a:p>
          <a:p>
            <a:pPr eaLnBrk="1" hangingPunct="1"/>
            <a:endParaRPr lang="en-US"/>
          </a:p>
          <a:p>
            <a:pPr eaLnBrk="1" hangingPunct="1"/>
            <a:endParaRPr lang="en-US"/>
          </a:p>
          <a:p>
            <a:pPr eaLnBrk="1" hangingPunct="1"/>
            <a:endParaRPr lang="en-US"/>
          </a:p>
          <a:p>
            <a:pPr eaLnBrk="1" hangingPunct="1"/>
            <a:endParaRPr lang="en-US"/>
          </a:p>
        </p:txBody>
      </p:sp>
      <p:sp>
        <p:nvSpPr>
          <p:cNvPr id="52227" name="Rectangle 2"/>
          <p:cNvSpPr>
            <a:spLocks noChangeArrowheads="1"/>
          </p:cNvSpPr>
          <p:nvPr/>
        </p:nvSpPr>
        <p:spPr bwMode="auto">
          <a:xfrm>
            <a:off x="-76200" y="-76200"/>
            <a:ext cx="9220200"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a:r>
              <a:rPr lang="en-US" sz="3600" b="1">
                <a:solidFill>
                  <a:srgbClr val="33CC33"/>
                </a:solidFill>
              </a:rPr>
              <a:t>      </a:t>
            </a:r>
            <a:r>
              <a:rPr lang="en-US" sz="3600" b="1">
                <a:solidFill>
                  <a:schemeClr val="accent2"/>
                </a:solidFill>
              </a:rPr>
              <a:t>Turtle Technique</a:t>
            </a:r>
            <a:endParaRPr lang="en-US" sz="3600" b="1">
              <a:solidFill>
                <a:srgbClr val="33CC33"/>
              </a:solidFill>
            </a:endParaRPr>
          </a:p>
        </p:txBody>
      </p:sp>
      <p:pic>
        <p:nvPicPr>
          <p:cNvPr id="5222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51425" y="604838"/>
            <a:ext cx="2322513" cy="297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44725" y="3651250"/>
            <a:ext cx="2230438" cy="274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0" name="Text Box 5"/>
          <p:cNvSpPr txBox="1">
            <a:spLocks noChangeAspect="1" noChangeArrowheads="1"/>
          </p:cNvSpPr>
          <p:nvPr/>
        </p:nvSpPr>
        <p:spPr bwMode="auto">
          <a:xfrm>
            <a:off x="889000" y="6029325"/>
            <a:ext cx="13557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en-US" b="1">
                <a:solidFill>
                  <a:srgbClr val="CCCC00"/>
                </a:solidFill>
              </a:rPr>
              <a:t> </a:t>
            </a:r>
          </a:p>
        </p:txBody>
      </p:sp>
      <p:sp>
        <p:nvSpPr>
          <p:cNvPr id="52231" name="Text Box 6"/>
          <p:cNvSpPr txBox="1">
            <a:spLocks noChangeArrowheads="1"/>
          </p:cNvSpPr>
          <p:nvPr/>
        </p:nvSpPr>
        <p:spPr bwMode="auto">
          <a:xfrm>
            <a:off x="904875" y="5583238"/>
            <a:ext cx="963613"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en-US" sz="8000" b="1">
                <a:solidFill>
                  <a:srgbClr val="CCCC00"/>
                </a:solidFill>
              </a:rPr>
              <a:t> </a:t>
            </a:r>
          </a:p>
        </p:txBody>
      </p:sp>
      <p:pic>
        <p:nvPicPr>
          <p:cNvPr id="52232"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57800" y="3656013"/>
            <a:ext cx="2116138" cy="282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3"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31963" y="604838"/>
            <a:ext cx="2255837"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2505" name="Rectangle 9"/>
          <p:cNvSpPr>
            <a:spLocks noChangeArrowheads="1"/>
          </p:cNvSpPr>
          <p:nvPr/>
        </p:nvSpPr>
        <p:spPr bwMode="auto">
          <a:xfrm>
            <a:off x="304800" y="1447800"/>
            <a:ext cx="1519238" cy="1295400"/>
          </a:xfrm>
          <a:prstGeom prst="rect">
            <a:avLst/>
          </a:prstGeom>
          <a:noFill/>
          <a:ln w="9525">
            <a:noFill/>
            <a:miter lim="800000"/>
            <a:headEnd/>
            <a:tailEnd/>
          </a:ln>
          <a:effectLst/>
        </p:spPr>
        <p:txBody>
          <a:bodyPr/>
          <a:lstStyle/>
          <a:p>
            <a:pPr marL="342900" indent="-342900">
              <a:defRPr/>
            </a:pPr>
            <a:r>
              <a:rPr lang="en-US" sz="2000" b="1" dirty="0">
                <a:solidFill>
                  <a:schemeClr val="tx2"/>
                </a:solidFill>
                <a:effectLst>
                  <a:outerShdw blurRad="38100" dist="38100" dir="2700000" algn="tl">
                    <a:srgbClr val="C0C0C0"/>
                  </a:outerShdw>
                </a:effectLst>
                <a:latin typeface="Arial" charset="0"/>
                <a:ea typeface="ＭＳ Ｐゴシック" charset="0"/>
                <a:cs typeface="ＭＳ Ｐゴシック" charset="0"/>
              </a:rPr>
              <a:t>Recognize </a:t>
            </a:r>
          </a:p>
          <a:p>
            <a:pPr marL="342900" indent="-342900">
              <a:defRPr/>
            </a:pPr>
            <a:r>
              <a:rPr lang="en-US" sz="2000" b="1" dirty="0">
                <a:solidFill>
                  <a:schemeClr val="tx2"/>
                </a:solidFill>
                <a:effectLst>
                  <a:outerShdw blurRad="38100" dist="38100" dir="2700000" algn="tl">
                    <a:srgbClr val="C0C0C0"/>
                  </a:outerShdw>
                </a:effectLst>
                <a:latin typeface="Arial" charset="0"/>
                <a:ea typeface="ＭＳ Ｐゴシック" charset="0"/>
                <a:cs typeface="ＭＳ Ｐゴシック" charset="0"/>
              </a:rPr>
              <a:t>that you </a:t>
            </a:r>
          </a:p>
          <a:p>
            <a:pPr marL="342900" indent="-342900">
              <a:defRPr/>
            </a:pPr>
            <a:r>
              <a:rPr lang="en-US" sz="2000" b="1" dirty="0">
                <a:solidFill>
                  <a:schemeClr val="tx2"/>
                </a:solidFill>
                <a:effectLst>
                  <a:outerShdw blurRad="38100" dist="38100" dir="2700000" algn="tl">
                    <a:srgbClr val="C0C0C0"/>
                  </a:outerShdw>
                </a:effectLst>
                <a:latin typeface="Arial" charset="0"/>
                <a:ea typeface="ＭＳ Ｐゴシック" charset="0"/>
                <a:cs typeface="ＭＳ Ｐゴシック" charset="0"/>
              </a:rPr>
              <a:t>feel angry.</a:t>
            </a:r>
            <a:r>
              <a:rPr lang="en-US" sz="2000" b="1" dirty="0">
                <a:effectLst>
                  <a:outerShdw blurRad="38100" dist="38100" dir="2700000" algn="tl">
                    <a:srgbClr val="C0C0C0"/>
                  </a:outerShdw>
                </a:effectLst>
                <a:latin typeface="Arial" charset="0"/>
                <a:ea typeface="ＭＳ Ｐゴシック" charset="0"/>
                <a:cs typeface="ＭＳ Ｐゴシック" charset="0"/>
              </a:rPr>
              <a:t> </a:t>
            </a:r>
          </a:p>
          <a:p>
            <a:pPr marL="342900" indent="-342900">
              <a:spcBef>
                <a:spcPct val="20000"/>
              </a:spcBef>
              <a:buFontTx/>
              <a:buChar char="•"/>
              <a:defRPr/>
            </a:pPr>
            <a:endParaRPr lang="en-US" sz="2000" dirty="0">
              <a:latin typeface="Arial" charset="0"/>
              <a:ea typeface="ＭＳ Ｐゴシック" charset="0"/>
              <a:cs typeface="ＭＳ Ｐゴシック" charset="0"/>
            </a:endParaRPr>
          </a:p>
        </p:txBody>
      </p:sp>
      <p:sp>
        <p:nvSpPr>
          <p:cNvPr id="362506" name="Rectangle 10"/>
          <p:cNvSpPr>
            <a:spLocks noChangeArrowheads="1"/>
          </p:cNvSpPr>
          <p:nvPr/>
        </p:nvSpPr>
        <p:spPr bwMode="auto">
          <a:xfrm>
            <a:off x="7239000" y="1600200"/>
            <a:ext cx="1219200" cy="1066800"/>
          </a:xfrm>
          <a:prstGeom prst="rect">
            <a:avLst/>
          </a:prstGeom>
          <a:noFill/>
          <a:ln w="9525">
            <a:noFill/>
            <a:miter lim="800000"/>
            <a:headEnd/>
            <a:tailEnd/>
          </a:ln>
          <a:effectLst/>
        </p:spPr>
        <p:txBody>
          <a:bodyPr/>
          <a:lstStyle/>
          <a:p>
            <a:pPr marL="342900" indent="-342900" algn="r">
              <a:spcBef>
                <a:spcPct val="50000"/>
              </a:spcBef>
              <a:defRPr/>
            </a:pPr>
            <a:r>
              <a:rPr lang="en-US" altLang="en-US" sz="2000" b="1">
                <a:solidFill>
                  <a:schemeClr val="tx2"/>
                </a:solidFill>
                <a:effectLst>
                  <a:outerShdw blurRad="38100" dist="38100" dir="2700000" algn="tl">
                    <a:srgbClr val="C0C0C0"/>
                  </a:outerShdw>
                </a:effectLst>
                <a:latin typeface="Arial" pitchFamily="34" charset="0"/>
              </a:rPr>
              <a:t>“</a:t>
            </a:r>
            <a:r>
              <a:rPr lang="en-US" sz="2000" b="1">
                <a:solidFill>
                  <a:schemeClr val="tx2"/>
                </a:solidFill>
                <a:effectLst>
                  <a:outerShdw blurRad="38100" dist="38100" dir="2700000" algn="tl">
                    <a:srgbClr val="C0C0C0"/>
                  </a:outerShdw>
                </a:effectLst>
                <a:latin typeface="Arial" pitchFamily="34" charset="0"/>
              </a:rPr>
              <a:t>Think</a:t>
            </a:r>
            <a:r>
              <a:rPr lang="en-US" altLang="en-US" sz="2000" b="1">
                <a:solidFill>
                  <a:schemeClr val="tx2"/>
                </a:solidFill>
                <a:effectLst>
                  <a:outerShdw blurRad="38100" dist="38100" dir="2700000" algn="tl">
                    <a:srgbClr val="C0C0C0"/>
                  </a:outerShdw>
                </a:effectLst>
                <a:latin typeface="Arial" pitchFamily="34" charset="0"/>
              </a:rPr>
              <a:t>”</a:t>
            </a:r>
            <a:r>
              <a:rPr lang="en-US" sz="2000" b="1">
                <a:solidFill>
                  <a:schemeClr val="tx2"/>
                </a:solidFill>
                <a:effectLst>
                  <a:outerShdw blurRad="38100" dist="38100" dir="2700000" algn="tl">
                    <a:srgbClr val="C0C0C0"/>
                  </a:outerShdw>
                </a:effectLst>
                <a:latin typeface="Arial" pitchFamily="34" charset="0"/>
              </a:rPr>
              <a:t> </a:t>
            </a:r>
          </a:p>
          <a:p>
            <a:pPr marL="342900" indent="-342900" algn="r">
              <a:spcBef>
                <a:spcPct val="50000"/>
              </a:spcBef>
              <a:defRPr/>
            </a:pPr>
            <a:r>
              <a:rPr lang="en-US" sz="2000" b="1">
                <a:solidFill>
                  <a:schemeClr val="tx2"/>
                </a:solidFill>
                <a:effectLst>
                  <a:outerShdw blurRad="38100" dist="38100" dir="2700000" algn="tl">
                    <a:srgbClr val="C0C0C0"/>
                  </a:outerShdw>
                </a:effectLst>
                <a:latin typeface="Arial" pitchFamily="34" charset="0"/>
              </a:rPr>
              <a:t>Stop.</a:t>
            </a:r>
            <a:endParaRPr lang="en-US" sz="2000">
              <a:latin typeface="Arial" pitchFamily="34" charset="0"/>
            </a:endParaRPr>
          </a:p>
        </p:txBody>
      </p:sp>
      <p:sp>
        <p:nvSpPr>
          <p:cNvPr id="362507" name="Rectangle 11"/>
          <p:cNvSpPr>
            <a:spLocks noChangeArrowheads="1"/>
          </p:cNvSpPr>
          <p:nvPr/>
        </p:nvSpPr>
        <p:spPr bwMode="auto">
          <a:xfrm>
            <a:off x="268288" y="3814763"/>
            <a:ext cx="1976437" cy="2819400"/>
          </a:xfrm>
          <a:prstGeom prst="rect">
            <a:avLst/>
          </a:prstGeom>
          <a:noFill/>
          <a:ln w="9525">
            <a:noFill/>
            <a:miter lim="800000"/>
            <a:headEnd/>
            <a:tailEnd/>
          </a:ln>
          <a:effectLst/>
        </p:spPr>
        <p:txBody>
          <a:bodyPr/>
          <a:lstStyle/>
          <a:p>
            <a:pPr>
              <a:defRPr/>
            </a:pPr>
            <a:r>
              <a:rPr lang="en-US" sz="2000" b="1" dirty="0">
                <a:solidFill>
                  <a:schemeClr val="tx2"/>
                </a:solidFill>
                <a:effectLst>
                  <a:outerShdw blurRad="38100" dist="38100" dir="2700000" algn="tl">
                    <a:srgbClr val="C0C0C0"/>
                  </a:outerShdw>
                </a:effectLst>
                <a:latin typeface="Arial" charset="0"/>
                <a:ea typeface="ＭＳ Ｐゴシック" charset="0"/>
                <a:cs typeface="ＭＳ Ｐゴシック" charset="0"/>
              </a:rPr>
              <a:t>Go into shell.  Take 3 deep breathes.  And think calm, coping thoughts.</a:t>
            </a:r>
            <a:r>
              <a:rPr lang="en-US" sz="2000" b="1" dirty="0">
                <a:effectLst>
                  <a:outerShdw blurRad="38100" dist="38100" dir="2700000" algn="tl">
                    <a:srgbClr val="C0C0C0"/>
                  </a:outerShdw>
                </a:effectLst>
                <a:latin typeface="Arial" charset="0"/>
                <a:ea typeface="ＭＳ Ｐゴシック" charset="0"/>
                <a:cs typeface="ＭＳ Ｐゴシック" charset="0"/>
              </a:rPr>
              <a:t> </a:t>
            </a:r>
          </a:p>
          <a:p>
            <a:pPr marL="342900" indent="-342900">
              <a:spcBef>
                <a:spcPct val="20000"/>
              </a:spcBef>
              <a:buFontTx/>
              <a:buChar char="•"/>
              <a:defRPr/>
            </a:pPr>
            <a:endParaRPr lang="en-US" sz="2000" dirty="0">
              <a:latin typeface="Arial" charset="0"/>
              <a:ea typeface="ＭＳ Ｐゴシック" charset="0"/>
              <a:cs typeface="ＭＳ Ｐゴシック" charset="0"/>
            </a:endParaRPr>
          </a:p>
        </p:txBody>
      </p:sp>
      <p:sp>
        <p:nvSpPr>
          <p:cNvPr id="362508" name="Rectangle 12"/>
          <p:cNvSpPr>
            <a:spLocks noChangeArrowheads="1"/>
          </p:cNvSpPr>
          <p:nvPr/>
        </p:nvSpPr>
        <p:spPr bwMode="auto">
          <a:xfrm>
            <a:off x="6781800" y="3906838"/>
            <a:ext cx="1905000" cy="1676400"/>
          </a:xfrm>
          <a:prstGeom prst="rect">
            <a:avLst/>
          </a:prstGeom>
          <a:noFill/>
          <a:ln w="9525">
            <a:noFill/>
            <a:miter lim="800000"/>
            <a:headEnd/>
            <a:tailEnd/>
          </a:ln>
          <a:effectLst/>
        </p:spPr>
        <p:txBody>
          <a:bodyPr/>
          <a:lstStyle/>
          <a:p>
            <a:pPr marL="342900" indent="-342900" algn="r">
              <a:spcBef>
                <a:spcPct val="50000"/>
              </a:spcBef>
              <a:defRPr/>
            </a:pPr>
            <a:r>
              <a:rPr lang="en-US" sz="2000" b="1" dirty="0">
                <a:solidFill>
                  <a:schemeClr val="tx2"/>
                </a:solidFill>
                <a:effectLst>
                  <a:outerShdw blurRad="38100" dist="38100" dir="2700000" algn="tl">
                    <a:srgbClr val="C0C0C0"/>
                  </a:outerShdw>
                </a:effectLst>
                <a:latin typeface="Arial" charset="0"/>
                <a:ea typeface="ＭＳ Ｐゴシック" charset="0"/>
                <a:cs typeface="ＭＳ Ｐゴシック" charset="0"/>
              </a:rPr>
              <a:t>Come out of shell when calm and think of a solution.</a:t>
            </a:r>
            <a:endParaRPr lang="en-US" sz="2000" dirty="0">
              <a:latin typeface="Arial" charset="0"/>
              <a:ea typeface="ＭＳ Ｐゴシック" charset="0"/>
              <a:cs typeface="ＭＳ Ｐゴシック" charset="0"/>
            </a:endParaRPr>
          </a:p>
        </p:txBody>
      </p:sp>
      <p:sp>
        <p:nvSpPr>
          <p:cNvPr id="52238" name="Slide Number Placeholder 1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7B7FCC2F-1312-443C-BF00-0FA0332414E0}" type="slidenum">
              <a:rPr lang="en-US" smtClean="0">
                <a:solidFill>
                  <a:srgbClr val="898989"/>
                </a:solidFill>
              </a:rPr>
              <a:pPr eaLnBrk="1" hangingPunct="1"/>
              <a:t>44</a:t>
            </a:fld>
            <a:endParaRPr lang="en-US" smtClean="0">
              <a:solidFill>
                <a:srgbClr val="898989"/>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ctrTitle"/>
          </p:nvPr>
        </p:nvSpPr>
        <p:spPr>
          <a:xfrm>
            <a:off x="454025" y="-173038"/>
            <a:ext cx="5257800" cy="4114801"/>
          </a:xfrm>
        </p:spPr>
        <p:txBody>
          <a:bodyPr/>
          <a:lstStyle/>
          <a:p>
            <a:pPr eaLnBrk="1" hangingPunct="1"/>
            <a:r>
              <a:rPr lang="en-US" sz="5100" smtClean="0">
                <a:hlinkClick r:id="rId3" action="ppaction://hlinkpres?slideindex=1&amp;slidetitle="/>
              </a:rPr>
              <a:t>Tucker Turtle Takes Time to Tuck and Think</a:t>
            </a:r>
            <a:endParaRPr lang="en-US" sz="5100" smtClean="0"/>
          </a:p>
        </p:txBody>
      </p:sp>
      <p:sp>
        <p:nvSpPr>
          <p:cNvPr id="53251" name="Rectangle 3"/>
          <p:cNvSpPr>
            <a:spLocks noGrp="1" noChangeArrowheads="1"/>
          </p:cNvSpPr>
          <p:nvPr>
            <p:ph type="subTitle" idx="1"/>
          </p:nvPr>
        </p:nvSpPr>
        <p:spPr>
          <a:xfrm>
            <a:off x="1308100" y="3557588"/>
            <a:ext cx="6432550" cy="1752600"/>
          </a:xfrm>
        </p:spPr>
        <p:txBody>
          <a:bodyPr/>
          <a:lstStyle/>
          <a:p>
            <a:pPr eaLnBrk="1" hangingPunct="1"/>
            <a:r>
              <a:rPr lang="en-US" sz="2600" smtClean="0">
                <a:solidFill>
                  <a:schemeClr val="tx1"/>
                </a:solidFill>
              </a:rPr>
              <a:t>A scripted story to assist with teaching the                </a:t>
            </a:r>
            <a:r>
              <a:rPr lang="en-US" altLang="en-US" sz="2600" smtClean="0">
                <a:solidFill>
                  <a:schemeClr val="tx1"/>
                </a:solidFill>
              </a:rPr>
              <a:t>“</a:t>
            </a:r>
            <a:r>
              <a:rPr lang="en-US" sz="2600" smtClean="0">
                <a:solidFill>
                  <a:schemeClr val="tx1"/>
                </a:solidFill>
              </a:rPr>
              <a:t>Turtle Technique</a:t>
            </a:r>
            <a:r>
              <a:rPr lang="en-US" altLang="en-US" sz="2600" smtClean="0">
                <a:solidFill>
                  <a:schemeClr val="tx1"/>
                </a:solidFill>
              </a:rPr>
              <a:t>”</a:t>
            </a:r>
            <a:endParaRPr lang="en-US" sz="2600" smtClean="0">
              <a:solidFill>
                <a:schemeClr val="tx1"/>
              </a:solidFill>
            </a:endParaRPr>
          </a:p>
          <a:p>
            <a:pPr eaLnBrk="1" hangingPunct="1"/>
            <a:r>
              <a:rPr lang="en-US" sz="1900" smtClean="0">
                <a:solidFill>
                  <a:schemeClr val="tx1"/>
                </a:solidFill>
              </a:rPr>
              <a:t>By Rochelle Lentini March 2005</a:t>
            </a:r>
          </a:p>
        </p:txBody>
      </p:sp>
      <p:pic>
        <p:nvPicPr>
          <p:cNvPr id="53252" name="Picture 4" descr="j0136827[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26200" y="157163"/>
            <a:ext cx="2108200" cy="350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3" name="Text Box 5"/>
          <p:cNvSpPr txBox="1">
            <a:spLocks noChangeArrowheads="1"/>
          </p:cNvSpPr>
          <p:nvPr/>
        </p:nvSpPr>
        <p:spPr bwMode="auto">
          <a:xfrm>
            <a:off x="236538" y="4872038"/>
            <a:ext cx="91440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en-US" sz="1000">
                <a:latin typeface="Verdana" pitchFamily="34" charset="0"/>
              </a:rPr>
              <a:t>Created using pictures from Microsoft Clipart® and </a:t>
            </a:r>
            <a:r>
              <a:rPr lang="en-US" sz="1000"/>
              <a:t>Webster-Stratton, C. (1991).                                                                                                                                                            The teachers and children videotape series:  Dina dinosaur school.  Seattle, WA:  The Incredible Years.</a:t>
            </a:r>
          </a:p>
          <a:p>
            <a:pPr algn="ctr" eaLnBrk="1" hangingPunct="1"/>
            <a:endParaRPr lang="en-US" sz="100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457200" y="152400"/>
            <a:ext cx="8229600" cy="754063"/>
          </a:xfrm>
        </p:spPr>
        <p:txBody>
          <a:bodyPr/>
          <a:lstStyle/>
          <a:p>
            <a:pPr eaLnBrk="1" hangingPunct="1"/>
            <a:r>
              <a:rPr lang="en-US" sz="2100" smtClean="0"/>
              <a:t>Tucker Turtle is a terrific turtle.  He likes to play with his friends at Wet Lake School.</a:t>
            </a:r>
          </a:p>
        </p:txBody>
      </p:sp>
      <p:pic>
        <p:nvPicPr>
          <p:cNvPr id="54275" name="Picture 3" descr="SO01228_[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7363" y="906463"/>
            <a:ext cx="6015037"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4" descr="j0137165[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2057400" y="3048000"/>
            <a:ext cx="1600200"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5" descr="j035521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9400" y="2057400"/>
            <a:ext cx="11430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4278" name="Group 6"/>
          <p:cNvGrpSpPr>
            <a:grpSpLocks noChangeAspect="1"/>
          </p:cNvGrpSpPr>
          <p:nvPr/>
        </p:nvGrpSpPr>
        <p:grpSpPr bwMode="auto">
          <a:xfrm flipH="1">
            <a:off x="5638800" y="2057400"/>
            <a:ext cx="1143000" cy="1520825"/>
            <a:chOff x="3456" y="1152"/>
            <a:chExt cx="769" cy="958"/>
          </a:xfrm>
        </p:grpSpPr>
        <p:sp>
          <p:nvSpPr>
            <p:cNvPr id="54280" name="AutoShape 7"/>
            <p:cNvSpPr>
              <a:spLocks noChangeAspect="1" noChangeArrowheads="1" noTextEdit="1"/>
            </p:cNvSpPr>
            <p:nvPr/>
          </p:nvSpPr>
          <p:spPr bwMode="auto">
            <a:xfrm>
              <a:off x="3456" y="1152"/>
              <a:ext cx="769" cy="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4281" name="Freeform 8"/>
            <p:cNvSpPr>
              <a:spLocks/>
            </p:cNvSpPr>
            <p:nvPr/>
          </p:nvSpPr>
          <p:spPr bwMode="auto">
            <a:xfrm>
              <a:off x="3458" y="1218"/>
              <a:ext cx="766" cy="890"/>
            </a:xfrm>
            <a:custGeom>
              <a:avLst/>
              <a:gdLst>
                <a:gd name="T0" fmla="*/ 0 w 2298"/>
                <a:gd name="T1" fmla="*/ 0 h 2671"/>
                <a:gd name="T2" fmla="*/ 0 w 2298"/>
                <a:gd name="T3" fmla="*/ 0 h 2671"/>
                <a:gd name="T4" fmla="*/ 0 w 2298"/>
                <a:gd name="T5" fmla="*/ 0 h 2671"/>
                <a:gd name="T6" fmla="*/ 0 w 2298"/>
                <a:gd name="T7" fmla="*/ 0 h 2671"/>
                <a:gd name="T8" fmla="*/ 0 w 2298"/>
                <a:gd name="T9" fmla="*/ 0 h 2671"/>
                <a:gd name="T10" fmla="*/ 0 w 2298"/>
                <a:gd name="T11" fmla="*/ 0 h 2671"/>
                <a:gd name="T12" fmla="*/ 0 w 2298"/>
                <a:gd name="T13" fmla="*/ 0 h 2671"/>
                <a:gd name="T14" fmla="*/ 0 w 2298"/>
                <a:gd name="T15" fmla="*/ 0 h 2671"/>
                <a:gd name="T16" fmla="*/ 0 w 2298"/>
                <a:gd name="T17" fmla="*/ 0 h 2671"/>
                <a:gd name="T18" fmla="*/ 0 w 2298"/>
                <a:gd name="T19" fmla="*/ 0 h 2671"/>
                <a:gd name="T20" fmla="*/ 0 w 2298"/>
                <a:gd name="T21" fmla="*/ 0 h 2671"/>
                <a:gd name="T22" fmla="*/ 0 w 2298"/>
                <a:gd name="T23" fmla="*/ 0 h 2671"/>
                <a:gd name="T24" fmla="*/ 0 w 2298"/>
                <a:gd name="T25" fmla="*/ 0 h 2671"/>
                <a:gd name="T26" fmla="*/ 0 w 2298"/>
                <a:gd name="T27" fmla="*/ 0 h 2671"/>
                <a:gd name="T28" fmla="*/ 0 w 2298"/>
                <a:gd name="T29" fmla="*/ 0 h 2671"/>
                <a:gd name="T30" fmla="*/ 0 w 2298"/>
                <a:gd name="T31" fmla="*/ 0 h 2671"/>
                <a:gd name="T32" fmla="*/ 0 w 2298"/>
                <a:gd name="T33" fmla="*/ 0 h 2671"/>
                <a:gd name="T34" fmla="*/ 0 w 2298"/>
                <a:gd name="T35" fmla="*/ 0 h 2671"/>
                <a:gd name="T36" fmla="*/ 0 w 2298"/>
                <a:gd name="T37" fmla="*/ 0 h 2671"/>
                <a:gd name="T38" fmla="*/ 0 w 2298"/>
                <a:gd name="T39" fmla="*/ 0 h 2671"/>
                <a:gd name="T40" fmla="*/ 0 w 2298"/>
                <a:gd name="T41" fmla="*/ 0 h 2671"/>
                <a:gd name="T42" fmla="*/ 0 w 2298"/>
                <a:gd name="T43" fmla="*/ 0 h 2671"/>
                <a:gd name="T44" fmla="*/ 0 w 2298"/>
                <a:gd name="T45" fmla="*/ 0 h 2671"/>
                <a:gd name="T46" fmla="*/ 0 w 2298"/>
                <a:gd name="T47" fmla="*/ 0 h 2671"/>
                <a:gd name="T48" fmla="*/ 0 w 2298"/>
                <a:gd name="T49" fmla="*/ 0 h 2671"/>
                <a:gd name="T50" fmla="*/ 0 w 2298"/>
                <a:gd name="T51" fmla="*/ 0 h 2671"/>
                <a:gd name="T52" fmla="*/ 0 w 2298"/>
                <a:gd name="T53" fmla="*/ 0 h 2671"/>
                <a:gd name="T54" fmla="*/ 0 w 2298"/>
                <a:gd name="T55" fmla="*/ 0 h 2671"/>
                <a:gd name="T56" fmla="*/ 0 w 2298"/>
                <a:gd name="T57" fmla="*/ 0 h 2671"/>
                <a:gd name="T58" fmla="*/ 0 w 2298"/>
                <a:gd name="T59" fmla="*/ 0 h 2671"/>
                <a:gd name="T60" fmla="*/ 0 w 2298"/>
                <a:gd name="T61" fmla="*/ 0 h 2671"/>
                <a:gd name="T62" fmla="*/ 0 w 2298"/>
                <a:gd name="T63" fmla="*/ 0 h 2671"/>
                <a:gd name="T64" fmla="*/ 0 w 2298"/>
                <a:gd name="T65" fmla="*/ 0 h 2671"/>
                <a:gd name="T66" fmla="*/ 0 w 2298"/>
                <a:gd name="T67" fmla="*/ 0 h 2671"/>
                <a:gd name="T68" fmla="*/ 0 w 2298"/>
                <a:gd name="T69" fmla="*/ 0 h 2671"/>
                <a:gd name="T70" fmla="*/ 0 w 2298"/>
                <a:gd name="T71" fmla="*/ 0 h 2671"/>
                <a:gd name="T72" fmla="*/ 0 w 2298"/>
                <a:gd name="T73" fmla="*/ 0 h 2671"/>
                <a:gd name="T74" fmla="*/ 0 w 2298"/>
                <a:gd name="T75" fmla="*/ 0 h 2671"/>
                <a:gd name="T76" fmla="*/ 0 w 2298"/>
                <a:gd name="T77" fmla="*/ 0 h 2671"/>
                <a:gd name="T78" fmla="*/ 0 w 2298"/>
                <a:gd name="T79" fmla="*/ 0 h 2671"/>
                <a:gd name="T80" fmla="*/ 0 w 2298"/>
                <a:gd name="T81" fmla="*/ 0 h 2671"/>
                <a:gd name="T82" fmla="*/ 0 w 2298"/>
                <a:gd name="T83" fmla="*/ 0 h 2671"/>
                <a:gd name="T84" fmla="*/ 0 w 2298"/>
                <a:gd name="T85" fmla="*/ 0 h 267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298"/>
                <a:gd name="T130" fmla="*/ 0 h 2671"/>
                <a:gd name="T131" fmla="*/ 2298 w 2298"/>
                <a:gd name="T132" fmla="*/ 2671 h 267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298" h="2671">
                  <a:moveTo>
                    <a:pt x="1150" y="2671"/>
                  </a:moveTo>
                  <a:lnTo>
                    <a:pt x="1209" y="2670"/>
                  </a:lnTo>
                  <a:lnTo>
                    <a:pt x="1268" y="2664"/>
                  </a:lnTo>
                  <a:lnTo>
                    <a:pt x="1325" y="2655"/>
                  </a:lnTo>
                  <a:lnTo>
                    <a:pt x="1381" y="2644"/>
                  </a:lnTo>
                  <a:lnTo>
                    <a:pt x="1438" y="2629"/>
                  </a:lnTo>
                  <a:lnTo>
                    <a:pt x="1492" y="2611"/>
                  </a:lnTo>
                  <a:lnTo>
                    <a:pt x="1545" y="2591"/>
                  </a:lnTo>
                  <a:lnTo>
                    <a:pt x="1598" y="2566"/>
                  </a:lnTo>
                  <a:lnTo>
                    <a:pt x="1648" y="2539"/>
                  </a:lnTo>
                  <a:lnTo>
                    <a:pt x="1698" y="2510"/>
                  </a:lnTo>
                  <a:lnTo>
                    <a:pt x="1746" y="2478"/>
                  </a:lnTo>
                  <a:lnTo>
                    <a:pt x="1793" y="2442"/>
                  </a:lnTo>
                  <a:lnTo>
                    <a:pt x="1838" y="2405"/>
                  </a:lnTo>
                  <a:lnTo>
                    <a:pt x="1881" y="2366"/>
                  </a:lnTo>
                  <a:lnTo>
                    <a:pt x="1923" y="2324"/>
                  </a:lnTo>
                  <a:lnTo>
                    <a:pt x="1963" y="2280"/>
                  </a:lnTo>
                  <a:lnTo>
                    <a:pt x="2001" y="2234"/>
                  </a:lnTo>
                  <a:lnTo>
                    <a:pt x="2037" y="2185"/>
                  </a:lnTo>
                  <a:lnTo>
                    <a:pt x="2071" y="2134"/>
                  </a:lnTo>
                  <a:lnTo>
                    <a:pt x="2102" y="2082"/>
                  </a:lnTo>
                  <a:lnTo>
                    <a:pt x="2132" y="2028"/>
                  </a:lnTo>
                  <a:lnTo>
                    <a:pt x="2160" y="1971"/>
                  </a:lnTo>
                  <a:lnTo>
                    <a:pt x="2186" y="1914"/>
                  </a:lnTo>
                  <a:lnTo>
                    <a:pt x="2208" y="1855"/>
                  </a:lnTo>
                  <a:lnTo>
                    <a:pt x="2228" y="1794"/>
                  </a:lnTo>
                  <a:lnTo>
                    <a:pt x="2247" y="1732"/>
                  </a:lnTo>
                  <a:lnTo>
                    <a:pt x="2262" y="1669"/>
                  </a:lnTo>
                  <a:lnTo>
                    <a:pt x="2275" y="1604"/>
                  </a:lnTo>
                  <a:lnTo>
                    <a:pt x="2285" y="1538"/>
                  </a:lnTo>
                  <a:lnTo>
                    <a:pt x="2292" y="1472"/>
                  </a:lnTo>
                  <a:lnTo>
                    <a:pt x="2297" y="1404"/>
                  </a:lnTo>
                  <a:lnTo>
                    <a:pt x="2298" y="1335"/>
                  </a:lnTo>
                  <a:lnTo>
                    <a:pt x="2297" y="1266"/>
                  </a:lnTo>
                  <a:lnTo>
                    <a:pt x="2292" y="1198"/>
                  </a:lnTo>
                  <a:lnTo>
                    <a:pt x="2285" y="1132"/>
                  </a:lnTo>
                  <a:lnTo>
                    <a:pt x="2275" y="1066"/>
                  </a:lnTo>
                  <a:lnTo>
                    <a:pt x="2262" y="1001"/>
                  </a:lnTo>
                  <a:lnTo>
                    <a:pt x="2247" y="938"/>
                  </a:lnTo>
                  <a:lnTo>
                    <a:pt x="2228" y="876"/>
                  </a:lnTo>
                  <a:lnTo>
                    <a:pt x="2208" y="815"/>
                  </a:lnTo>
                  <a:lnTo>
                    <a:pt x="2186" y="756"/>
                  </a:lnTo>
                  <a:lnTo>
                    <a:pt x="2160" y="699"/>
                  </a:lnTo>
                  <a:lnTo>
                    <a:pt x="2132" y="642"/>
                  </a:lnTo>
                  <a:lnTo>
                    <a:pt x="2102" y="588"/>
                  </a:lnTo>
                  <a:lnTo>
                    <a:pt x="2071" y="536"/>
                  </a:lnTo>
                  <a:lnTo>
                    <a:pt x="2037" y="486"/>
                  </a:lnTo>
                  <a:lnTo>
                    <a:pt x="2001" y="437"/>
                  </a:lnTo>
                  <a:lnTo>
                    <a:pt x="1963" y="390"/>
                  </a:lnTo>
                  <a:lnTo>
                    <a:pt x="1923" y="346"/>
                  </a:lnTo>
                  <a:lnTo>
                    <a:pt x="1881" y="304"/>
                  </a:lnTo>
                  <a:lnTo>
                    <a:pt x="1838" y="265"/>
                  </a:lnTo>
                  <a:lnTo>
                    <a:pt x="1793" y="228"/>
                  </a:lnTo>
                  <a:lnTo>
                    <a:pt x="1746" y="193"/>
                  </a:lnTo>
                  <a:lnTo>
                    <a:pt x="1698" y="162"/>
                  </a:lnTo>
                  <a:lnTo>
                    <a:pt x="1648" y="131"/>
                  </a:lnTo>
                  <a:lnTo>
                    <a:pt x="1598" y="105"/>
                  </a:lnTo>
                  <a:lnTo>
                    <a:pt x="1545" y="81"/>
                  </a:lnTo>
                  <a:lnTo>
                    <a:pt x="1492" y="61"/>
                  </a:lnTo>
                  <a:lnTo>
                    <a:pt x="1438" y="42"/>
                  </a:lnTo>
                  <a:lnTo>
                    <a:pt x="1381" y="28"/>
                  </a:lnTo>
                  <a:lnTo>
                    <a:pt x="1325" y="16"/>
                  </a:lnTo>
                  <a:lnTo>
                    <a:pt x="1268" y="7"/>
                  </a:lnTo>
                  <a:lnTo>
                    <a:pt x="1209" y="2"/>
                  </a:lnTo>
                  <a:lnTo>
                    <a:pt x="1150" y="0"/>
                  </a:lnTo>
                  <a:lnTo>
                    <a:pt x="1091" y="2"/>
                  </a:lnTo>
                  <a:lnTo>
                    <a:pt x="1032" y="7"/>
                  </a:lnTo>
                  <a:lnTo>
                    <a:pt x="975" y="16"/>
                  </a:lnTo>
                  <a:lnTo>
                    <a:pt x="919" y="28"/>
                  </a:lnTo>
                  <a:lnTo>
                    <a:pt x="864" y="42"/>
                  </a:lnTo>
                  <a:lnTo>
                    <a:pt x="808" y="61"/>
                  </a:lnTo>
                  <a:lnTo>
                    <a:pt x="755" y="81"/>
                  </a:lnTo>
                  <a:lnTo>
                    <a:pt x="703" y="105"/>
                  </a:lnTo>
                  <a:lnTo>
                    <a:pt x="652" y="131"/>
                  </a:lnTo>
                  <a:lnTo>
                    <a:pt x="602" y="162"/>
                  </a:lnTo>
                  <a:lnTo>
                    <a:pt x="554" y="193"/>
                  </a:lnTo>
                  <a:lnTo>
                    <a:pt x="507" y="228"/>
                  </a:lnTo>
                  <a:lnTo>
                    <a:pt x="462" y="265"/>
                  </a:lnTo>
                  <a:lnTo>
                    <a:pt x="419" y="304"/>
                  </a:lnTo>
                  <a:lnTo>
                    <a:pt x="377" y="346"/>
                  </a:lnTo>
                  <a:lnTo>
                    <a:pt x="337" y="390"/>
                  </a:lnTo>
                  <a:lnTo>
                    <a:pt x="299" y="437"/>
                  </a:lnTo>
                  <a:lnTo>
                    <a:pt x="263" y="486"/>
                  </a:lnTo>
                  <a:lnTo>
                    <a:pt x="229" y="536"/>
                  </a:lnTo>
                  <a:lnTo>
                    <a:pt x="197" y="588"/>
                  </a:lnTo>
                  <a:lnTo>
                    <a:pt x="167" y="642"/>
                  </a:lnTo>
                  <a:lnTo>
                    <a:pt x="139" y="699"/>
                  </a:lnTo>
                  <a:lnTo>
                    <a:pt x="114" y="756"/>
                  </a:lnTo>
                  <a:lnTo>
                    <a:pt x="90" y="815"/>
                  </a:lnTo>
                  <a:lnTo>
                    <a:pt x="70" y="876"/>
                  </a:lnTo>
                  <a:lnTo>
                    <a:pt x="52" y="938"/>
                  </a:lnTo>
                  <a:lnTo>
                    <a:pt x="37" y="1001"/>
                  </a:lnTo>
                  <a:lnTo>
                    <a:pt x="24" y="1066"/>
                  </a:lnTo>
                  <a:lnTo>
                    <a:pt x="14" y="1132"/>
                  </a:lnTo>
                  <a:lnTo>
                    <a:pt x="7" y="1198"/>
                  </a:lnTo>
                  <a:lnTo>
                    <a:pt x="2" y="1266"/>
                  </a:lnTo>
                  <a:lnTo>
                    <a:pt x="0" y="1335"/>
                  </a:lnTo>
                  <a:lnTo>
                    <a:pt x="2" y="1404"/>
                  </a:lnTo>
                  <a:lnTo>
                    <a:pt x="7" y="1472"/>
                  </a:lnTo>
                  <a:lnTo>
                    <a:pt x="14" y="1538"/>
                  </a:lnTo>
                  <a:lnTo>
                    <a:pt x="24" y="1604"/>
                  </a:lnTo>
                  <a:lnTo>
                    <a:pt x="37" y="1669"/>
                  </a:lnTo>
                  <a:lnTo>
                    <a:pt x="52" y="1732"/>
                  </a:lnTo>
                  <a:lnTo>
                    <a:pt x="70" y="1794"/>
                  </a:lnTo>
                  <a:lnTo>
                    <a:pt x="90" y="1855"/>
                  </a:lnTo>
                  <a:lnTo>
                    <a:pt x="114" y="1914"/>
                  </a:lnTo>
                  <a:lnTo>
                    <a:pt x="139" y="1971"/>
                  </a:lnTo>
                  <a:lnTo>
                    <a:pt x="167" y="2028"/>
                  </a:lnTo>
                  <a:lnTo>
                    <a:pt x="197" y="2082"/>
                  </a:lnTo>
                  <a:lnTo>
                    <a:pt x="229" y="2134"/>
                  </a:lnTo>
                  <a:lnTo>
                    <a:pt x="263" y="2185"/>
                  </a:lnTo>
                  <a:lnTo>
                    <a:pt x="299" y="2234"/>
                  </a:lnTo>
                  <a:lnTo>
                    <a:pt x="337" y="2280"/>
                  </a:lnTo>
                  <a:lnTo>
                    <a:pt x="377" y="2324"/>
                  </a:lnTo>
                  <a:lnTo>
                    <a:pt x="419" y="2366"/>
                  </a:lnTo>
                  <a:lnTo>
                    <a:pt x="462" y="2405"/>
                  </a:lnTo>
                  <a:lnTo>
                    <a:pt x="507" y="2442"/>
                  </a:lnTo>
                  <a:lnTo>
                    <a:pt x="554" y="2478"/>
                  </a:lnTo>
                  <a:lnTo>
                    <a:pt x="602" y="2510"/>
                  </a:lnTo>
                  <a:lnTo>
                    <a:pt x="652" y="2539"/>
                  </a:lnTo>
                  <a:lnTo>
                    <a:pt x="703" y="2566"/>
                  </a:lnTo>
                  <a:lnTo>
                    <a:pt x="755" y="2591"/>
                  </a:lnTo>
                  <a:lnTo>
                    <a:pt x="808" y="2611"/>
                  </a:lnTo>
                  <a:lnTo>
                    <a:pt x="864" y="2629"/>
                  </a:lnTo>
                  <a:lnTo>
                    <a:pt x="919" y="2644"/>
                  </a:lnTo>
                  <a:lnTo>
                    <a:pt x="975" y="2655"/>
                  </a:lnTo>
                  <a:lnTo>
                    <a:pt x="1032" y="2664"/>
                  </a:lnTo>
                  <a:lnTo>
                    <a:pt x="1091" y="2670"/>
                  </a:lnTo>
                  <a:lnTo>
                    <a:pt x="1150" y="2671"/>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282" name="Freeform 9"/>
            <p:cNvSpPr>
              <a:spLocks/>
            </p:cNvSpPr>
            <p:nvPr/>
          </p:nvSpPr>
          <p:spPr bwMode="auto">
            <a:xfrm>
              <a:off x="3456" y="1577"/>
              <a:ext cx="769" cy="533"/>
            </a:xfrm>
            <a:custGeom>
              <a:avLst/>
              <a:gdLst>
                <a:gd name="T0" fmla="*/ 0 w 2307"/>
                <a:gd name="T1" fmla="*/ 0 h 1598"/>
                <a:gd name="T2" fmla="*/ 0 w 2307"/>
                <a:gd name="T3" fmla="*/ 0 h 1598"/>
                <a:gd name="T4" fmla="*/ 0 w 2307"/>
                <a:gd name="T5" fmla="*/ 0 h 1598"/>
                <a:gd name="T6" fmla="*/ 0 w 2307"/>
                <a:gd name="T7" fmla="*/ 0 h 1598"/>
                <a:gd name="T8" fmla="*/ 0 w 2307"/>
                <a:gd name="T9" fmla="*/ 0 h 1598"/>
                <a:gd name="T10" fmla="*/ 0 w 2307"/>
                <a:gd name="T11" fmla="*/ 0 h 1598"/>
                <a:gd name="T12" fmla="*/ 0 w 2307"/>
                <a:gd name="T13" fmla="*/ 0 h 1598"/>
                <a:gd name="T14" fmla="*/ 0 w 2307"/>
                <a:gd name="T15" fmla="*/ 0 h 1598"/>
                <a:gd name="T16" fmla="*/ 0 w 2307"/>
                <a:gd name="T17" fmla="*/ 0 h 1598"/>
                <a:gd name="T18" fmla="*/ 0 w 2307"/>
                <a:gd name="T19" fmla="*/ 0 h 1598"/>
                <a:gd name="T20" fmla="*/ 0 w 2307"/>
                <a:gd name="T21" fmla="*/ 0 h 1598"/>
                <a:gd name="T22" fmla="*/ 0 w 2307"/>
                <a:gd name="T23" fmla="*/ 0 h 1598"/>
                <a:gd name="T24" fmla="*/ 0 w 2307"/>
                <a:gd name="T25" fmla="*/ 0 h 1598"/>
                <a:gd name="T26" fmla="*/ 0 w 2307"/>
                <a:gd name="T27" fmla="*/ 0 h 1598"/>
                <a:gd name="T28" fmla="*/ 0 w 2307"/>
                <a:gd name="T29" fmla="*/ 0 h 1598"/>
                <a:gd name="T30" fmla="*/ 0 w 2307"/>
                <a:gd name="T31" fmla="*/ 0 h 1598"/>
                <a:gd name="T32" fmla="*/ 0 w 2307"/>
                <a:gd name="T33" fmla="*/ 0 h 1598"/>
                <a:gd name="T34" fmla="*/ 0 w 2307"/>
                <a:gd name="T35" fmla="*/ 0 h 1598"/>
                <a:gd name="T36" fmla="*/ 0 w 2307"/>
                <a:gd name="T37" fmla="*/ 0 h 1598"/>
                <a:gd name="T38" fmla="*/ 0 w 2307"/>
                <a:gd name="T39" fmla="*/ 0 h 1598"/>
                <a:gd name="T40" fmla="*/ 0 w 2307"/>
                <a:gd name="T41" fmla="*/ 0 h 1598"/>
                <a:gd name="T42" fmla="*/ 0 w 2307"/>
                <a:gd name="T43" fmla="*/ 0 h 1598"/>
                <a:gd name="T44" fmla="*/ 0 w 2307"/>
                <a:gd name="T45" fmla="*/ 0 h 1598"/>
                <a:gd name="T46" fmla="*/ 0 w 2307"/>
                <a:gd name="T47" fmla="*/ 0 h 1598"/>
                <a:gd name="T48" fmla="*/ 0 w 2307"/>
                <a:gd name="T49" fmla="*/ 0 h 1598"/>
                <a:gd name="T50" fmla="*/ 0 w 2307"/>
                <a:gd name="T51" fmla="*/ 0 h 1598"/>
                <a:gd name="T52" fmla="*/ 0 w 2307"/>
                <a:gd name="T53" fmla="*/ 0 h 1598"/>
                <a:gd name="T54" fmla="*/ 0 w 2307"/>
                <a:gd name="T55" fmla="*/ 0 h 1598"/>
                <a:gd name="T56" fmla="*/ 0 w 2307"/>
                <a:gd name="T57" fmla="*/ 0 h 1598"/>
                <a:gd name="T58" fmla="*/ 0 w 2307"/>
                <a:gd name="T59" fmla="*/ 0 h 1598"/>
                <a:gd name="T60" fmla="*/ 0 w 2307"/>
                <a:gd name="T61" fmla="*/ 0 h 1598"/>
                <a:gd name="T62" fmla="*/ 0 w 2307"/>
                <a:gd name="T63" fmla="*/ 0 h 1598"/>
                <a:gd name="T64" fmla="*/ 0 w 2307"/>
                <a:gd name="T65" fmla="*/ 0 h 1598"/>
                <a:gd name="T66" fmla="*/ 0 w 2307"/>
                <a:gd name="T67" fmla="*/ 0 h 1598"/>
                <a:gd name="T68" fmla="*/ 0 w 2307"/>
                <a:gd name="T69" fmla="*/ 0 h 1598"/>
                <a:gd name="T70" fmla="*/ 0 w 2307"/>
                <a:gd name="T71" fmla="*/ 0 h 1598"/>
                <a:gd name="T72" fmla="*/ 0 w 2307"/>
                <a:gd name="T73" fmla="*/ 0 h 1598"/>
                <a:gd name="T74" fmla="*/ 0 w 2307"/>
                <a:gd name="T75" fmla="*/ 0 h 1598"/>
                <a:gd name="T76" fmla="*/ 0 w 2307"/>
                <a:gd name="T77" fmla="*/ 0 h 1598"/>
                <a:gd name="T78" fmla="*/ 0 w 2307"/>
                <a:gd name="T79" fmla="*/ 0 h 1598"/>
                <a:gd name="T80" fmla="*/ 0 w 2307"/>
                <a:gd name="T81" fmla="*/ 0 h 1598"/>
                <a:gd name="T82" fmla="*/ 0 w 2307"/>
                <a:gd name="T83" fmla="*/ 0 h 1598"/>
                <a:gd name="T84" fmla="*/ 0 w 2307"/>
                <a:gd name="T85" fmla="*/ 0 h 1598"/>
                <a:gd name="T86" fmla="*/ 0 w 2307"/>
                <a:gd name="T87" fmla="*/ 0 h 1598"/>
                <a:gd name="T88" fmla="*/ 0 w 2307"/>
                <a:gd name="T89" fmla="*/ 0 h 1598"/>
                <a:gd name="T90" fmla="*/ 0 w 2307"/>
                <a:gd name="T91" fmla="*/ 0 h 1598"/>
                <a:gd name="T92" fmla="*/ 0 w 2307"/>
                <a:gd name="T93" fmla="*/ 0 h 1598"/>
                <a:gd name="T94" fmla="*/ 0 w 2307"/>
                <a:gd name="T95" fmla="*/ 0 h 1598"/>
                <a:gd name="T96" fmla="*/ 0 w 2307"/>
                <a:gd name="T97" fmla="*/ 0 h 1598"/>
                <a:gd name="T98" fmla="*/ 0 w 2307"/>
                <a:gd name="T99" fmla="*/ 0 h 159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307"/>
                <a:gd name="T151" fmla="*/ 0 h 1598"/>
                <a:gd name="T152" fmla="*/ 2307 w 2307"/>
                <a:gd name="T153" fmla="*/ 1598 h 159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307" h="1598">
                  <a:moveTo>
                    <a:pt x="2169" y="240"/>
                  </a:moveTo>
                  <a:lnTo>
                    <a:pt x="2158" y="240"/>
                  </a:lnTo>
                  <a:lnTo>
                    <a:pt x="2147" y="243"/>
                  </a:lnTo>
                  <a:lnTo>
                    <a:pt x="2136" y="246"/>
                  </a:lnTo>
                  <a:lnTo>
                    <a:pt x="2124" y="250"/>
                  </a:lnTo>
                  <a:lnTo>
                    <a:pt x="2114" y="256"/>
                  </a:lnTo>
                  <a:lnTo>
                    <a:pt x="2104" y="262"/>
                  </a:lnTo>
                  <a:lnTo>
                    <a:pt x="2094" y="269"/>
                  </a:lnTo>
                  <a:lnTo>
                    <a:pt x="2084" y="278"/>
                  </a:lnTo>
                  <a:lnTo>
                    <a:pt x="2076" y="250"/>
                  </a:lnTo>
                  <a:lnTo>
                    <a:pt x="2064" y="224"/>
                  </a:lnTo>
                  <a:lnTo>
                    <a:pt x="2051" y="203"/>
                  </a:lnTo>
                  <a:lnTo>
                    <a:pt x="2033" y="183"/>
                  </a:lnTo>
                  <a:lnTo>
                    <a:pt x="2014" y="167"/>
                  </a:lnTo>
                  <a:lnTo>
                    <a:pt x="1994" y="155"/>
                  </a:lnTo>
                  <a:lnTo>
                    <a:pt x="1972" y="148"/>
                  </a:lnTo>
                  <a:lnTo>
                    <a:pt x="1948" y="145"/>
                  </a:lnTo>
                  <a:lnTo>
                    <a:pt x="1935" y="147"/>
                  </a:lnTo>
                  <a:lnTo>
                    <a:pt x="1923" y="148"/>
                  </a:lnTo>
                  <a:lnTo>
                    <a:pt x="1912" y="151"/>
                  </a:lnTo>
                  <a:lnTo>
                    <a:pt x="1900" y="157"/>
                  </a:lnTo>
                  <a:lnTo>
                    <a:pt x="1889" y="162"/>
                  </a:lnTo>
                  <a:lnTo>
                    <a:pt x="1879" y="168"/>
                  </a:lnTo>
                  <a:lnTo>
                    <a:pt x="1869" y="177"/>
                  </a:lnTo>
                  <a:lnTo>
                    <a:pt x="1859" y="185"/>
                  </a:lnTo>
                  <a:lnTo>
                    <a:pt x="1850" y="165"/>
                  </a:lnTo>
                  <a:lnTo>
                    <a:pt x="1842" y="147"/>
                  </a:lnTo>
                  <a:lnTo>
                    <a:pt x="1830" y="128"/>
                  </a:lnTo>
                  <a:lnTo>
                    <a:pt x="1819" y="111"/>
                  </a:lnTo>
                  <a:lnTo>
                    <a:pt x="1807" y="95"/>
                  </a:lnTo>
                  <a:lnTo>
                    <a:pt x="1793" y="79"/>
                  </a:lnTo>
                  <a:lnTo>
                    <a:pt x="1778" y="65"/>
                  </a:lnTo>
                  <a:lnTo>
                    <a:pt x="1762" y="52"/>
                  </a:lnTo>
                  <a:lnTo>
                    <a:pt x="1745" y="40"/>
                  </a:lnTo>
                  <a:lnTo>
                    <a:pt x="1728" y="30"/>
                  </a:lnTo>
                  <a:lnTo>
                    <a:pt x="1709" y="21"/>
                  </a:lnTo>
                  <a:lnTo>
                    <a:pt x="1690" y="14"/>
                  </a:lnTo>
                  <a:lnTo>
                    <a:pt x="1671" y="7"/>
                  </a:lnTo>
                  <a:lnTo>
                    <a:pt x="1650" y="3"/>
                  </a:lnTo>
                  <a:lnTo>
                    <a:pt x="1630" y="1"/>
                  </a:lnTo>
                  <a:lnTo>
                    <a:pt x="1609" y="0"/>
                  </a:lnTo>
                  <a:lnTo>
                    <a:pt x="1581" y="1"/>
                  </a:lnTo>
                  <a:lnTo>
                    <a:pt x="1555" y="5"/>
                  </a:lnTo>
                  <a:lnTo>
                    <a:pt x="1530" y="13"/>
                  </a:lnTo>
                  <a:lnTo>
                    <a:pt x="1505" y="23"/>
                  </a:lnTo>
                  <a:lnTo>
                    <a:pt x="1483" y="34"/>
                  </a:lnTo>
                  <a:lnTo>
                    <a:pt x="1460" y="49"/>
                  </a:lnTo>
                  <a:lnTo>
                    <a:pt x="1440" y="65"/>
                  </a:lnTo>
                  <a:lnTo>
                    <a:pt x="1421" y="83"/>
                  </a:lnTo>
                  <a:lnTo>
                    <a:pt x="1404" y="105"/>
                  </a:lnTo>
                  <a:lnTo>
                    <a:pt x="1387" y="126"/>
                  </a:lnTo>
                  <a:lnTo>
                    <a:pt x="1375" y="149"/>
                  </a:lnTo>
                  <a:lnTo>
                    <a:pt x="1362" y="175"/>
                  </a:lnTo>
                  <a:lnTo>
                    <a:pt x="1354" y="201"/>
                  </a:lnTo>
                  <a:lnTo>
                    <a:pt x="1346" y="230"/>
                  </a:lnTo>
                  <a:lnTo>
                    <a:pt x="1342" y="257"/>
                  </a:lnTo>
                  <a:lnTo>
                    <a:pt x="1340" y="288"/>
                  </a:lnTo>
                  <a:lnTo>
                    <a:pt x="1319" y="286"/>
                  </a:lnTo>
                  <a:lnTo>
                    <a:pt x="1299" y="283"/>
                  </a:lnTo>
                  <a:lnTo>
                    <a:pt x="1277" y="282"/>
                  </a:lnTo>
                  <a:lnTo>
                    <a:pt x="1256" y="281"/>
                  </a:lnTo>
                  <a:lnTo>
                    <a:pt x="1235" y="278"/>
                  </a:lnTo>
                  <a:lnTo>
                    <a:pt x="1214" y="276"/>
                  </a:lnTo>
                  <a:lnTo>
                    <a:pt x="1192" y="275"/>
                  </a:lnTo>
                  <a:lnTo>
                    <a:pt x="1171" y="273"/>
                  </a:lnTo>
                  <a:lnTo>
                    <a:pt x="1150" y="273"/>
                  </a:lnTo>
                  <a:lnTo>
                    <a:pt x="1128" y="272"/>
                  </a:lnTo>
                  <a:lnTo>
                    <a:pt x="1106" y="270"/>
                  </a:lnTo>
                  <a:lnTo>
                    <a:pt x="1085" y="270"/>
                  </a:lnTo>
                  <a:lnTo>
                    <a:pt x="1062" y="270"/>
                  </a:lnTo>
                  <a:lnTo>
                    <a:pt x="1040" y="269"/>
                  </a:lnTo>
                  <a:lnTo>
                    <a:pt x="1018" y="269"/>
                  </a:lnTo>
                  <a:lnTo>
                    <a:pt x="996" y="269"/>
                  </a:lnTo>
                  <a:lnTo>
                    <a:pt x="962" y="269"/>
                  </a:lnTo>
                  <a:lnTo>
                    <a:pt x="927" y="270"/>
                  </a:lnTo>
                  <a:lnTo>
                    <a:pt x="893" y="270"/>
                  </a:lnTo>
                  <a:lnTo>
                    <a:pt x="859" y="272"/>
                  </a:lnTo>
                  <a:lnTo>
                    <a:pt x="826" y="273"/>
                  </a:lnTo>
                  <a:lnTo>
                    <a:pt x="792" y="276"/>
                  </a:lnTo>
                  <a:lnTo>
                    <a:pt x="759" y="278"/>
                  </a:lnTo>
                  <a:lnTo>
                    <a:pt x="727" y="281"/>
                  </a:lnTo>
                  <a:lnTo>
                    <a:pt x="694" y="283"/>
                  </a:lnTo>
                  <a:lnTo>
                    <a:pt x="662" y="288"/>
                  </a:lnTo>
                  <a:lnTo>
                    <a:pt x="629" y="291"/>
                  </a:lnTo>
                  <a:lnTo>
                    <a:pt x="597" y="295"/>
                  </a:lnTo>
                  <a:lnTo>
                    <a:pt x="565" y="299"/>
                  </a:lnTo>
                  <a:lnTo>
                    <a:pt x="534" y="305"/>
                  </a:lnTo>
                  <a:lnTo>
                    <a:pt x="504" y="309"/>
                  </a:lnTo>
                  <a:lnTo>
                    <a:pt x="473" y="315"/>
                  </a:lnTo>
                  <a:lnTo>
                    <a:pt x="474" y="308"/>
                  </a:lnTo>
                  <a:lnTo>
                    <a:pt x="474" y="299"/>
                  </a:lnTo>
                  <a:lnTo>
                    <a:pt x="474" y="291"/>
                  </a:lnTo>
                  <a:lnTo>
                    <a:pt x="474" y="283"/>
                  </a:lnTo>
                  <a:lnTo>
                    <a:pt x="470" y="229"/>
                  </a:lnTo>
                  <a:lnTo>
                    <a:pt x="459" y="178"/>
                  </a:lnTo>
                  <a:lnTo>
                    <a:pt x="442" y="134"/>
                  </a:lnTo>
                  <a:lnTo>
                    <a:pt x="418" y="93"/>
                  </a:lnTo>
                  <a:lnTo>
                    <a:pt x="389" y="62"/>
                  </a:lnTo>
                  <a:lnTo>
                    <a:pt x="357" y="37"/>
                  </a:lnTo>
                  <a:lnTo>
                    <a:pt x="322" y="21"/>
                  </a:lnTo>
                  <a:lnTo>
                    <a:pt x="283" y="16"/>
                  </a:lnTo>
                  <a:lnTo>
                    <a:pt x="254" y="18"/>
                  </a:lnTo>
                  <a:lnTo>
                    <a:pt x="228" y="27"/>
                  </a:lnTo>
                  <a:lnTo>
                    <a:pt x="201" y="40"/>
                  </a:lnTo>
                  <a:lnTo>
                    <a:pt x="179" y="57"/>
                  </a:lnTo>
                  <a:lnTo>
                    <a:pt x="158" y="80"/>
                  </a:lnTo>
                  <a:lnTo>
                    <a:pt x="139" y="106"/>
                  </a:lnTo>
                  <a:lnTo>
                    <a:pt x="123" y="135"/>
                  </a:lnTo>
                  <a:lnTo>
                    <a:pt x="109" y="168"/>
                  </a:lnTo>
                  <a:lnTo>
                    <a:pt x="101" y="162"/>
                  </a:lnTo>
                  <a:lnTo>
                    <a:pt x="94" y="158"/>
                  </a:lnTo>
                  <a:lnTo>
                    <a:pt x="86" y="155"/>
                  </a:lnTo>
                  <a:lnTo>
                    <a:pt x="79" y="152"/>
                  </a:lnTo>
                  <a:lnTo>
                    <a:pt x="70" y="149"/>
                  </a:lnTo>
                  <a:lnTo>
                    <a:pt x="61" y="148"/>
                  </a:lnTo>
                  <a:lnTo>
                    <a:pt x="54" y="147"/>
                  </a:lnTo>
                  <a:lnTo>
                    <a:pt x="45" y="147"/>
                  </a:lnTo>
                  <a:lnTo>
                    <a:pt x="40" y="147"/>
                  </a:lnTo>
                  <a:lnTo>
                    <a:pt x="35" y="147"/>
                  </a:lnTo>
                  <a:lnTo>
                    <a:pt x="29" y="148"/>
                  </a:lnTo>
                  <a:lnTo>
                    <a:pt x="24" y="148"/>
                  </a:lnTo>
                  <a:lnTo>
                    <a:pt x="19" y="149"/>
                  </a:lnTo>
                  <a:lnTo>
                    <a:pt x="14" y="151"/>
                  </a:lnTo>
                  <a:lnTo>
                    <a:pt x="9" y="154"/>
                  </a:lnTo>
                  <a:lnTo>
                    <a:pt x="4" y="155"/>
                  </a:lnTo>
                  <a:lnTo>
                    <a:pt x="3" y="180"/>
                  </a:lnTo>
                  <a:lnTo>
                    <a:pt x="1" y="206"/>
                  </a:lnTo>
                  <a:lnTo>
                    <a:pt x="0" y="230"/>
                  </a:lnTo>
                  <a:lnTo>
                    <a:pt x="0" y="256"/>
                  </a:lnTo>
                  <a:lnTo>
                    <a:pt x="1" y="325"/>
                  </a:lnTo>
                  <a:lnTo>
                    <a:pt x="6" y="393"/>
                  </a:lnTo>
                  <a:lnTo>
                    <a:pt x="14" y="460"/>
                  </a:lnTo>
                  <a:lnTo>
                    <a:pt x="24" y="527"/>
                  </a:lnTo>
                  <a:lnTo>
                    <a:pt x="36" y="592"/>
                  </a:lnTo>
                  <a:lnTo>
                    <a:pt x="53" y="655"/>
                  </a:lnTo>
                  <a:lnTo>
                    <a:pt x="70" y="718"/>
                  </a:lnTo>
                  <a:lnTo>
                    <a:pt x="91" y="779"/>
                  </a:lnTo>
                  <a:lnTo>
                    <a:pt x="114" y="838"/>
                  </a:lnTo>
                  <a:lnTo>
                    <a:pt x="140" y="895"/>
                  </a:lnTo>
                  <a:lnTo>
                    <a:pt x="168" y="951"/>
                  </a:lnTo>
                  <a:lnTo>
                    <a:pt x="198" y="1006"/>
                  </a:lnTo>
                  <a:lnTo>
                    <a:pt x="230" y="1059"/>
                  </a:lnTo>
                  <a:lnTo>
                    <a:pt x="264" y="1110"/>
                  </a:lnTo>
                  <a:lnTo>
                    <a:pt x="300" y="1159"/>
                  </a:lnTo>
                  <a:lnTo>
                    <a:pt x="339" y="1205"/>
                  </a:lnTo>
                  <a:lnTo>
                    <a:pt x="379" y="1250"/>
                  </a:lnTo>
                  <a:lnTo>
                    <a:pt x="420" y="1291"/>
                  </a:lnTo>
                  <a:lnTo>
                    <a:pt x="464" y="1332"/>
                  </a:lnTo>
                  <a:lnTo>
                    <a:pt x="510" y="1369"/>
                  </a:lnTo>
                  <a:lnTo>
                    <a:pt x="557" y="1404"/>
                  </a:lnTo>
                  <a:lnTo>
                    <a:pt x="606" y="1437"/>
                  </a:lnTo>
                  <a:lnTo>
                    <a:pt x="656" y="1466"/>
                  </a:lnTo>
                  <a:lnTo>
                    <a:pt x="706" y="1493"/>
                  </a:lnTo>
                  <a:lnTo>
                    <a:pt x="758" y="1516"/>
                  </a:lnTo>
                  <a:lnTo>
                    <a:pt x="812" y="1538"/>
                  </a:lnTo>
                  <a:lnTo>
                    <a:pt x="867" y="1556"/>
                  </a:lnTo>
                  <a:lnTo>
                    <a:pt x="923" y="1571"/>
                  </a:lnTo>
                  <a:lnTo>
                    <a:pt x="980" y="1582"/>
                  </a:lnTo>
                  <a:lnTo>
                    <a:pt x="1038" y="1591"/>
                  </a:lnTo>
                  <a:lnTo>
                    <a:pt x="1096" y="1597"/>
                  </a:lnTo>
                  <a:lnTo>
                    <a:pt x="1156" y="1598"/>
                  </a:lnTo>
                  <a:lnTo>
                    <a:pt x="1212" y="1597"/>
                  </a:lnTo>
                  <a:lnTo>
                    <a:pt x="1269" y="1592"/>
                  </a:lnTo>
                  <a:lnTo>
                    <a:pt x="1324" y="1584"/>
                  </a:lnTo>
                  <a:lnTo>
                    <a:pt x="1377" y="1574"/>
                  </a:lnTo>
                  <a:lnTo>
                    <a:pt x="1431" y="1559"/>
                  </a:lnTo>
                  <a:lnTo>
                    <a:pt x="1484" y="1543"/>
                  </a:lnTo>
                  <a:lnTo>
                    <a:pt x="1535" y="1525"/>
                  </a:lnTo>
                  <a:lnTo>
                    <a:pt x="1585" y="1503"/>
                  </a:lnTo>
                  <a:lnTo>
                    <a:pt x="1634" y="1478"/>
                  </a:lnTo>
                  <a:lnTo>
                    <a:pt x="1683" y="1451"/>
                  </a:lnTo>
                  <a:lnTo>
                    <a:pt x="1729" y="1421"/>
                  </a:lnTo>
                  <a:lnTo>
                    <a:pt x="1774" y="1389"/>
                  </a:lnTo>
                  <a:lnTo>
                    <a:pt x="1818" y="1356"/>
                  </a:lnTo>
                  <a:lnTo>
                    <a:pt x="1860" y="1319"/>
                  </a:lnTo>
                  <a:lnTo>
                    <a:pt x="1902" y="1281"/>
                  </a:lnTo>
                  <a:lnTo>
                    <a:pt x="1942" y="1239"/>
                  </a:lnTo>
                  <a:lnTo>
                    <a:pt x="1979" y="1198"/>
                  </a:lnTo>
                  <a:lnTo>
                    <a:pt x="2015" y="1153"/>
                  </a:lnTo>
                  <a:lnTo>
                    <a:pt x="2049" y="1107"/>
                  </a:lnTo>
                  <a:lnTo>
                    <a:pt x="2082" y="1058"/>
                  </a:lnTo>
                  <a:lnTo>
                    <a:pt x="2113" y="1008"/>
                  </a:lnTo>
                  <a:lnTo>
                    <a:pt x="2141" y="956"/>
                  </a:lnTo>
                  <a:lnTo>
                    <a:pt x="2168" y="903"/>
                  </a:lnTo>
                  <a:lnTo>
                    <a:pt x="2192" y="848"/>
                  </a:lnTo>
                  <a:lnTo>
                    <a:pt x="2214" y="792"/>
                  </a:lnTo>
                  <a:lnTo>
                    <a:pt x="2236" y="734"/>
                  </a:lnTo>
                  <a:lnTo>
                    <a:pt x="2253" y="675"/>
                  </a:lnTo>
                  <a:lnTo>
                    <a:pt x="2268" y="616"/>
                  </a:lnTo>
                  <a:lnTo>
                    <a:pt x="2282" y="554"/>
                  </a:lnTo>
                  <a:lnTo>
                    <a:pt x="2293" y="492"/>
                  </a:lnTo>
                  <a:lnTo>
                    <a:pt x="2301" y="429"/>
                  </a:lnTo>
                  <a:lnTo>
                    <a:pt x="2307" y="364"/>
                  </a:lnTo>
                  <a:lnTo>
                    <a:pt x="2296" y="338"/>
                  </a:lnTo>
                  <a:lnTo>
                    <a:pt x="2283" y="314"/>
                  </a:lnTo>
                  <a:lnTo>
                    <a:pt x="2268" y="292"/>
                  </a:lnTo>
                  <a:lnTo>
                    <a:pt x="2251" y="275"/>
                  </a:lnTo>
                  <a:lnTo>
                    <a:pt x="2232" y="260"/>
                  </a:lnTo>
                  <a:lnTo>
                    <a:pt x="2212" y="249"/>
                  </a:lnTo>
                  <a:lnTo>
                    <a:pt x="2192" y="243"/>
                  </a:lnTo>
                  <a:lnTo>
                    <a:pt x="2169" y="24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283" name="Freeform 10"/>
            <p:cNvSpPr>
              <a:spLocks/>
            </p:cNvSpPr>
            <p:nvPr/>
          </p:nvSpPr>
          <p:spPr bwMode="auto">
            <a:xfrm>
              <a:off x="3548" y="1152"/>
              <a:ext cx="633" cy="930"/>
            </a:xfrm>
            <a:custGeom>
              <a:avLst/>
              <a:gdLst>
                <a:gd name="T0" fmla="*/ 0 w 1898"/>
                <a:gd name="T1" fmla="*/ 0 h 2790"/>
                <a:gd name="T2" fmla="*/ 0 w 1898"/>
                <a:gd name="T3" fmla="*/ 0 h 2790"/>
                <a:gd name="T4" fmla="*/ 0 w 1898"/>
                <a:gd name="T5" fmla="*/ 0 h 2790"/>
                <a:gd name="T6" fmla="*/ 0 w 1898"/>
                <a:gd name="T7" fmla="*/ 0 h 2790"/>
                <a:gd name="T8" fmla="*/ 0 w 1898"/>
                <a:gd name="T9" fmla="*/ 0 h 2790"/>
                <a:gd name="T10" fmla="*/ 0 w 1898"/>
                <a:gd name="T11" fmla="*/ 0 h 2790"/>
                <a:gd name="T12" fmla="*/ 0 w 1898"/>
                <a:gd name="T13" fmla="*/ 0 h 2790"/>
                <a:gd name="T14" fmla="*/ 0 w 1898"/>
                <a:gd name="T15" fmla="*/ 0 h 2790"/>
                <a:gd name="T16" fmla="*/ 0 w 1898"/>
                <a:gd name="T17" fmla="*/ 0 h 2790"/>
                <a:gd name="T18" fmla="*/ 0 w 1898"/>
                <a:gd name="T19" fmla="*/ 0 h 2790"/>
                <a:gd name="T20" fmla="*/ 0 w 1898"/>
                <a:gd name="T21" fmla="*/ 0 h 2790"/>
                <a:gd name="T22" fmla="*/ 0 w 1898"/>
                <a:gd name="T23" fmla="*/ 0 h 2790"/>
                <a:gd name="T24" fmla="*/ 0 w 1898"/>
                <a:gd name="T25" fmla="*/ 0 h 2790"/>
                <a:gd name="T26" fmla="*/ 0 w 1898"/>
                <a:gd name="T27" fmla="*/ 0 h 2790"/>
                <a:gd name="T28" fmla="*/ 0 w 1898"/>
                <a:gd name="T29" fmla="*/ 0 h 2790"/>
                <a:gd name="T30" fmla="*/ 0 w 1898"/>
                <a:gd name="T31" fmla="*/ 0 h 2790"/>
                <a:gd name="T32" fmla="*/ 0 w 1898"/>
                <a:gd name="T33" fmla="*/ 0 h 2790"/>
                <a:gd name="T34" fmla="*/ 0 w 1898"/>
                <a:gd name="T35" fmla="*/ 0 h 2790"/>
                <a:gd name="T36" fmla="*/ 0 w 1898"/>
                <a:gd name="T37" fmla="*/ 0 h 2790"/>
                <a:gd name="T38" fmla="*/ 0 w 1898"/>
                <a:gd name="T39" fmla="*/ 0 h 2790"/>
                <a:gd name="T40" fmla="*/ 0 w 1898"/>
                <a:gd name="T41" fmla="*/ 0 h 2790"/>
                <a:gd name="T42" fmla="*/ 0 w 1898"/>
                <a:gd name="T43" fmla="*/ 0 h 2790"/>
                <a:gd name="T44" fmla="*/ 0 w 1898"/>
                <a:gd name="T45" fmla="*/ 0 h 2790"/>
                <a:gd name="T46" fmla="*/ 0 w 1898"/>
                <a:gd name="T47" fmla="*/ 0 h 2790"/>
                <a:gd name="T48" fmla="*/ 0 w 1898"/>
                <a:gd name="T49" fmla="*/ 0 h 2790"/>
                <a:gd name="T50" fmla="*/ 0 w 1898"/>
                <a:gd name="T51" fmla="*/ 0 h 2790"/>
                <a:gd name="T52" fmla="*/ 0 w 1898"/>
                <a:gd name="T53" fmla="*/ 0 h 2790"/>
                <a:gd name="T54" fmla="*/ 0 w 1898"/>
                <a:gd name="T55" fmla="*/ 0 h 2790"/>
                <a:gd name="T56" fmla="*/ 0 w 1898"/>
                <a:gd name="T57" fmla="*/ 0 h 2790"/>
                <a:gd name="T58" fmla="*/ 0 w 1898"/>
                <a:gd name="T59" fmla="*/ 0 h 2790"/>
                <a:gd name="T60" fmla="*/ 0 w 1898"/>
                <a:gd name="T61" fmla="*/ 0 h 2790"/>
                <a:gd name="T62" fmla="*/ 0 w 1898"/>
                <a:gd name="T63" fmla="*/ 0 h 2790"/>
                <a:gd name="T64" fmla="*/ 0 w 1898"/>
                <a:gd name="T65" fmla="*/ 0 h 2790"/>
                <a:gd name="T66" fmla="*/ 0 w 1898"/>
                <a:gd name="T67" fmla="*/ 0 h 2790"/>
                <a:gd name="T68" fmla="*/ 0 w 1898"/>
                <a:gd name="T69" fmla="*/ 0 h 2790"/>
                <a:gd name="T70" fmla="*/ 0 w 1898"/>
                <a:gd name="T71" fmla="*/ 0 h 2790"/>
                <a:gd name="T72" fmla="*/ 0 w 1898"/>
                <a:gd name="T73" fmla="*/ 0 h 2790"/>
                <a:gd name="T74" fmla="*/ 0 w 1898"/>
                <a:gd name="T75" fmla="*/ 0 h 2790"/>
                <a:gd name="T76" fmla="*/ 0 w 1898"/>
                <a:gd name="T77" fmla="*/ 0 h 2790"/>
                <a:gd name="T78" fmla="*/ 0 w 1898"/>
                <a:gd name="T79" fmla="*/ 0 h 2790"/>
                <a:gd name="T80" fmla="*/ 0 w 1898"/>
                <a:gd name="T81" fmla="*/ 0 h 2790"/>
                <a:gd name="T82" fmla="*/ 0 w 1898"/>
                <a:gd name="T83" fmla="*/ 0 h 2790"/>
                <a:gd name="T84" fmla="*/ 0 w 1898"/>
                <a:gd name="T85" fmla="*/ 0 h 2790"/>
                <a:gd name="T86" fmla="*/ 0 w 1898"/>
                <a:gd name="T87" fmla="*/ 0 h 2790"/>
                <a:gd name="T88" fmla="*/ 0 w 1898"/>
                <a:gd name="T89" fmla="*/ 0 h 2790"/>
                <a:gd name="T90" fmla="*/ 0 w 1898"/>
                <a:gd name="T91" fmla="*/ 0 h 2790"/>
                <a:gd name="T92" fmla="*/ 0 w 1898"/>
                <a:gd name="T93" fmla="*/ 0 h 2790"/>
                <a:gd name="T94" fmla="*/ 0 w 1898"/>
                <a:gd name="T95" fmla="*/ 0 h 2790"/>
                <a:gd name="T96" fmla="*/ 0 w 1898"/>
                <a:gd name="T97" fmla="*/ 0 h 2790"/>
                <a:gd name="T98" fmla="*/ 0 w 1898"/>
                <a:gd name="T99" fmla="*/ 0 h 2790"/>
                <a:gd name="T100" fmla="*/ 0 w 1898"/>
                <a:gd name="T101" fmla="*/ 0 h 2790"/>
                <a:gd name="T102" fmla="*/ 0 w 1898"/>
                <a:gd name="T103" fmla="*/ 0 h 2790"/>
                <a:gd name="T104" fmla="*/ 0 w 1898"/>
                <a:gd name="T105" fmla="*/ 0 h 2790"/>
                <a:gd name="T106" fmla="*/ 0 w 1898"/>
                <a:gd name="T107" fmla="*/ 0 h 2790"/>
                <a:gd name="T108" fmla="*/ 0 w 1898"/>
                <a:gd name="T109" fmla="*/ 0 h 2790"/>
                <a:gd name="T110" fmla="*/ 0 w 1898"/>
                <a:gd name="T111" fmla="*/ 0 h 2790"/>
                <a:gd name="T112" fmla="*/ 0 w 1898"/>
                <a:gd name="T113" fmla="*/ 0 h 2790"/>
                <a:gd name="T114" fmla="*/ 0 w 1898"/>
                <a:gd name="T115" fmla="*/ 0 h 2790"/>
                <a:gd name="T116" fmla="*/ 0 w 1898"/>
                <a:gd name="T117" fmla="*/ 0 h 2790"/>
                <a:gd name="T118" fmla="*/ 0 w 1898"/>
                <a:gd name="T119" fmla="*/ 0 h 2790"/>
                <a:gd name="T120" fmla="*/ 0 w 1898"/>
                <a:gd name="T121" fmla="*/ 0 h 2790"/>
                <a:gd name="T122" fmla="*/ 0 w 1898"/>
                <a:gd name="T123" fmla="*/ 0 h 279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898"/>
                <a:gd name="T187" fmla="*/ 0 h 2790"/>
                <a:gd name="T188" fmla="*/ 1898 w 1898"/>
                <a:gd name="T189" fmla="*/ 2790 h 279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898" h="2790">
                  <a:moveTo>
                    <a:pt x="1800" y="207"/>
                  </a:moveTo>
                  <a:lnTo>
                    <a:pt x="1800" y="213"/>
                  </a:lnTo>
                  <a:lnTo>
                    <a:pt x="1781" y="229"/>
                  </a:lnTo>
                  <a:lnTo>
                    <a:pt x="1762" y="245"/>
                  </a:lnTo>
                  <a:lnTo>
                    <a:pt x="1743" y="259"/>
                  </a:lnTo>
                  <a:lnTo>
                    <a:pt x="1724" y="274"/>
                  </a:lnTo>
                  <a:lnTo>
                    <a:pt x="1706" y="288"/>
                  </a:lnTo>
                  <a:lnTo>
                    <a:pt x="1686" y="301"/>
                  </a:lnTo>
                  <a:lnTo>
                    <a:pt x="1667" y="315"/>
                  </a:lnTo>
                  <a:lnTo>
                    <a:pt x="1647" y="328"/>
                  </a:lnTo>
                  <a:lnTo>
                    <a:pt x="1672" y="364"/>
                  </a:lnTo>
                  <a:lnTo>
                    <a:pt x="1683" y="405"/>
                  </a:lnTo>
                  <a:lnTo>
                    <a:pt x="1684" y="448"/>
                  </a:lnTo>
                  <a:lnTo>
                    <a:pt x="1681" y="492"/>
                  </a:lnTo>
                  <a:lnTo>
                    <a:pt x="1676" y="537"/>
                  </a:lnTo>
                  <a:lnTo>
                    <a:pt x="1673" y="582"/>
                  </a:lnTo>
                  <a:lnTo>
                    <a:pt x="1677" y="625"/>
                  </a:lnTo>
                  <a:lnTo>
                    <a:pt x="1691" y="667"/>
                  </a:lnTo>
                  <a:lnTo>
                    <a:pt x="1694" y="675"/>
                  </a:lnTo>
                  <a:lnTo>
                    <a:pt x="1699" y="683"/>
                  </a:lnTo>
                  <a:lnTo>
                    <a:pt x="1703" y="691"/>
                  </a:lnTo>
                  <a:lnTo>
                    <a:pt x="1708" y="700"/>
                  </a:lnTo>
                  <a:lnTo>
                    <a:pt x="1713" y="708"/>
                  </a:lnTo>
                  <a:lnTo>
                    <a:pt x="1719" y="716"/>
                  </a:lnTo>
                  <a:lnTo>
                    <a:pt x="1726" y="720"/>
                  </a:lnTo>
                  <a:lnTo>
                    <a:pt x="1733" y="724"/>
                  </a:lnTo>
                  <a:lnTo>
                    <a:pt x="1739" y="726"/>
                  </a:lnTo>
                  <a:lnTo>
                    <a:pt x="1745" y="726"/>
                  </a:lnTo>
                  <a:lnTo>
                    <a:pt x="1751" y="726"/>
                  </a:lnTo>
                  <a:lnTo>
                    <a:pt x="1757" y="726"/>
                  </a:lnTo>
                  <a:lnTo>
                    <a:pt x="1763" y="726"/>
                  </a:lnTo>
                  <a:lnTo>
                    <a:pt x="1770" y="726"/>
                  </a:lnTo>
                  <a:lnTo>
                    <a:pt x="1775" y="729"/>
                  </a:lnTo>
                  <a:lnTo>
                    <a:pt x="1780" y="731"/>
                  </a:lnTo>
                  <a:lnTo>
                    <a:pt x="1791" y="744"/>
                  </a:lnTo>
                  <a:lnTo>
                    <a:pt x="1798" y="757"/>
                  </a:lnTo>
                  <a:lnTo>
                    <a:pt x="1802" y="773"/>
                  </a:lnTo>
                  <a:lnTo>
                    <a:pt x="1802" y="789"/>
                  </a:lnTo>
                  <a:lnTo>
                    <a:pt x="1808" y="796"/>
                  </a:lnTo>
                  <a:lnTo>
                    <a:pt x="1820" y="802"/>
                  </a:lnTo>
                  <a:lnTo>
                    <a:pt x="1831" y="808"/>
                  </a:lnTo>
                  <a:lnTo>
                    <a:pt x="1842" y="814"/>
                  </a:lnTo>
                  <a:lnTo>
                    <a:pt x="1853" y="819"/>
                  </a:lnTo>
                  <a:lnTo>
                    <a:pt x="1865" y="826"/>
                  </a:lnTo>
                  <a:lnTo>
                    <a:pt x="1876" y="834"/>
                  </a:lnTo>
                  <a:lnTo>
                    <a:pt x="1887" y="841"/>
                  </a:lnTo>
                  <a:lnTo>
                    <a:pt x="1898" y="850"/>
                  </a:lnTo>
                  <a:lnTo>
                    <a:pt x="1896" y="854"/>
                  </a:lnTo>
                  <a:lnTo>
                    <a:pt x="1893" y="858"/>
                  </a:lnTo>
                  <a:lnTo>
                    <a:pt x="1890" y="862"/>
                  </a:lnTo>
                  <a:lnTo>
                    <a:pt x="1886" y="867"/>
                  </a:lnTo>
                  <a:lnTo>
                    <a:pt x="1881" y="877"/>
                  </a:lnTo>
                  <a:lnTo>
                    <a:pt x="1875" y="887"/>
                  </a:lnTo>
                  <a:lnTo>
                    <a:pt x="1867" y="896"/>
                  </a:lnTo>
                  <a:lnTo>
                    <a:pt x="1858" y="903"/>
                  </a:lnTo>
                  <a:lnTo>
                    <a:pt x="1850" y="910"/>
                  </a:lnTo>
                  <a:lnTo>
                    <a:pt x="1841" y="916"/>
                  </a:lnTo>
                  <a:lnTo>
                    <a:pt x="1832" y="922"/>
                  </a:lnTo>
                  <a:lnTo>
                    <a:pt x="1822" y="926"/>
                  </a:lnTo>
                  <a:lnTo>
                    <a:pt x="1811" y="919"/>
                  </a:lnTo>
                  <a:lnTo>
                    <a:pt x="1802" y="909"/>
                  </a:lnTo>
                  <a:lnTo>
                    <a:pt x="1796" y="897"/>
                  </a:lnTo>
                  <a:lnTo>
                    <a:pt x="1792" y="883"/>
                  </a:lnTo>
                  <a:lnTo>
                    <a:pt x="1787" y="868"/>
                  </a:lnTo>
                  <a:lnTo>
                    <a:pt x="1785" y="854"/>
                  </a:lnTo>
                  <a:lnTo>
                    <a:pt x="1781" y="839"/>
                  </a:lnTo>
                  <a:lnTo>
                    <a:pt x="1776" y="826"/>
                  </a:lnTo>
                  <a:lnTo>
                    <a:pt x="1767" y="825"/>
                  </a:lnTo>
                  <a:lnTo>
                    <a:pt x="1760" y="824"/>
                  </a:lnTo>
                  <a:lnTo>
                    <a:pt x="1751" y="821"/>
                  </a:lnTo>
                  <a:lnTo>
                    <a:pt x="1743" y="818"/>
                  </a:lnTo>
                  <a:lnTo>
                    <a:pt x="1736" y="815"/>
                  </a:lnTo>
                  <a:lnTo>
                    <a:pt x="1729" y="809"/>
                  </a:lnTo>
                  <a:lnTo>
                    <a:pt x="1724" y="802"/>
                  </a:lnTo>
                  <a:lnTo>
                    <a:pt x="1721" y="792"/>
                  </a:lnTo>
                  <a:lnTo>
                    <a:pt x="1718" y="780"/>
                  </a:lnTo>
                  <a:lnTo>
                    <a:pt x="1717" y="769"/>
                  </a:lnTo>
                  <a:lnTo>
                    <a:pt x="1717" y="757"/>
                  </a:lnTo>
                  <a:lnTo>
                    <a:pt x="1717" y="744"/>
                  </a:lnTo>
                  <a:lnTo>
                    <a:pt x="1701" y="731"/>
                  </a:lnTo>
                  <a:lnTo>
                    <a:pt x="1686" y="717"/>
                  </a:lnTo>
                  <a:lnTo>
                    <a:pt x="1672" y="701"/>
                  </a:lnTo>
                  <a:lnTo>
                    <a:pt x="1659" y="684"/>
                  </a:lnTo>
                  <a:lnTo>
                    <a:pt x="1649" y="664"/>
                  </a:lnTo>
                  <a:lnTo>
                    <a:pt x="1642" y="644"/>
                  </a:lnTo>
                  <a:lnTo>
                    <a:pt x="1637" y="622"/>
                  </a:lnTo>
                  <a:lnTo>
                    <a:pt x="1636" y="599"/>
                  </a:lnTo>
                  <a:lnTo>
                    <a:pt x="1638" y="567"/>
                  </a:lnTo>
                  <a:lnTo>
                    <a:pt x="1643" y="534"/>
                  </a:lnTo>
                  <a:lnTo>
                    <a:pt x="1648" y="501"/>
                  </a:lnTo>
                  <a:lnTo>
                    <a:pt x="1653" y="467"/>
                  </a:lnTo>
                  <a:lnTo>
                    <a:pt x="1656" y="435"/>
                  </a:lnTo>
                  <a:lnTo>
                    <a:pt x="1653" y="403"/>
                  </a:lnTo>
                  <a:lnTo>
                    <a:pt x="1646" y="373"/>
                  </a:lnTo>
                  <a:lnTo>
                    <a:pt x="1629" y="344"/>
                  </a:lnTo>
                  <a:lnTo>
                    <a:pt x="1609" y="359"/>
                  </a:lnTo>
                  <a:lnTo>
                    <a:pt x="1588" y="373"/>
                  </a:lnTo>
                  <a:lnTo>
                    <a:pt x="1568" y="389"/>
                  </a:lnTo>
                  <a:lnTo>
                    <a:pt x="1548" y="405"/>
                  </a:lnTo>
                  <a:lnTo>
                    <a:pt x="1528" y="419"/>
                  </a:lnTo>
                  <a:lnTo>
                    <a:pt x="1508" y="433"/>
                  </a:lnTo>
                  <a:lnTo>
                    <a:pt x="1488" y="448"/>
                  </a:lnTo>
                  <a:lnTo>
                    <a:pt x="1467" y="461"/>
                  </a:lnTo>
                  <a:lnTo>
                    <a:pt x="1453" y="458"/>
                  </a:lnTo>
                  <a:lnTo>
                    <a:pt x="1438" y="454"/>
                  </a:lnTo>
                  <a:lnTo>
                    <a:pt x="1424" y="449"/>
                  </a:lnTo>
                  <a:lnTo>
                    <a:pt x="1410" y="445"/>
                  </a:lnTo>
                  <a:lnTo>
                    <a:pt x="1397" y="441"/>
                  </a:lnTo>
                  <a:lnTo>
                    <a:pt x="1382" y="438"/>
                  </a:lnTo>
                  <a:lnTo>
                    <a:pt x="1368" y="433"/>
                  </a:lnTo>
                  <a:lnTo>
                    <a:pt x="1353" y="432"/>
                  </a:lnTo>
                  <a:lnTo>
                    <a:pt x="1352" y="464"/>
                  </a:lnTo>
                  <a:lnTo>
                    <a:pt x="1353" y="495"/>
                  </a:lnTo>
                  <a:lnTo>
                    <a:pt x="1354" y="527"/>
                  </a:lnTo>
                  <a:lnTo>
                    <a:pt x="1355" y="560"/>
                  </a:lnTo>
                  <a:lnTo>
                    <a:pt x="1390" y="549"/>
                  </a:lnTo>
                  <a:lnTo>
                    <a:pt x="1420" y="543"/>
                  </a:lnTo>
                  <a:lnTo>
                    <a:pt x="1444" y="540"/>
                  </a:lnTo>
                  <a:lnTo>
                    <a:pt x="1463" y="541"/>
                  </a:lnTo>
                  <a:lnTo>
                    <a:pt x="1477" y="543"/>
                  </a:lnTo>
                  <a:lnTo>
                    <a:pt x="1487" y="547"/>
                  </a:lnTo>
                  <a:lnTo>
                    <a:pt x="1492" y="550"/>
                  </a:lnTo>
                  <a:lnTo>
                    <a:pt x="1494" y="553"/>
                  </a:lnTo>
                  <a:lnTo>
                    <a:pt x="1496" y="580"/>
                  </a:lnTo>
                  <a:lnTo>
                    <a:pt x="1496" y="606"/>
                  </a:lnTo>
                  <a:lnTo>
                    <a:pt x="1494" y="632"/>
                  </a:lnTo>
                  <a:lnTo>
                    <a:pt x="1491" y="657"/>
                  </a:lnTo>
                  <a:lnTo>
                    <a:pt x="1486" y="683"/>
                  </a:lnTo>
                  <a:lnTo>
                    <a:pt x="1479" y="707"/>
                  </a:lnTo>
                  <a:lnTo>
                    <a:pt x="1471" y="730"/>
                  </a:lnTo>
                  <a:lnTo>
                    <a:pt x="1461" y="753"/>
                  </a:lnTo>
                  <a:lnTo>
                    <a:pt x="1447" y="782"/>
                  </a:lnTo>
                  <a:lnTo>
                    <a:pt x="1433" y="811"/>
                  </a:lnTo>
                  <a:lnTo>
                    <a:pt x="1422" y="841"/>
                  </a:lnTo>
                  <a:lnTo>
                    <a:pt x="1412" y="873"/>
                  </a:lnTo>
                  <a:lnTo>
                    <a:pt x="1405" y="904"/>
                  </a:lnTo>
                  <a:lnTo>
                    <a:pt x="1402" y="937"/>
                  </a:lnTo>
                  <a:lnTo>
                    <a:pt x="1404" y="972"/>
                  </a:lnTo>
                  <a:lnTo>
                    <a:pt x="1412" y="1006"/>
                  </a:lnTo>
                  <a:lnTo>
                    <a:pt x="1423" y="1041"/>
                  </a:lnTo>
                  <a:lnTo>
                    <a:pt x="1435" y="1074"/>
                  </a:lnTo>
                  <a:lnTo>
                    <a:pt x="1448" y="1107"/>
                  </a:lnTo>
                  <a:lnTo>
                    <a:pt x="1461" y="1139"/>
                  </a:lnTo>
                  <a:lnTo>
                    <a:pt x="1472" y="1174"/>
                  </a:lnTo>
                  <a:lnTo>
                    <a:pt x="1481" y="1208"/>
                  </a:lnTo>
                  <a:lnTo>
                    <a:pt x="1487" y="1244"/>
                  </a:lnTo>
                  <a:lnTo>
                    <a:pt x="1488" y="1281"/>
                  </a:lnTo>
                  <a:lnTo>
                    <a:pt x="1487" y="1307"/>
                  </a:lnTo>
                  <a:lnTo>
                    <a:pt x="1484" y="1333"/>
                  </a:lnTo>
                  <a:lnTo>
                    <a:pt x="1481" y="1359"/>
                  </a:lnTo>
                  <a:lnTo>
                    <a:pt x="1476" y="1382"/>
                  </a:lnTo>
                  <a:lnTo>
                    <a:pt x="1468" y="1407"/>
                  </a:lnTo>
                  <a:lnTo>
                    <a:pt x="1458" y="1428"/>
                  </a:lnTo>
                  <a:lnTo>
                    <a:pt x="1445" y="1449"/>
                  </a:lnTo>
                  <a:lnTo>
                    <a:pt x="1430" y="1467"/>
                  </a:lnTo>
                  <a:lnTo>
                    <a:pt x="1423" y="1470"/>
                  </a:lnTo>
                  <a:lnTo>
                    <a:pt x="1418" y="1476"/>
                  </a:lnTo>
                  <a:lnTo>
                    <a:pt x="1413" y="1483"/>
                  </a:lnTo>
                  <a:lnTo>
                    <a:pt x="1407" y="1489"/>
                  </a:lnTo>
                  <a:lnTo>
                    <a:pt x="1434" y="1506"/>
                  </a:lnTo>
                  <a:lnTo>
                    <a:pt x="1457" y="1528"/>
                  </a:lnTo>
                  <a:lnTo>
                    <a:pt x="1476" y="1552"/>
                  </a:lnTo>
                  <a:lnTo>
                    <a:pt x="1491" y="1581"/>
                  </a:lnTo>
                  <a:lnTo>
                    <a:pt x="1503" y="1611"/>
                  </a:lnTo>
                  <a:lnTo>
                    <a:pt x="1512" y="1644"/>
                  </a:lnTo>
                  <a:lnTo>
                    <a:pt x="1518" y="1677"/>
                  </a:lnTo>
                  <a:lnTo>
                    <a:pt x="1522" y="1711"/>
                  </a:lnTo>
                  <a:lnTo>
                    <a:pt x="1537" y="1703"/>
                  </a:lnTo>
                  <a:lnTo>
                    <a:pt x="1552" y="1696"/>
                  </a:lnTo>
                  <a:lnTo>
                    <a:pt x="1567" y="1688"/>
                  </a:lnTo>
                  <a:lnTo>
                    <a:pt x="1583" y="1679"/>
                  </a:lnTo>
                  <a:lnTo>
                    <a:pt x="1598" y="1672"/>
                  </a:lnTo>
                  <a:lnTo>
                    <a:pt x="1614" y="1665"/>
                  </a:lnTo>
                  <a:lnTo>
                    <a:pt x="1629" y="1657"/>
                  </a:lnTo>
                  <a:lnTo>
                    <a:pt x="1646" y="1652"/>
                  </a:lnTo>
                  <a:lnTo>
                    <a:pt x="1667" y="1726"/>
                  </a:lnTo>
                  <a:lnTo>
                    <a:pt x="1684" y="1754"/>
                  </a:lnTo>
                  <a:lnTo>
                    <a:pt x="1703" y="1781"/>
                  </a:lnTo>
                  <a:lnTo>
                    <a:pt x="1722" y="1808"/>
                  </a:lnTo>
                  <a:lnTo>
                    <a:pt x="1741" y="1836"/>
                  </a:lnTo>
                  <a:lnTo>
                    <a:pt x="1761" y="1863"/>
                  </a:lnTo>
                  <a:lnTo>
                    <a:pt x="1782" y="1889"/>
                  </a:lnTo>
                  <a:lnTo>
                    <a:pt x="1803" y="1915"/>
                  </a:lnTo>
                  <a:lnTo>
                    <a:pt x="1826" y="1941"/>
                  </a:lnTo>
                  <a:lnTo>
                    <a:pt x="1826" y="1942"/>
                  </a:lnTo>
                  <a:lnTo>
                    <a:pt x="1826" y="1945"/>
                  </a:lnTo>
                  <a:lnTo>
                    <a:pt x="1826" y="1947"/>
                  </a:lnTo>
                  <a:lnTo>
                    <a:pt x="1825" y="1948"/>
                  </a:lnTo>
                  <a:lnTo>
                    <a:pt x="1806" y="1940"/>
                  </a:lnTo>
                  <a:lnTo>
                    <a:pt x="1786" y="1931"/>
                  </a:lnTo>
                  <a:lnTo>
                    <a:pt x="1765" y="1925"/>
                  </a:lnTo>
                  <a:lnTo>
                    <a:pt x="1745" y="1919"/>
                  </a:lnTo>
                  <a:lnTo>
                    <a:pt x="1723" y="1915"/>
                  </a:lnTo>
                  <a:lnTo>
                    <a:pt x="1701" y="1911"/>
                  </a:lnTo>
                  <a:lnTo>
                    <a:pt x="1678" y="1909"/>
                  </a:lnTo>
                  <a:lnTo>
                    <a:pt x="1657" y="1908"/>
                  </a:lnTo>
                  <a:lnTo>
                    <a:pt x="1634" y="1908"/>
                  </a:lnTo>
                  <a:lnTo>
                    <a:pt x="1612" y="1908"/>
                  </a:lnTo>
                  <a:lnTo>
                    <a:pt x="1589" y="1909"/>
                  </a:lnTo>
                  <a:lnTo>
                    <a:pt x="1567" y="1912"/>
                  </a:lnTo>
                  <a:lnTo>
                    <a:pt x="1546" y="1915"/>
                  </a:lnTo>
                  <a:lnTo>
                    <a:pt x="1523" y="1918"/>
                  </a:lnTo>
                  <a:lnTo>
                    <a:pt x="1503" y="1922"/>
                  </a:lnTo>
                  <a:lnTo>
                    <a:pt x="1482" y="1928"/>
                  </a:lnTo>
                  <a:lnTo>
                    <a:pt x="1482" y="1942"/>
                  </a:lnTo>
                  <a:lnTo>
                    <a:pt x="1484" y="1958"/>
                  </a:lnTo>
                  <a:lnTo>
                    <a:pt x="1487" y="1973"/>
                  </a:lnTo>
                  <a:lnTo>
                    <a:pt x="1492" y="1986"/>
                  </a:lnTo>
                  <a:lnTo>
                    <a:pt x="1497" y="1999"/>
                  </a:lnTo>
                  <a:lnTo>
                    <a:pt x="1504" y="2012"/>
                  </a:lnTo>
                  <a:lnTo>
                    <a:pt x="1513" y="2022"/>
                  </a:lnTo>
                  <a:lnTo>
                    <a:pt x="1523" y="2032"/>
                  </a:lnTo>
                  <a:lnTo>
                    <a:pt x="1539" y="2043"/>
                  </a:lnTo>
                  <a:lnTo>
                    <a:pt x="1557" y="2052"/>
                  </a:lnTo>
                  <a:lnTo>
                    <a:pt x="1576" y="2058"/>
                  </a:lnTo>
                  <a:lnTo>
                    <a:pt x="1594" y="2060"/>
                  </a:lnTo>
                  <a:lnTo>
                    <a:pt x="1614" y="2062"/>
                  </a:lnTo>
                  <a:lnTo>
                    <a:pt x="1633" y="2059"/>
                  </a:lnTo>
                  <a:lnTo>
                    <a:pt x="1652" y="2053"/>
                  </a:lnTo>
                  <a:lnTo>
                    <a:pt x="1668" y="2043"/>
                  </a:lnTo>
                  <a:lnTo>
                    <a:pt x="1663" y="2050"/>
                  </a:lnTo>
                  <a:lnTo>
                    <a:pt x="1658" y="2056"/>
                  </a:lnTo>
                  <a:lnTo>
                    <a:pt x="1652" y="2060"/>
                  </a:lnTo>
                  <a:lnTo>
                    <a:pt x="1646" y="2063"/>
                  </a:lnTo>
                  <a:lnTo>
                    <a:pt x="1639" y="2066"/>
                  </a:lnTo>
                  <a:lnTo>
                    <a:pt x="1633" y="2069"/>
                  </a:lnTo>
                  <a:lnTo>
                    <a:pt x="1627" y="2072"/>
                  </a:lnTo>
                  <a:lnTo>
                    <a:pt x="1621" y="2076"/>
                  </a:lnTo>
                  <a:lnTo>
                    <a:pt x="1606" y="2089"/>
                  </a:lnTo>
                  <a:lnTo>
                    <a:pt x="1589" y="2104"/>
                  </a:lnTo>
                  <a:lnTo>
                    <a:pt x="1573" y="2117"/>
                  </a:lnTo>
                  <a:lnTo>
                    <a:pt x="1558" y="2130"/>
                  </a:lnTo>
                  <a:lnTo>
                    <a:pt x="1542" y="2143"/>
                  </a:lnTo>
                  <a:lnTo>
                    <a:pt x="1526" y="2154"/>
                  </a:lnTo>
                  <a:lnTo>
                    <a:pt x="1508" y="2164"/>
                  </a:lnTo>
                  <a:lnTo>
                    <a:pt x="1492" y="2174"/>
                  </a:lnTo>
                  <a:lnTo>
                    <a:pt x="1474" y="2183"/>
                  </a:lnTo>
                  <a:lnTo>
                    <a:pt x="1456" y="2190"/>
                  </a:lnTo>
                  <a:lnTo>
                    <a:pt x="1438" y="2197"/>
                  </a:lnTo>
                  <a:lnTo>
                    <a:pt x="1419" y="2202"/>
                  </a:lnTo>
                  <a:lnTo>
                    <a:pt x="1400" y="2204"/>
                  </a:lnTo>
                  <a:lnTo>
                    <a:pt x="1380" y="2204"/>
                  </a:lnTo>
                  <a:lnTo>
                    <a:pt x="1360" y="2203"/>
                  </a:lnTo>
                  <a:lnTo>
                    <a:pt x="1339" y="2200"/>
                  </a:lnTo>
                  <a:lnTo>
                    <a:pt x="1273" y="2176"/>
                  </a:lnTo>
                  <a:lnTo>
                    <a:pt x="1255" y="2200"/>
                  </a:lnTo>
                  <a:lnTo>
                    <a:pt x="1237" y="2223"/>
                  </a:lnTo>
                  <a:lnTo>
                    <a:pt x="1217" y="2245"/>
                  </a:lnTo>
                  <a:lnTo>
                    <a:pt x="1195" y="2266"/>
                  </a:lnTo>
                  <a:lnTo>
                    <a:pt x="1174" y="2285"/>
                  </a:lnTo>
                  <a:lnTo>
                    <a:pt x="1153" y="2304"/>
                  </a:lnTo>
                  <a:lnTo>
                    <a:pt x="1130" y="2318"/>
                  </a:lnTo>
                  <a:lnTo>
                    <a:pt x="1106" y="2331"/>
                  </a:lnTo>
                  <a:lnTo>
                    <a:pt x="1105" y="2333"/>
                  </a:lnTo>
                  <a:lnTo>
                    <a:pt x="1104" y="2334"/>
                  </a:lnTo>
                  <a:lnTo>
                    <a:pt x="1104" y="2337"/>
                  </a:lnTo>
                  <a:lnTo>
                    <a:pt x="1103" y="2340"/>
                  </a:lnTo>
                  <a:lnTo>
                    <a:pt x="1120" y="2346"/>
                  </a:lnTo>
                  <a:lnTo>
                    <a:pt x="1139" y="2347"/>
                  </a:lnTo>
                  <a:lnTo>
                    <a:pt x="1159" y="2348"/>
                  </a:lnTo>
                  <a:lnTo>
                    <a:pt x="1179" y="2348"/>
                  </a:lnTo>
                  <a:lnTo>
                    <a:pt x="1199" y="2348"/>
                  </a:lnTo>
                  <a:lnTo>
                    <a:pt x="1219" y="2347"/>
                  </a:lnTo>
                  <a:lnTo>
                    <a:pt x="1239" y="2347"/>
                  </a:lnTo>
                  <a:lnTo>
                    <a:pt x="1259" y="2348"/>
                  </a:lnTo>
                  <a:lnTo>
                    <a:pt x="1204" y="2295"/>
                  </a:lnTo>
                  <a:lnTo>
                    <a:pt x="1220" y="2299"/>
                  </a:lnTo>
                  <a:lnTo>
                    <a:pt x="1235" y="2304"/>
                  </a:lnTo>
                  <a:lnTo>
                    <a:pt x="1250" y="2310"/>
                  </a:lnTo>
                  <a:lnTo>
                    <a:pt x="1265" y="2315"/>
                  </a:lnTo>
                  <a:lnTo>
                    <a:pt x="1280" y="2323"/>
                  </a:lnTo>
                  <a:lnTo>
                    <a:pt x="1294" y="2331"/>
                  </a:lnTo>
                  <a:lnTo>
                    <a:pt x="1308" y="2340"/>
                  </a:lnTo>
                  <a:lnTo>
                    <a:pt x="1322" y="2351"/>
                  </a:lnTo>
                  <a:lnTo>
                    <a:pt x="1335" y="2353"/>
                  </a:lnTo>
                  <a:lnTo>
                    <a:pt x="1348" y="2354"/>
                  </a:lnTo>
                  <a:lnTo>
                    <a:pt x="1362" y="2354"/>
                  </a:lnTo>
                  <a:lnTo>
                    <a:pt x="1374" y="2356"/>
                  </a:lnTo>
                  <a:lnTo>
                    <a:pt x="1387" y="2357"/>
                  </a:lnTo>
                  <a:lnTo>
                    <a:pt x="1399" y="2360"/>
                  </a:lnTo>
                  <a:lnTo>
                    <a:pt x="1412" y="2364"/>
                  </a:lnTo>
                  <a:lnTo>
                    <a:pt x="1423" y="2370"/>
                  </a:lnTo>
                  <a:lnTo>
                    <a:pt x="1435" y="2379"/>
                  </a:lnTo>
                  <a:lnTo>
                    <a:pt x="1448" y="2389"/>
                  </a:lnTo>
                  <a:lnTo>
                    <a:pt x="1461" y="2399"/>
                  </a:lnTo>
                  <a:lnTo>
                    <a:pt x="1472" y="2410"/>
                  </a:lnTo>
                  <a:lnTo>
                    <a:pt x="1483" y="2423"/>
                  </a:lnTo>
                  <a:lnTo>
                    <a:pt x="1493" y="2436"/>
                  </a:lnTo>
                  <a:lnTo>
                    <a:pt x="1503" y="2449"/>
                  </a:lnTo>
                  <a:lnTo>
                    <a:pt x="1513" y="2462"/>
                  </a:lnTo>
                  <a:lnTo>
                    <a:pt x="1513" y="2425"/>
                  </a:lnTo>
                  <a:lnTo>
                    <a:pt x="1516" y="2387"/>
                  </a:lnTo>
                  <a:lnTo>
                    <a:pt x="1521" y="2351"/>
                  </a:lnTo>
                  <a:lnTo>
                    <a:pt x="1527" y="2317"/>
                  </a:lnTo>
                  <a:lnTo>
                    <a:pt x="1533" y="2327"/>
                  </a:lnTo>
                  <a:lnTo>
                    <a:pt x="1537" y="2340"/>
                  </a:lnTo>
                  <a:lnTo>
                    <a:pt x="1537" y="2356"/>
                  </a:lnTo>
                  <a:lnTo>
                    <a:pt x="1538" y="2370"/>
                  </a:lnTo>
                  <a:lnTo>
                    <a:pt x="1541" y="2390"/>
                  </a:lnTo>
                  <a:lnTo>
                    <a:pt x="1544" y="2410"/>
                  </a:lnTo>
                  <a:lnTo>
                    <a:pt x="1548" y="2429"/>
                  </a:lnTo>
                  <a:lnTo>
                    <a:pt x="1553" y="2448"/>
                  </a:lnTo>
                  <a:lnTo>
                    <a:pt x="1558" y="2467"/>
                  </a:lnTo>
                  <a:lnTo>
                    <a:pt x="1564" y="2485"/>
                  </a:lnTo>
                  <a:lnTo>
                    <a:pt x="1571" y="2504"/>
                  </a:lnTo>
                  <a:lnTo>
                    <a:pt x="1577" y="2521"/>
                  </a:lnTo>
                  <a:lnTo>
                    <a:pt x="1574" y="2526"/>
                  </a:lnTo>
                  <a:lnTo>
                    <a:pt x="1573" y="2531"/>
                  </a:lnTo>
                  <a:lnTo>
                    <a:pt x="1572" y="2537"/>
                  </a:lnTo>
                  <a:lnTo>
                    <a:pt x="1571" y="2543"/>
                  </a:lnTo>
                  <a:lnTo>
                    <a:pt x="1561" y="2549"/>
                  </a:lnTo>
                  <a:lnTo>
                    <a:pt x="1551" y="2553"/>
                  </a:lnTo>
                  <a:lnTo>
                    <a:pt x="1539" y="2557"/>
                  </a:lnTo>
                  <a:lnTo>
                    <a:pt x="1527" y="2560"/>
                  </a:lnTo>
                  <a:lnTo>
                    <a:pt x="1516" y="2563"/>
                  </a:lnTo>
                  <a:lnTo>
                    <a:pt x="1504" y="2562"/>
                  </a:lnTo>
                  <a:lnTo>
                    <a:pt x="1493" y="2559"/>
                  </a:lnTo>
                  <a:lnTo>
                    <a:pt x="1482" y="2553"/>
                  </a:lnTo>
                  <a:lnTo>
                    <a:pt x="1471" y="2544"/>
                  </a:lnTo>
                  <a:lnTo>
                    <a:pt x="1459" y="2534"/>
                  </a:lnTo>
                  <a:lnTo>
                    <a:pt x="1449" y="2524"/>
                  </a:lnTo>
                  <a:lnTo>
                    <a:pt x="1438" y="2514"/>
                  </a:lnTo>
                  <a:lnTo>
                    <a:pt x="1427" y="2504"/>
                  </a:lnTo>
                  <a:lnTo>
                    <a:pt x="1415" y="2494"/>
                  </a:lnTo>
                  <a:lnTo>
                    <a:pt x="1404" y="2485"/>
                  </a:lnTo>
                  <a:lnTo>
                    <a:pt x="1393" y="2478"/>
                  </a:lnTo>
                  <a:lnTo>
                    <a:pt x="1383" y="2481"/>
                  </a:lnTo>
                  <a:lnTo>
                    <a:pt x="1373" y="2488"/>
                  </a:lnTo>
                  <a:lnTo>
                    <a:pt x="1363" y="2497"/>
                  </a:lnTo>
                  <a:lnTo>
                    <a:pt x="1353" y="2504"/>
                  </a:lnTo>
                  <a:lnTo>
                    <a:pt x="1344" y="2513"/>
                  </a:lnTo>
                  <a:lnTo>
                    <a:pt x="1334" y="2521"/>
                  </a:lnTo>
                  <a:lnTo>
                    <a:pt x="1325" y="2530"/>
                  </a:lnTo>
                  <a:lnTo>
                    <a:pt x="1315" y="2540"/>
                  </a:lnTo>
                  <a:lnTo>
                    <a:pt x="1307" y="2550"/>
                  </a:lnTo>
                  <a:lnTo>
                    <a:pt x="1315" y="2580"/>
                  </a:lnTo>
                  <a:lnTo>
                    <a:pt x="1322" y="2612"/>
                  </a:lnTo>
                  <a:lnTo>
                    <a:pt x="1322" y="2644"/>
                  </a:lnTo>
                  <a:lnTo>
                    <a:pt x="1314" y="2674"/>
                  </a:lnTo>
                  <a:lnTo>
                    <a:pt x="1302" y="2693"/>
                  </a:lnTo>
                  <a:lnTo>
                    <a:pt x="1287" y="2706"/>
                  </a:lnTo>
                  <a:lnTo>
                    <a:pt x="1269" y="2713"/>
                  </a:lnTo>
                  <a:lnTo>
                    <a:pt x="1250" y="2718"/>
                  </a:lnTo>
                  <a:lnTo>
                    <a:pt x="1232" y="2724"/>
                  </a:lnTo>
                  <a:lnTo>
                    <a:pt x="1214" y="2730"/>
                  </a:lnTo>
                  <a:lnTo>
                    <a:pt x="1197" y="2739"/>
                  </a:lnTo>
                  <a:lnTo>
                    <a:pt x="1182" y="2752"/>
                  </a:lnTo>
                  <a:lnTo>
                    <a:pt x="1174" y="2760"/>
                  </a:lnTo>
                  <a:lnTo>
                    <a:pt x="1165" y="2769"/>
                  </a:lnTo>
                  <a:lnTo>
                    <a:pt x="1159" y="2779"/>
                  </a:lnTo>
                  <a:lnTo>
                    <a:pt x="1156" y="2790"/>
                  </a:lnTo>
                  <a:lnTo>
                    <a:pt x="1151" y="2782"/>
                  </a:lnTo>
                  <a:lnTo>
                    <a:pt x="1150" y="2772"/>
                  </a:lnTo>
                  <a:lnTo>
                    <a:pt x="1150" y="2762"/>
                  </a:lnTo>
                  <a:lnTo>
                    <a:pt x="1151" y="2750"/>
                  </a:lnTo>
                  <a:lnTo>
                    <a:pt x="1153" y="2726"/>
                  </a:lnTo>
                  <a:lnTo>
                    <a:pt x="1153" y="2700"/>
                  </a:lnTo>
                  <a:lnTo>
                    <a:pt x="1154" y="2674"/>
                  </a:lnTo>
                  <a:lnTo>
                    <a:pt x="1155" y="2646"/>
                  </a:lnTo>
                  <a:lnTo>
                    <a:pt x="1158" y="2622"/>
                  </a:lnTo>
                  <a:lnTo>
                    <a:pt x="1164" y="2599"/>
                  </a:lnTo>
                  <a:lnTo>
                    <a:pt x="1175" y="2576"/>
                  </a:lnTo>
                  <a:lnTo>
                    <a:pt x="1192" y="2557"/>
                  </a:lnTo>
                  <a:lnTo>
                    <a:pt x="1202" y="2549"/>
                  </a:lnTo>
                  <a:lnTo>
                    <a:pt x="1213" y="2541"/>
                  </a:lnTo>
                  <a:lnTo>
                    <a:pt x="1224" y="2534"/>
                  </a:lnTo>
                  <a:lnTo>
                    <a:pt x="1235" y="2530"/>
                  </a:lnTo>
                  <a:lnTo>
                    <a:pt x="1248" y="2526"/>
                  </a:lnTo>
                  <a:lnTo>
                    <a:pt x="1259" y="2524"/>
                  </a:lnTo>
                  <a:lnTo>
                    <a:pt x="1273" y="2524"/>
                  </a:lnTo>
                  <a:lnTo>
                    <a:pt x="1285" y="2526"/>
                  </a:lnTo>
                  <a:lnTo>
                    <a:pt x="1329" y="2467"/>
                  </a:lnTo>
                  <a:lnTo>
                    <a:pt x="1308" y="2467"/>
                  </a:lnTo>
                  <a:lnTo>
                    <a:pt x="1285" y="2469"/>
                  </a:lnTo>
                  <a:lnTo>
                    <a:pt x="1264" y="2471"/>
                  </a:lnTo>
                  <a:lnTo>
                    <a:pt x="1243" y="2472"/>
                  </a:lnTo>
                  <a:lnTo>
                    <a:pt x="1222" y="2475"/>
                  </a:lnTo>
                  <a:lnTo>
                    <a:pt x="1199" y="2475"/>
                  </a:lnTo>
                  <a:lnTo>
                    <a:pt x="1178" y="2474"/>
                  </a:lnTo>
                  <a:lnTo>
                    <a:pt x="1155" y="2471"/>
                  </a:lnTo>
                  <a:lnTo>
                    <a:pt x="1145" y="2468"/>
                  </a:lnTo>
                  <a:lnTo>
                    <a:pt x="1135" y="2467"/>
                  </a:lnTo>
                  <a:lnTo>
                    <a:pt x="1126" y="2464"/>
                  </a:lnTo>
                  <a:lnTo>
                    <a:pt x="1116" y="2462"/>
                  </a:lnTo>
                  <a:lnTo>
                    <a:pt x="1108" y="2459"/>
                  </a:lnTo>
                  <a:lnTo>
                    <a:pt x="1098" y="2458"/>
                  </a:lnTo>
                  <a:lnTo>
                    <a:pt x="1089" y="2455"/>
                  </a:lnTo>
                  <a:lnTo>
                    <a:pt x="1079" y="2454"/>
                  </a:lnTo>
                  <a:lnTo>
                    <a:pt x="1080" y="2469"/>
                  </a:lnTo>
                  <a:lnTo>
                    <a:pt x="1080" y="2487"/>
                  </a:lnTo>
                  <a:lnTo>
                    <a:pt x="1075" y="2501"/>
                  </a:lnTo>
                  <a:lnTo>
                    <a:pt x="1065" y="2510"/>
                  </a:lnTo>
                  <a:lnTo>
                    <a:pt x="1051" y="2513"/>
                  </a:lnTo>
                  <a:lnTo>
                    <a:pt x="1038" y="2514"/>
                  </a:lnTo>
                  <a:lnTo>
                    <a:pt x="1024" y="2515"/>
                  </a:lnTo>
                  <a:lnTo>
                    <a:pt x="1010" y="2517"/>
                  </a:lnTo>
                  <a:lnTo>
                    <a:pt x="995" y="2518"/>
                  </a:lnTo>
                  <a:lnTo>
                    <a:pt x="981" y="2521"/>
                  </a:lnTo>
                  <a:lnTo>
                    <a:pt x="968" y="2526"/>
                  </a:lnTo>
                  <a:lnTo>
                    <a:pt x="955" y="2531"/>
                  </a:lnTo>
                  <a:lnTo>
                    <a:pt x="944" y="2536"/>
                  </a:lnTo>
                  <a:lnTo>
                    <a:pt x="934" y="2536"/>
                  </a:lnTo>
                  <a:lnTo>
                    <a:pt x="924" y="2533"/>
                  </a:lnTo>
                  <a:lnTo>
                    <a:pt x="914" y="2527"/>
                  </a:lnTo>
                  <a:lnTo>
                    <a:pt x="904" y="2520"/>
                  </a:lnTo>
                  <a:lnTo>
                    <a:pt x="895" y="2511"/>
                  </a:lnTo>
                  <a:lnTo>
                    <a:pt x="885" y="2503"/>
                  </a:lnTo>
                  <a:lnTo>
                    <a:pt x="876" y="2495"/>
                  </a:lnTo>
                  <a:lnTo>
                    <a:pt x="864" y="2495"/>
                  </a:lnTo>
                  <a:lnTo>
                    <a:pt x="851" y="2494"/>
                  </a:lnTo>
                  <a:lnTo>
                    <a:pt x="840" y="2491"/>
                  </a:lnTo>
                  <a:lnTo>
                    <a:pt x="829" y="2487"/>
                  </a:lnTo>
                  <a:lnTo>
                    <a:pt x="819" y="2481"/>
                  </a:lnTo>
                  <a:lnTo>
                    <a:pt x="809" y="2472"/>
                  </a:lnTo>
                  <a:lnTo>
                    <a:pt x="801" y="2462"/>
                  </a:lnTo>
                  <a:lnTo>
                    <a:pt x="794" y="2451"/>
                  </a:lnTo>
                  <a:lnTo>
                    <a:pt x="790" y="2441"/>
                  </a:lnTo>
                  <a:lnTo>
                    <a:pt x="786" y="2429"/>
                  </a:lnTo>
                  <a:lnTo>
                    <a:pt x="784" y="2419"/>
                  </a:lnTo>
                  <a:lnTo>
                    <a:pt x="781" y="2407"/>
                  </a:lnTo>
                  <a:lnTo>
                    <a:pt x="772" y="2410"/>
                  </a:lnTo>
                  <a:lnTo>
                    <a:pt x="765" y="2416"/>
                  </a:lnTo>
                  <a:lnTo>
                    <a:pt x="759" y="2423"/>
                  </a:lnTo>
                  <a:lnTo>
                    <a:pt x="751" y="2432"/>
                  </a:lnTo>
                  <a:lnTo>
                    <a:pt x="745" y="2441"/>
                  </a:lnTo>
                  <a:lnTo>
                    <a:pt x="737" y="2448"/>
                  </a:lnTo>
                  <a:lnTo>
                    <a:pt x="730" y="2454"/>
                  </a:lnTo>
                  <a:lnTo>
                    <a:pt x="720" y="2458"/>
                  </a:lnTo>
                  <a:lnTo>
                    <a:pt x="702" y="2459"/>
                  </a:lnTo>
                  <a:lnTo>
                    <a:pt x="686" y="2455"/>
                  </a:lnTo>
                  <a:lnTo>
                    <a:pt x="672" y="2446"/>
                  </a:lnTo>
                  <a:lnTo>
                    <a:pt x="659" y="2438"/>
                  </a:lnTo>
                  <a:lnTo>
                    <a:pt x="645" y="2429"/>
                  </a:lnTo>
                  <a:lnTo>
                    <a:pt x="630" y="2422"/>
                  </a:lnTo>
                  <a:lnTo>
                    <a:pt x="614" y="2420"/>
                  </a:lnTo>
                  <a:lnTo>
                    <a:pt x="596" y="2425"/>
                  </a:lnTo>
                  <a:lnTo>
                    <a:pt x="591" y="2426"/>
                  </a:lnTo>
                  <a:lnTo>
                    <a:pt x="585" y="2428"/>
                  </a:lnTo>
                  <a:lnTo>
                    <a:pt x="578" y="2428"/>
                  </a:lnTo>
                  <a:lnTo>
                    <a:pt x="572" y="2428"/>
                  </a:lnTo>
                  <a:lnTo>
                    <a:pt x="566" y="2428"/>
                  </a:lnTo>
                  <a:lnTo>
                    <a:pt x="560" y="2426"/>
                  </a:lnTo>
                  <a:lnTo>
                    <a:pt x="555" y="2423"/>
                  </a:lnTo>
                  <a:lnTo>
                    <a:pt x="550" y="2420"/>
                  </a:lnTo>
                  <a:lnTo>
                    <a:pt x="542" y="2413"/>
                  </a:lnTo>
                  <a:lnTo>
                    <a:pt x="536" y="2403"/>
                  </a:lnTo>
                  <a:lnTo>
                    <a:pt x="532" y="2393"/>
                  </a:lnTo>
                  <a:lnTo>
                    <a:pt x="530" y="2382"/>
                  </a:lnTo>
                  <a:lnTo>
                    <a:pt x="511" y="2379"/>
                  </a:lnTo>
                  <a:lnTo>
                    <a:pt x="491" y="2374"/>
                  </a:lnTo>
                  <a:lnTo>
                    <a:pt x="470" y="2373"/>
                  </a:lnTo>
                  <a:lnTo>
                    <a:pt x="450" y="2371"/>
                  </a:lnTo>
                  <a:lnTo>
                    <a:pt x="430" y="2373"/>
                  </a:lnTo>
                  <a:lnTo>
                    <a:pt x="411" y="2376"/>
                  </a:lnTo>
                  <a:lnTo>
                    <a:pt x="392" y="2383"/>
                  </a:lnTo>
                  <a:lnTo>
                    <a:pt x="375" y="2395"/>
                  </a:lnTo>
                  <a:lnTo>
                    <a:pt x="386" y="2418"/>
                  </a:lnTo>
                  <a:lnTo>
                    <a:pt x="392" y="2443"/>
                  </a:lnTo>
                  <a:lnTo>
                    <a:pt x="392" y="2469"/>
                  </a:lnTo>
                  <a:lnTo>
                    <a:pt x="387" y="2495"/>
                  </a:lnTo>
                  <a:lnTo>
                    <a:pt x="378" y="2514"/>
                  </a:lnTo>
                  <a:lnTo>
                    <a:pt x="368" y="2531"/>
                  </a:lnTo>
                  <a:lnTo>
                    <a:pt x="356" y="2546"/>
                  </a:lnTo>
                  <a:lnTo>
                    <a:pt x="342" y="2557"/>
                  </a:lnTo>
                  <a:lnTo>
                    <a:pt x="326" y="2567"/>
                  </a:lnTo>
                  <a:lnTo>
                    <a:pt x="310" y="2575"/>
                  </a:lnTo>
                  <a:lnTo>
                    <a:pt x="293" y="2580"/>
                  </a:lnTo>
                  <a:lnTo>
                    <a:pt x="276" y="2582"/>
                  </a:lnTo>
                  <a:lnTo>
                    <a:pt x="257" y="2582"/>
                  </a:lnTo>
                  <a:lnTo>
                    <a:pt x="237" y="2580"/>
                  </a:lnTo>
                  <a:lnTo>
                    <a:pt x="217" y="2579"/>
                  </a:lnTo>
                  <a:lnTo>
                    <a:pt x="197" y="2579"/>
                  </a:lnTo>
                  <a:lnTo>
                    <a:pt x="178" y="2579"/>
                  </a:lnTo>
                  <a:lnTo>
                    <a:pt x="158" y="2580"/>
                  </a:lnTo>
                  <a:lnTo>
                    <a:pt x="141" y="2583"/>
                  </a:lnTo>
                  <a:lnTo>
                    <a:pt x="122" y="2590"/>
                  </a:lnTo>
                  <a:lnTo>
                    <a:pt x="146" y="2570"/>
                  </a:lnTo>
                  <a:lnTo>
                    <a:pt x="162" y="2544"/>
                  </a:lnTo>
                  <a:lnTo>
                    <a:pt x="174" y="2515"/>
                  </a:lnTo>
                  <a:lnTo>
                    <a:pt x="183" y="2485"/>
                  </a:lnTo>
                  <a:lnTo>
                    <a:pt x="191" y="2454"/>
                  </a:lnTo>
                  <a:lnTo>
                    <a:pt x="202" y="2423"/>
                  </a:lnTo>
                  <a:lnTo>
                    <a:pt x="217" y="2397"/>
                  </a:lnTo>
                  <a:lnTo>
                    <a:pt x="239" y="2376"/>
                  </a:lnTo>
                  <a:lnTo>
                    <a:pt x="251" y="2370"/>
                  </a:lnTo>
                  <a:lnTo>
                    <a:pt x="262" y="2367"/>
                  </a:lnTo>
                  <a:lnTo>
                    <a:pt x="274" y="2366"/>
                  </a:lnTo>
                  <a:lnTo>
                    <a:pt x="286" y="2367"/>
                  </a:lnTo>
                  <a:lnTo>
                    <a:pt x="298" y="2370"/>
                  </a:lnTo>
                  <a:lnTo>
                    <a:pt x="311" y="2374"/>
                  </a:lnTo>
                  <a:lnTo>
                    <a:pt x="322" y="2382"/>
                  </a:lnTo>
                  <a:lnTo>
                    <a:pt x="332" y="2389"/>
                  </a:lnTo>
                  <a:lnTo>
                    <a:pt x="343" y="2386"/>
                  </a:lnTo>
                  <a:lnTo>
                    <a:pt x="353" y="2382"/>
                  </a:lnTo>
                  <a:lnTo>
                    <a:pt x="365" y="2376"/>
                  </a:lnTo>
                  <a:lnTo>
                    <a:pt x="375" y="2370"/>
                  </a:lnTo>
                  <a:lnTo>
                    <a:pt x="385" y="2364"/>
                  </a:lnTo>
                  <a:lnTo>
                    <a:pt x="393" y="2359"/>
                  </a:lnTo>
                  <a:lnTo>
                    <a:pt x="403" y="2354"/>
                  </a:lnTo>
                  <a:lnTo>
                    <a:pt x="413" y="2348"/>
                  </a:lnTo>
                  <a:lnTo>
                    <a:pt x="400" y="2340"/>
                  </a:lnTo>
                  <a:lnTo>
                    <a:pt x="386" y="2333"/>
                  </a:lnTo>
                  <a:lnTo>
                    <a:pt x="371" y="2325"/>
                  </a:lnTo>
                  <a:lnTo>
                    <a:pt x="356" y="2317"/>
                  </a:lnTo>
                  <a:lnTo>
                    <a:pt x="342" y="2310"/>
                  </a:lnTo>
                  <a:lnTo>
                    <a:pt x="327" y="2302"/>
                  </a:lnTo>
                  <a:lnTo>
                    <a:pt x="312" y="2294"/>
                  </a:lnTo>
                  <a:lnTo>
                    <a:pt x="298" y="2285"/>
                  </a:lnTo>
                  <a:lnTo>
                    <a:pt x="282" y="2282"/>
                  </a:lnTo>
                  <a:lnTo>
                    <a:pt x="261" y="2287"/>
                  </a:lnTo>
                  <a:lnTo>
                    <a:pt x="239" y="2291"/>
                  </a:lnTo>
                  <a:lnTo>
                    <a:pt x="218" y="2297"/>
                  </a:lnTo>
                  <a:lnTo>
                    <a:pt x="197" y="2301"/>
                  </a:lnTo>
                  <a:lnTo>
                    <a:pt x="176" y="2305"/>
                  </a:lnTo>
                  <a:lnTo>
                    <a:pt x="153" y="2310"/>
                  </a:lnTo>
                  <a:lnTo>
                    <a:pt x="132" y="2312"/>
                  </a:lnTo>
                  <a:lnTo>
                    <a:pt x="109" y="2315"/>
                  </a:lnTo>
                  <a:lnTo>
                    <a:pt x="123" y="2310"/>
                  </a:lnTo>
                  <a:lnTo>
                    <a:pt x="136" y="2304"/>
                  </a:lnTo>
                  <a:lnTo>
                    <a:pt x="148" y="2297"/>
                  </a:lnTo>
                  <a:lnTo>
                    <a:pt x="162" y="2289"/>
                  </a:lnTo>
                  <a:lnTo>
                    <a:pt x="174" y="2284"/>
                  </a:lnTo>
                  <a:lnTo>
                    <a:pt x="187" y="2276"/>
                  </a:lnTo>
                  <a:lnTo>
                    <a:pt x="199" y="2271"/>
                  </a:lnTo>
                  <a:lnTo>
                    <a:pt x="213" y="2266"/>
                  </a:lnTo>
                  <a:lnTo>
                    <a:pt x="209" y="2261"/>
                  </a:lnTo>
                  <a:lnTo>
                    <a:pt x="197" y="2258"/>
                  </a:lnTo>
                  <a:lnTo>
                    <a:pt x="184" y="2255"/>
                  </a:lnTo>
                  <a:lnTo>
                    <a:pt x="171" y="2253"/>
                  </a:lnTo>
                  <a:lnTo>
                    <a:pt x="158" y="2252"/>
                  </a:lnTo>
                  <a:lnTo>
                    <a:pt x="144" y="2251"/>
                  </a:lnTo>
                  <a:lnTo>
                    <a:pt x="132" y="2251"/>
                  </a:lnTo>
                  <a:lnTo>
                    <a:pt x="118" y="2249"/>
                  </a:lnTo>
                  <a:lnTo>
                    <a:pt x="106" y="2249"/>
                  </a:lnTo>
                  <a:lnTo>
                    <a:pt x="92" y="2251"/>
                  </a:lnTo>
                  <a:lnTo>
                    <a:pt x="78" y="2251"/>
                  </a:lnTo>
                  <a:lnTo>
                    <a:pt x="66" y="2252"/>
                  </a:lnTo>
                  <a:lnTo>
                    <a:pt x="52" y="2253"/>
                  </a:lnTo>
                  <a:lnTo>
                    <a:pt x="39" y="2255"/>
                  </a:lnTo>
                  <a:lnTo>
                    <a:pt x="26" y="2256"/>
                  </a:lnTo>
                  <a:lnTo>
                    <a:pt x="13" y="2259"/>
                  </a:lnTo>
                  <a:lnTo>
                    <a:pt x="0" y="2261"/>
                  </a:lnTo>
                  <a:lnTo>
                    <a:pt x="19" y="2252"/>
                  </a:lnTo>
                  <a:lnTo>
                    <a:pt x="39" y="2245"/>
                  </a:lnTo>
                  <a:lnTo>
                    <a:pt x="59" y="2238"/>
                  </a:lnTo>
                  <a:lnTo>
                    <a:pt x="79" y="2233"/>
                  </a:lnTo>
                  <a:lnTo>
                    <a:pt x="99" y="2229"/>
                  </a:lnTo>
                  <a:lnTo>
                    <a:pt x="121" y="2225"/>
                  </a:lnTo>
                  <a:lnTo>
                    <a:pt x="142" y="2223"/>
                  </a:lnTo>
                  <a:lnTo>
                    <a:pt x="163" y="2223"/>
                  </a:lnTo>
                  <a:lnTo>
                    <a:pt x="181" y="2225"/>
                  </a:lnTo>
                  <a:lnTo>
                    <a:pt x="198" y="2226"/>
                  </a:lnTo>
                  <a:lnTo>
                    <a:pt x="216" y="2227"/>
                  </a:lnTo>
                  <a:lnTo>
                    <a:pt x="233" y="2229"/>
                  </a:lnTo>
                  <a:lnTo>
                    <a:pt x="251" y="2230"/>
                  </a:lnTo>
                  <a:lnTo>
                    <a:pt x="268" y="2232"/>
                  </a:lnTo>
                  <a:lnTo>
                    <a:pt x="287" y="2232"/>
                  </a:lnTo>
                  <a:lnTo>
                    <a:pt x="305" y="2232"/>
                  </a:lnTo>
                  <a:lnTo>
                    <a:pt x="296" y="2217"/>
                  </a:lnTo>
                  <a:lnTo>
                    <a:pt x="287" y="2203"/>
                  </a:lnTo>
                  <a:lnTo>
                    <a:pt x="278" y="2190"/>
                  </a:lnTo>
                  <a:lnTo>
                    <a:pt x="269" y="2176"/>
                  </a:lnTo>
                  <a:lnTo>
                    <a:pt x="252" y="2179"/>
                  </a:lnTo>
                  <a:lnTo>
                    <a:pt x="236" y="2179"/>
                  </a:lnTo>
                  <a:lnTo>
                    <a:pt x="219" y="2177"/>
                  </a:lnTo>
                  <a:lnTo>
                    <a:pt x="204" y="2171"/>
                  </a:lnTo>
                  <a:lnTo>
                    <a:pt x="191" y="2163"/>
                  </a:lnTo>
                  <a:lnTo>
                    <a:pt x="177" y="2153"/>
                  </a:lnTo>
                  <a:lnTo>
                    <a:pt x="164" y="2141"/>
                  </a:lnTo>
                  <a:lnTo>
                    <a:pt x="153" y="2127"/>
                  </a:lnTo>
                  <a:lnTo>
                    <a:pt x="144" y="2112"/>
                  </a:lnTo>
                  <a:lnTo>
                    <a:pt x="137" y="2098"/>
                  </a:lnTo>
                  <a:lnTo>
                    <a:pt x="131" y="2084"/>
                  </a:lnTo>
                  <a:lnTo>
                    <a:pt x="126" y="2068"/>
                  </a:lnTo>
                  <a:lnTo>
                    <a:pt x="122" y="2052"/>
                  </a:lnTo>
                  <a:lnTo>
                    <a:pt x="119" y="2036"/>
                  </a:lnTo>
                  <a:lnTo>
                    <a:pt x="118" y="2019"/>
                  </a:lnTo>
                  <a:lnTo>
                    <a:pt x="118" y="2001"/>
                  </a:lnTo>
                  <a:lnTo>
                    <a:pt x="117" y="1978"/>
                  </a:lnTo>
                  <a:lnTo>
                    <a:pt x="113" y="1955"/>
                  </a:lnTo>
                  <a:lnTo>
                    <a:pt x="108" y="1934"/>
                  </a:lnTo>
                  <a:lnTo>
                    <a:pt x="104" y="1912"/>
                  </a:lnTo>
                  <a:lnTo>
                    <a:pt x="99" y="1905"/>
                  </a:lnTo>
                  <a:lnTo>
                    <a:pt x="93" y="1898"/>
                  </a:lnTo>
                  <a:lnTo>
                    <a:pt x="89" y="1891"/>
                  </a:lnTo>
                  <a:lnTo>
                    <a:pt x="88" y="1883"/>
                  </a:lnTo>
                  <a:lnTo>
                    <a:pt x="98" y="1886"/>
                  </a:lnTo>
                  <a:lnTo>
                    <a:pt x="104" y="1895"/>
                  </a:lnTo>
                  <a:lnTo>
                    <a:pt x="112" y="1906"/>
                  </a:lnTo>
                  <a:lnTo>
                    <a:pt x="119" y="1915"/>
                  </a:lnTo>
                  <a:lnTo>
                    <a:pt x="143" y="1928"/>
                  </a:lnTo>
                  <a:lnTo>
                    <a:pt x="168" y="1937"/>
                  </a:lnTo>
                  <a:lnTo>
                    <a:pt x="194" y="1945"/>
                  </a:lnTo>
                  <a:lnTo>
                    <a:pt x="219" y="1954"/>
                  </a:lnTo>
                  <a:lnTo>
                    <a:pt x="244" y="1965"/>
                  </a:lnTo>
                  <a:lnTo>
                    <a:pt x="266" y="1981"/>
                  </a:lnTo>
                  <a:lnTo>
                    <a:pt x="286" y="2003"/>
                  </a:lnTo>
                  <a:lnTo>
                    <a:pt x="302" y="2032"/>
                  </a:lnTo>
                  <a:lnTo>
                    <a:pt x="310" y="2065"/>
                  </a:lnTo>
                  <a:lnTo>
                    <a:pt x="307" y="2098"/>
                  </a:lnTo>
                  <a:lnTo>
                    <a:pt x="299" y="2130"/>
                  </a:lnTo>
                  <a:lnTo>
                    <a:pt x="296" y="2161"/>
                  </a:lnTo>
                  <a:lnTo>
                    <a:pt x="303" y="2174"/>
                  </a:lnTo>
                  <a:lnTo>
                    <a:pt x="311" y="2187"/>
                  </a:lnTo>
                  <a:lnTo>
                    <a:pt x="320" y="2200"/>
                  </a:lnTo>
                  <a:lnTo>
                    <a:pt x="330" y="2212"/>
                  </a:lnTo>
                  <a:lnTo>
                    <a:pt x="340" y="2222"/>
                  </a:lnTo>
                  <a:lnTo>
                    <a:pt x="350" y="2230"/>
                  </a:lnTo>
                  <a:lnTo>
                    <a:pt x="361" y="2238"/>
                  </a:lnTo>
                  <a:lnTo>
                    <a:pt x="373" y="2242"/>
                  </a:lnTo>
                  <a:lnTo>
                    <a:pt x="388" y="2243"/>
                  </a:lnTo>
                  <a:lnTo>
                    <a:pt x="405" y="2243"/>
                  </a:lnTo>
                  <a:lnTo>
                    <a:pt x="420" y="2240"/>
                  </a:lnTo>
                  <a:lnTo>
                    <a:pt x="436" y="2238"/>
                  </a:lnTo>
                  <a:lnTo>
                    <a:pt x="452" y="2233"/>
                  </a:lnTo>
                  <a:lnTo>
                    <a:pt x="467" y="2230"/>
                  </a:lnTo>
                  <a:lnTo>
                    <a:pt x="483" y="2229"/>
                  </a:lnTo>
                  <a:lnTo>
                    <a:pt x="500" y="2230"/>
                  </a:lnTo>
                  <a:lnTo>
                    <a:pt x="548" y="2243"/>
                  </a:lnTo>
                  <a:lnTo>
                    <a:pt x="556" y="2232"/>
                  </a:lnTo>
                  <a:lnTo>
                    <a:pt x="563" y="2222"/>
                  </a:lnTo>
                  <a:lnTo>
                    <a:pt x="573" y="2213"/>
                  </a:lnTo>
                  <a:lnTo>
                    <a:pt x="583" y="2206"/>
                  </a:lnTo>
                  <a:lnTo>
                    <a:pt x="594" y="2200"/>
                  </a:lnTo>
                  <a:lnTo>
                    <a:pt x="604" y="2194"/>
                  </a:lnTo>
                  <a:lnTo>
                    <a:pt x="615" y="2190"/>
                  </a:lnTo>
                  <a:lnTo>
                    <a:pt x="625" y="2186"/>
                  </a:lnTo>
                  <a:lnTo>
                    <a:pt x="630" y="2180"/>
                  </a:lnTo>
                  <a:lnTo>
                    <a:pt x="607" y="2171"/>
                  </a:lnTo>
                  <a:lnTo>
                    <a:pt x="585" y="2163"/>
                  </a:lnTo>
                  <a:lnTo>
                    <a:pt x="563" y="2153"/>
                  </a:lnTo>
                  <a:lnTo>
                    <a:pt x="542" y="2141"/>
                  </a:lnTo>
                  <a:lnTo>
                    <a:pt x="522" y="2127"/>
                  </a:lnTo>
                  <a:lnTo>
                    <a:pt x="502" y="2111"/>
                  </a:lnTo>
                  <a:lnTo>
                    <a:pt x="483" y="2092"/>
                  </a:lnTo>
                  <a:lnTo>
                    <a:pt x="466" y="2072"/>
                  </a:lnTo>
                  <a:lnTo>
                    <a:pt x="443" y="2040"/>
                  </a:lnTo>
                  <a:lnTo>
                    <a:pt x="426" y="2007"/>
                  </a:lnTo>
                  <a:lnTo>
                    <a:pt x="410" y="1973"/>
                  </a:lnTo>
                  <a:lnTo>
                    <a:pt x="398" y="1935"/>
                  </a:lnTo>
                  <a:lnTo>
                    <a:pt x="390" y="1898"/>
                  </a:lnTo>
                  <a:lnTo>
                    <a:pt x="383" y="1859"/>
                  </a:lnTo>
                  <a:lnTo>
                    <a:pt x="380" y="1819"/>
                  </a:lnTo>
                  <a:lnTo>
                    <a:pt x="378" y="1778"/>
                  </a:lnTo>
                  <a:lnTo>
                    <a:pt x="353" y="1783"/>
                  </a:lnTo>
                  <a:lnTo>
                    <a:pt x="328" y="1781"/>
                  </a:lnTo>
                  <a:lnTo>
                    <a:pt x="305" y="1777"/>
                  </a:lnTo>
                  <a:lnTo>
                    <a:pt x="282" y="1767"/>
                  </a:lnTo>
                  <a:lnTo>
                    <a:pt x="261" y="1755"/>
                  </a:lnTo>
                  <a:lnTo>
                    <a:pt x="242" y="1738"/>
                  </a:lnTo>
                  <a:lnTo>
                    <a:pt x="224" y="1719"/>
                  </a:lnTo>
                  <a:lnTo>
                    <a:pt x="209" y="1696"/>
                  </a:lnTo>
                  <a:lnTo>
                    <a:pt x="198" y="1670"/>
                  </a:lnTo>
                  <a:lnTo>
                    <a:pt x="193" y="1640"/>
                  </a:lnTo>
                  <a:lnTo>
                    <a:pt x="191" y="1610"/>
                  </a:lnTo>
                  <a:lnTo>
                    <a:pt x="192" y="1578"/>
                  </a:lnTo>
                  <a:lnTo>
                    <a:pt x="169" y="1562"/>
                  </a:lnTo>
                  <a:lnTo>
                    <a:pt x="149" y="1542"/>
                  </a:lnTo>
                  <a:lnTo>
                    <a:pt x="133" y="1519"/>
                  </a:lnTo>
                  <a:lnTo>
                    <a:pt x="121" y="1493"/>
                  </a:lnTo>
                  <a:lnTo>
                    <a:pt x="112" y="1466"/>
                  </a:lnTo>
                  <a:lnTo>
                    <a:pt x="106" y="1437"/>
                  </a:lnTo>
                  <a:lnTo>
                    <a:pt x="104" y="1407"/>
                  </a:lnTo>
                  <a:lnTo>
                    <a:pt x="106" y="1377"/>
                  </a:lnTo>
                  <a:lnTo>
                    <a:pt x="111" y="1353"/>
                  </a:lnTo>
                  <a:lnTo>
                    <a:pt x="117" y="1330"/>
                  </a:lnTo>
                  <a:lnTo>
                    <a:pt x="124" y="1309"/>
                  </a:lnTo>
                  <a:lnTo>
                    <a:pt x="132" y="1286"/>
                  </a:lnTo>
                  <a:lnTo>
                    <a:pt x="132" y="1273"/>
                  </a:lnTo>
                  <a:lnTo>
                    <a:pt x="126" y="1261"/>
                  </a:lnTo>
                  <a:lnTo>
                    <a:pt x="118" y="1253"/>
                  </a:lnTo>
                  <a:lnTo>
                    <a:pt x="112" y="1243"/>
                  </a:lnTo>
                  <a:lnTo>
                    <a:pt x="102" y="1214"/>
                  </a:lnTo>
                  <a:lnTo>
                    <a:pt x="94" y="1184"/>
                  </a:lnTo>
                  <a:lnTo>
                    <a:pt x="89" y="1153"/>
                  </a:lnTo>
                  <a:lnTo>
                    <a:pt x="92" y="1120"/>
                  </a:lnTo>
                  <a:lnTo>
                    <a:pt x="97" y="1102"/>
                  </a:lnTo>
                  <a:lnTo>
                    <a:pt x="102" y="1083"/>
                  </a:lnTo>
                  <a:lnTo>
                    <a:pt x="107" y="1064"/>
                  </a:lnTo>
                  <a:lnTo>
                    <a:pt x="114" y="1047"/>
                  </a:lnTo>
                  <a:lnTo>
                    <a:pt x="122" y="1030"/>
                  </a:lnTo>
                  <a:lnTo>
                    <a:pt x="131" y="1012"/>
                  </a:lnTo>
                  <a:lnTo>
                    <a:pt x="141" y="995"/>
                  </a:lnTo>
                  <a:lnTo>
                    <a:pt x="152" y="979"/>
                  </a:lnTo>
                  <a:lnTo>
                    <a:pt x="149" y="972"/>
                  </a:lnTo>
                  <a:lnTo>
                    <a:pt x="156" y="983"/>
                  </a:lnTo>
                  <a:lnTo>
                    <a:pt x="161" y="994"/>
                  </a:lnTo>
                  <a:lnTo>
                    <a:pt x="166" y="1005"/>
                  </a:lnTo>
                  <a:lnTo>
                    <a:pt x="171" y="1017"/>
                  </a:lnTo>
                  <a:lnTo>
                    <a:pt x="176" y="1028"/>
                  </a:lnTo>
                  <a:lnTo>
                    <a:pt x="181" y="1038"/>
                  </a:lnTo>
                  <a:lnTo>
                    <a:pt x="188" y="1050"/>
                  </a:lnTo>
                  <a:lnTo>
                    <a:pt x="196" y="1060"/>
                  </a:lnTo>
                  <a:lnTo>
                    <a:pt x="214" y="1077"/>
                  </a:lnTo>
                  <a:lnTo>
                    <a:pt x="236" y="1090"/>
                  </a:lnTo>
                  <a:lnTo>
                    <a:pt x="258" y="1097"/>
                  </a:lnTo>
                  <a:lnTo>
                    <a:pt x="281" y="1102"/>
                  </a:lnTo>
                  <a:lnTo>
                    <a:pt x="305" y="1106"/>
                  </a:lnTo>
                  <a:lnTo>
                    <a:pt x="328" y="1110"/>
                  </a:lnTo>
                  <a:lnTo>
                    <a:pt x="352" y="1116"/>
                  </a:lnTo>
                  <a:lnTo>
                    <a:pt x="373" y="1126"/>
                  </a:lnTo>
                  <a:lnTo>
                    <a:pt x="376" y="1122"/>
                  </a:lnTo>
                  <a:lnTo>
                    <a:pt x="382" y="1086"/>
                  </a:lnTo>
                  <a:lnTo>
                    <a:pt x="392" y="1051"/>
                  </a:lnTo>
                  <a:lnTo>
                    <a:pt x="405" y="1019"/>
                  </a:lnTo>
                  <a:lnTo>
                    <a:pt x="420" y="988"/>
                  </a:lnTo>
                  <a:lnTo>
                    <a:pt x="437" y="956"/>
                  </a:lnTo>
                  <a:lnTo>
                    <a:pt x="456" y="926"/>
                  </a:lnTo>
                  <a:lnTo>
                    <a:pt x="477" y="896"/>
                  </a:lnTo>
                  <a:lnTo>
                    <a:pt x="498" y="864"/>
                  </a:lnTo>
                  <a:lnTo>
                    <a:pt x="513" y="834"/>
                  </a:lnTo>
                  <a:lnTo>
                    <a:pt x="525" y="802"/>
                  </a:lnTo>
                  <a:lnTo>
                    <a:pt x="531" y="766"/>
                  </a:lnTo>
                  <a:lnTo>
                    <a:pt x="537" y="731"/>
                  </a:lnTo>
                  <a:lnTo>
                    <a:pt x="545" y="695"/>
                  </a:lnTo>
                  <a:lnTo>
                    <a:pt x="556" y="662"/>
                  </a:lnTo>
                  <a:lnTo>
                    <a:pt x="572" y="634"/>
                  </a:lnTo>
                  <a:lnTo>
                    <a:pt x="597" y="608"/>
                  </a:lnTo>
                  <a:lnTo>
                    <a:pt x="585" y="570"/>
                  </a:lnTo>
                  <a:lnTo>
                    <a:pt x="582" y="527"/>
                  </a:lnTo>
                  <a:lnTo>
                    <a:pt x="585" y="484"/>
                  </a:lnTo>
                  <a:lnTo>
                    <a:pt x="592" y="443"/>
                  </a:lnTo>
                  <a:lnTo>
                    <a:pt x="605" y="446"/>
                  </a:lnTo>
                  <a:lnTo>
                    <a:pt x="617" y="451"/>
                  </a:lnTo>
                  <a:lnTo>
                    <a:pt x="630" y="456"/>
                  </a:lnTo>
                  <a:lnTo>
                    <a:pt x="641" y="462"/>
                  </a:lnTo>
                  <a:lnTo>
                    <a:pt x="654" y="469"/>
                  </a:lnTo>
                  <a:lnTo>
                    <a:pt x="665" y="478"/>
                  </a:lnTo>
                  <a:lnTo>
                    <a:pt x="675" y="487"/>
                  </a:lnTo>
                  <a:lnTo>
                    <a:pt x="686" y="495"/>
                  </a:lnTo>
                  <a:lnTo>
                    <a:pt x="689" y="461"/>
                  </a:lnTo>
                  <a:lnTo>
                    <a:pt x="692" y="426"/>
                  </a:lnTo>
                  <a:lnTo>
                    <a:pt x="696" y="393"/>
                  </a:lnTo>
                  <a:lnTo>
                    <a:pt x="701" y="360"/>
                  </a:lnTo>
                  <a:lnTo>
                    <a:pt x="687" y="354"/>
                  </a:lnTo>
                  <a:lnTo>
                    <a:pt x="670" y="348"/>
                  </a:lnTo>
                  <a:lnTo>
                    <a:pt x="649" y="341"/>
                  </a:lnTo>
                  <a:lnTo>
                    <a:pt x="626" y="333"/>
                  </a:lnTo>
                  <a:lnTo>
                    <a:pt x="602" y="324"/>
                  </a:lnTo>
                  <a:lnTo>
                    <a:pt x="576" y="314"/>
                  </a:lnTo>
                  <a:lnTo>
                    <a:pt x="551" y="304"/>
                  </a:lnTo>
                  <a:lnTo>
                    <a:pt x="525" y="295"/>
                  </a:lnTo>
                  <a:lnTo>
                    <a:pt x="500" y="285"/>
                  </a:lnTo>
                  <a:lnTo>
                    <a:pt x="476" y="276"/>
                  </a:lnTo>
                  <a:lnTo>
                    <a:pt x="453" y="268"/>
                  </a:lnTo>
                  <a:lnTo>
                    <a:pt x="435" y="261"/>
                  </a:lnTo>
                  <a:lnTo>
                    <a:pt x="418" y="253"/>
                  </a:lnTo>
                  <a:lnTo>
                    <a:pt x="406" y="249"/>
                  </a:lnTo>
                  <a:lnTo>
                    <a:pt x="397" y="245"/>
                  </a:lnTo>
                  <a:lnTo>
                    <a:pt x="393" y="243"/>
                  </a:lnTo>
                  <a:lnTo>
                    <a:pt x="865" y="0"/>
                  </a:lnTo>
                  <a:lnTo>
                    <a:pt x="1800" y="20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284" name="Freeform 11"/>
            <p:cNvSpPr>
              <a:spLocks/>
            </p:cNvSpPr>
            <p:nvPr/>
          </p:nvSpPr>
          <p:spPr bwMode="auto">
            <a:xfrm>
              <a:off x="3693" y="1307"/>
              <a:ext cx="345" cy="361"/>
            </a:xfrm>
            <a:custGeom>
              <a:avLst/>
              <a:gdLst>
                <a:gd name="T0" fmla="*/ 0 w 1035"/>
                <a:gd name="T1" fmla="*/ 0 h 1084"/>
                <a:gd name="T2" fmla="*/ 0 w 1035"/>
                <a:gd name="T3" fmla="*/ 0 h 1084"/>
                <a:gd name="T4" fmla="*/ 0 w 1035"/>
                <a:gd name="T5" fmla="*/ 0 h 1084"/>
                <a:gd name="T6" fmla="*/ 0 w 1035"/>
                <a:gd name="T7" fmla="*/ 0 h 1084"/>
                <a:gd name="T8" fmla="*/ 0 w 1035"/>
                <a:gd name="T9" fmla="*/ 0 h 1084"/>
                <a:gd name="T10" fmla="*/ 0 w 1035"/>
                <a:gd name="T11" fmla="*/ 0 h 1084"/>
                <a:gd name="T12" fmla="*/ 0 w 1035"/>
                <a:gd name="T13" fmla="*/ 0 h 1084"/>
                <a:gd name="T14" fmla="*/ 0 w 1035"/>
                <a:gd name="T15" fmla="*/ 0 h 1084"/>
                <a:gd name="T16" fmla="*/ 0 w 1035"/>
                <a:gd name="T17" fmla="*/ 0 h 1084"/>
                <a:gd name="T18" fmla="*/ 0 w 1035"/>
                <a:gd name="T19" fmla="*/ 0 h 1084"/>
                <a:gd name="T20" fmla="*/ 0 w 1035"/>
                <a:gd name="T21" fmla="*/ 0 h 1084"/>
                <a:gd name="T22" fmla="*/ 0 w 1035"/>
                <a:gd name="T23" fmla="*/ 0 h 1084"/>
                <a:gd name="T24" fmla="*/ 0 w 1035"/>
                <a:gd name="T25" fmla="*/ 0 h 1084"/>
                <a:gd name="T26" fmla="*/ 0 w 1035"/>
                <a:gd name="T27" fmla="*/ 0 h 1084"/>
                <a:gd name="T28" fmla="*/ 0 w 1035"/>
                <a:gd name="T29" fmla="*/ 0 h 1084"/>
                <a:gd name="T30" fmla="*/ 0 w 1035"/>
                <a:gd name="T31" fmla="*/ 0 h 1084"/>
                <a:gd name="T32" fmla="*/ 0 w 1035"/>
                <a:gd name="T33" fmla="*/ 0 h 1084"/>
                <a:gd name="T34" fmla="*/ 0 w 1035"/>
                <a:gd name="T35" fmla="*/ 0 h 1084"/>
                <a:gd name="T36" fmla="*/ 0 w 1035"/>
                <a:gd name="T37" fmla="*/ 0 h 1084"/>
                <a:gd name="T38" fmla="*/ 0 w 1035"/>
                <a:gd name="T39" fmla="*/ 0 h 1084"/>
                <a:gd name="T40" fmla="*/ 0 w 1035"/>
                <a:gd name="T41" fmla="*/ 0 h 1084"/>
                <a:gd name="T42" fmla="*/ 0 w 1035"/>
                <a:gd name="T43" fmla="*/ 0 h 1084"/>
                <a:gd name="T44" fmla="*/ 0 w 1035"/>
                <a:gd name="T45" fmla="*/ 0 h 1084"/>
                <a:gd name="T46" fmla="*/ 0 w 1035"/>
                <a:gd name="T47" fmla="*/ 0 h 1084"/>
                <a:gd name="T48" fmla="*/ 0 w 1035"/>
                <a:gd name="T49" fmla="*/ 0 h 1084"/>
                <a:gd name="T50" fmla="*/ 0 w 1035"/>
                <a:gd name="T51" fmla="*/ 0 h 1084"/>
                <a:gd name="T52" fmla="*/ 0 w 1035"/>
                <a:gd name="T53" fmla="*/ 0 h 1084"/>
                <a:gd name="T54" fmla="*/ 0 w 1035"/>
                <a:gd name="T55" fmla="*/ 0 h 1084"/>
                <a:gd name="T56" fmla="*/ 0 w 1035"/>
                <a:gd name="T57" fmla="*/ 0 h 1084"/>
                <a:gd name="T58" fmla="*/ 0 w 1035"/>
                <a:gd name="T59" fmla="*/ 0 h 1084"/>
                <a:gd name="T60" fmla="*/ 0 w 1035"/>
                <a:gd name="T61" fmla="*/ 0 h 1084"/>
                <a:gd name="T62" fmla="*/ 0 w 1035"/>
                <a:gd name="T63" fmla="*/ 0 h 1084"/>
                <a:gd name="T64" fmla="*/ 0 w 1035"/>
                <a:gd name="T65" fmla="*/ 0 h 1084"/>
                <a:gd name="T66" fmla="*/ 0 w 1035"/>
                <a:gd name="T67" fmla="*/ 0 h 1084"/>
                <a:gd name="T68" fmla="*/ 0 w 1035"/>
                <a:gd name="T69" fmla="*/ 0 h 1084"/>
                <a:gd name="T70" fmla="*/ 0 w 1035"/>
                <a:gd name="T71" fmla="*/ 0 h 1084"/>
                <a:gd name="T72" fmla="*/ 0 w 1035"/>
                <a:gd name="T73" fmla="*/ 0 h 1084"/>
                <a:gd name="T74" fmla="*/ 0 w 1035"/>
                <a:gd name="T75" fmla="*/ 0 h 1084"/>
                <a:gd name="T76" fmla="*/ 0 w 1035"/>
                <a:gd name="T77" fmla="*/ 0 h 1084"/>
                <a:gd name="T78" fmla="*/ 0 w 1035"/>
                <a:gd name="T79" fmla="*/ 0 h 1084"/>
                <a:gd name="T80" fmla="*/ 0 w 1035"/>
                <a:gd name="T81" fmla="*/ 0 h 1084"/>
                <a:gd name="T82" fmla="*/ 0 w 1035"/>
                <a:gd name="T83" fmla="*/ 0 h 1084"/>
                <a:gd name="T84" fmla="*/ 0 w 1035"/>
                <a:gd name="T85" fmla="*/ 0 h 1084"/>
                <a:gd name="T86" fmla="*/ 0 w 1035"/>
                <a:gd name="T87" fmla="*/ 0 h 1084"/>
                <a:gd name="T88" fmla="*/ 0 w 1035"/>
                <a:gd name="T89" fmla="*/ 0 h 1084"/>
                <a:gd name="T90" fmla="*/ 0 w 1035"/>
                <a:gd name="T91" fmla="*/ 0 h 1084"/>
                <a:gd name="T92" fmla="*/ 0 w 1035"/>
                <a:gd name="T93" fmla="*/ 0 h 1084"/>
                <a:gd name="T94" fmla="*/ 0 w 1035"/>
                <a:gd name="T95" fmla="*/ 0 h 1084"/>
                <a:gd name="T96" fmla="*/ 0 w 1035"/>
                <a:gd name="T97" fmla="*/ 0 h 1084"/>
                <a:gd name="T98" fmla="*/ 0 w 1035"/>
                <a:gd name="T99" fmla="*/ 0 h 1084"/>
                <a:gd name="T100" fmla="*/ 0 w 1035"/>
                <a:gd name="T101" fmla="*/ 0 h 1084"/>
                <a:gd name="T102" fmla="*/ 0 w 1035"/>
                <a:gd name="T103" fmla="*/ 0 h 1084"/>
                <a:gd name="T104" fmla="*/ 0 w 1035"/>
                <a:gd name="T105" fmla="*/ 0 h 1084"/>
                <a:gd name="T106" fmla="*/ 0 w 1035"/>
                <a:gd name="T107" fmla="*/ 0 h 1084"/>
                <a:gd name="T108" fmla="*/ 0 w 1035"/>
                <a:gd name="T109" fmla="*/ 0 h 1084"/>
                <a:gd name="T110" fmla="*/ 0 w 1035"/>
                <a:gd name="T111" fmla="*/ 0 h 1084"/>
                <a:gd name="T112" fmla="*/ 0 w 1035"/>
                <a:gd name="T113" fmla="*/ 0 h 1084"/>
                <a:gd name="T114" fmla="*/ 0 w 1035"/>
                <a:gd name="T115" fmla="*/ 0 h 1084"/>
                <a:gd name="T116" fmla="*/ 0 w 1035"/>
                <a:gd name="T117" fmla="*/ 0 h 1084"/>
                <a:gd name="T118" fmla="*/ 0 w 1035"/>
                <a:gd name="T119" fmla="*/ 0 h 108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35"/>
                <a:gd name="T181" fmla="*/ 0 h 1084"/>
                <a:gd name="T182" fmla="*/ 1035 w 1035"/>
                <a:gd name="T183" fmla="*/ 1084 h 108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35" h="1084">
                  <a:moveTo>
                    <a:pt x="249" y="107"/>
                  </a:moveTo>
                  <a:lnTo>
                    <a:pt x="258" y="122"/>
                  </a:lnTo>
                  <a:lnTo>
                    <a:pt x="266" y="138"/>
                  </a:lnTo>
                  <a:lnTo>
                    <a:pt x="278" y="154"/>
                  </a:lnTo>
                  <a:lnTo>
                    <a:pt x="290" y="167"/>
                  </a:lnTo>
                  <a:lnTo>
                    <a:pt x="303" y="182"/>
                  </a:lnTo>
                  <a:lnTo>
                    <a:pt x="315" y="193"/>
                  </a:lnTo>
                  <a:lnTo>
                    <a:pt x="328" y="205"/>
                  </a:lnTo>
                  <a:lnTo>
                    <a:pt x="341" y="215"/>
                  </a:lnTo>
                  <a:lnTo>
                    <a:pt x="360" y="226"/>
                  </a:lnTo>
                  <a:lnTo>
                    <a:pt x="379" y="238"/>
                  </a:lnTo>
                  <a:lnTo>
                    <a:pt x="398" y="246"/>
                  </a:lnTo>
                  <a:lnTo>
                    <a:pt x="418" y="255"/>
                  </a:lnTo>
                  <a:lnTo>
                    <a:pt x="438" y="262"/>
                  </a:lnTo>
                  <a:lnTo>
                    <a:pt x="459" y="268"/>
                  </a:lnTo>
                  <a:lnTo>
                    <a:pt x="480" y="272"/>
                  </a:lnTo>
                  <a:lnTo>
                    <a:pt x="502" y="275"/>
                  </a:lnTo>
                  <a:lnTo>
                    <a:pt x="524" y="278"/>
                  </a:lnTo>
                  <a:lnTo>
                    <a:pt x="545" y="279"/>
                  </a:lnTo>
                  <a:lnTo>
                    <a:pt x="568" y="281"/>
                  </a:lnTo>
                  <a:lnTo>
                    <a:pt x="589" y="281"/>
                  </a:lnTo>
                  <a:lnTo>
                    <a:pt x="612" y="281"/>
                  </a:lnTo>
                  <a:lnTo>
                    <a:pt x="634" y="279"/>
                  </a:lnTo>
                  <a:lnTo>
                    <a:pt x="655" y="278"/>
                  </a:lnTo>
                  <a:lnTo>
                    <a:pt x="678" y="275"/>
                  </a:lnTo>
                  <a:lnTo>
                    <a:pt x="693" y="274"/>
                  </a:lnTo>
                  <a:lnTo>
                    <a:pt x="708" y="271"/>
                  </a:lnTo>
                  <a:lnTo>
                    <a:pt x="723" y="268"/>
                  </a:lnTo>
                  <a:lnTo>
                    <a:pt x="737" y="265"/>
                  </a:lnTo>
                  <a:lnTo>
                    <a:pt x="752" y="261"/>
                  </a:lnTo>
                  <a:lnTo>
                    <a:pt x="766" y="256"/>
                  </a:lnTo>
                  <a:lnTo>
                    <a:pt x="779" y="252"/>
                  </a:lnTo>
                  <a:lnTo>
                    <a:pt x="794" y="248"/>
                  </a:lnTo>
                  <a:lnTo>
                    <a:pt x="808" y="242"/>
                  </a:lnTo>
                  <a:lnTo>
                    <a:pt x="822" y="236"/>
                  </a:lnTo>
                  <a:lnTo>
                    <a:pt x="834" y="230"/>
                  </a:lnTo>
                  <a:lnTo>
                    <a:pt x="848" y="225"/>
                  </a:lnTo>
                  <a:lnTo>
                    <a:pt x="861" y="218"/>
                  </a:lnTo>
                  <a:lnTo>
                    <a:pt x="874" y="210"/>
                  </a:lnTo>
                  <a:lnTo>
                    <a:pt x="887" y="203"/>
                  </a:lnTo>
                  <a:lnTo>
                    <a:pt x="899" y="194"/>
                  </a:lnTo>
                  <a:lnTo>
                    <a:pt x="908" y="187"/>
                  </a:lnTo>
                  <a:lnTo>
                    <a:pt x="914" y="177"/>
                  </a:lnTo>
                  <a:lnTo>
                    <a:pt x="918" y="166"/>
                  </a:lnTo>
                  <a:lnTo>
                    <a:pt x="922" y="154"/>
                  </a:lnTo>
                  <a:lnTo>
                    <a:pt x="926" y="143"/>
                  </a:lnTo>
                  <a:lnTo>
                    <a:pt x="931" y="133"/>
                  </a:lnTo>
                  <a:lnTo>
                    <a:pt x="937" y="122"/>
                  </a:lnTo>
                  <a:lnTo>
                    <a:pt x="946" y="115"/>
                  </a:lnTo>
                  <a:lnTo>
                    <a:pt x="956" y="111"/>
                  </a:lnTo>
                  <a:lnTo>
                    <a:pt x="967" y="108"/>
                  </a:lnTo>
                  <a:lnTo>
                    <a:pt x="977" y="107"/>
                  </a:lnTo>
                  <a:lnTo>
                    <a:pt x="988" y="105"/>
                  </a:lnTo>
                  <a:lnTo>
                    <a:pt x="1001" y="105"/>
                  </a:lnTo>
                  <a:lnTo>
                    <a:pt x="1012" y="105"/>
                  </a:lnTo>
                  <a:lnTo>
                    <a:pt x="1023" y="105"/>
                  </a:lnTo>
                  <a:lnTo>
                    <a:pt x="1035" y="104"/>
                  </a:lnTo>
                  <a:lnTo>
                    <a:pt x="1035" y="125"/>
                  </a:lnTo>
                  <a:lnTo>
                    <a:pt x="1032" y="147"/>
                  </a:lnTo>
                  <a:lnTo>
                    <a:pt x="1026" y="166"/>
                  </a:lnTo>
                  <a:lnTo>
                    <a:pt x="1017" y="184"/>
                  </a:lnTo>
                  <a:lnTo>
                    <a:pt x="1007" y="202"/>
                  </a:lnTo>
                  <a:lnTo>
                    <a:pt x="994" y="218"/>
                  </a:lnTo>
                  <a:lnTo>
                    <a:pt x="981" y="235"/>
                  </a:lnTo>
                  <a:lnTo>
                    <a:pt x="967" y="251"/>
                  </a:lnTo>
                  <a:lnTo>
                    <a:pt x="947" y="275"/>
                  </a:lnTo>
                  <a:lnTo>
                    <a:pt x="931" y="304"/>
                  </a:lnTo>
                  <a:lnTo>
                    <a:pt x="917" y="336"/>
                  </a:lnTo>
                  <a:lnTo>
                    <a:pt x="908" y="369"/>
                  </a:lnTo>
                  <a:lnTo>
                    <a:pt x="904" y="405"/>
                  </a:lnTo>
                  <a:lnTo>
                    <a:pt x="904" y="441"/>
                  </a:lnTo>
                  <a:lnTo>
                    <a:pt x="909" y="475"/>
                  </a:lnTo>
                  <a:lnTo>
                    <a:pt x="919" y="510"/>
                  </a:lnTo>
                  <a:lnTo>
                    <a:pt x="936" y="549"/>
                  </a:lnTo>
                  <a:lnTo>
                    <a:pt x="952" y="589"/>
                  </a:lnTo>
                  <a:lnTo>
                    <a:pt x="966" y="632"/>
                  </a:lnTo>
                  <a:lnTo>
                    <a:pt x="977" y="674"/>
                  </a:lnTo>
                  <a:lnTo>
                    <a:pt x="984" y="719"/>
                  </a:lnTo>
                  <a:lnTo>
                    <a:pt x="986" y="762"/>
                  </a:lnTo>
                  <a:lnTo>
                    <a:pt x="978" y="805"/>
                  </a:lnTo>
                  <a:lnTo>
                    <a:pt x="963" y="848"/>
                  </a:lnTo>
                  <a:lnTo>
                    <a:pt x="954" y="867"/>
                  </a:lnTo>
                  <a:lnTo>
                    <a:pt x="944" y="884"/>
                  </a:lnTo>
                  <a:lnTo>
                    <a:pt x="933" y="901"/>
                  </a:lnTo>
                  <a:lnTo>
                    <a:pt x="921" y="919"/>
                  </a:lnTo>
                  <a:lnTo>
                    <a:pt x="907" y="935"/>
                  </a:lnTo>
                  <a:lnTo>
                    <a:pt x="893" y="949"/>
                  </a:lnTo>
                  <a:lnTo>
                    <a:pt x="878" y="963"/>
                  </a:lnTo>
                  <a:lnTo>
                    <a:pt x="862" y="975"/>
                  </a:lnTo>
                  <a:lnTo>
                    <a:pt x="842" y="988"/>
                  </a:lnTo>
                  <a:lnTo>
                    <a:pt x="823" y="1001"/>
                  </a:lnTo>
                  <a:lnTo>
                    <a:pt x="803" y="1014"/>
                  </a:lnTo>
                  <a:lnTo>
                    <a:pt x="782" y="1025"/>
                  </a:lnTo>
                  <a:lnTo>
                    <a:pt x="761" y="1037"/>
                  </a:lnTo>
                  <a:lnTo>
                    <a:pt x="741" y="1047"/>
                  </a:lnTo>
                  <a:lnTo>
                    <a:pt x="718" y="1057"/>
                  </a:lnTo>
                  <a:lnTo>
                    <a:pt x="697" y="1066"/>
                  </a:lnTo>
                  <a:lnTo>
                    <a:pt x="674" y="1073"/>
                  </a:lnTo>
                  <a:lnTo>
                    <a:pt x="652" y="1079"/>
                  </a:lnTo>
                  <a:lnTo>
                    <a:pt x="629" y="1081"/>
                  </a:lnTo>
                  <a:lnTo>
                    <a:pt x="607" y="1084"/>
                  </a:lnTo>
                  <a:lnTo>
                    <a:pt x="583" y="1083"/>
                  </a:lnTo>
                  <a:lnTo>
                    <a:pt x="559" y="1081"/>
                  </a:lnTo>
                  <a:lnTo>
                    <a:pt x="535" y="1076"/>
                  </a:lnTo>
                  <a:lnTo>
                    <a:pt x="512" y="1068"/>
                  </a:lnTo>
                  <a:lnTo>
                    <a:pt x="492" y="1058"/>
                  </a:lnTo>
                  <a:lnTo>
                    <a:pt x="473" y="1045"/>
                  </a:lnTo>
                  <a:lnTo>
                    <a:pt x="455" y="1030"/>
                  </a:lnTo>
                  <a:lnTo>
                    <a:pt x="438" y="1012"/>
                  </a:lnTo>
                  <a:lnTo>
                    <a:pt x="420" y="995"/>
                  </a:lnTo>
                  <a:lnTo>
                    <a:pt x="401" y="981"/>
                  </a:lnTo>
                  <a:lnTo>
                    <a:pt x="383" y="968"/>
                  </a:lnTo>
                  <a:lnTo>
                    <a:pt x="361" y="959"/>
                  </a:lnTo>
                  <a:lnTo>
                    <a:pt x="340" y="955"/>
                  </a:lnTo>
                  <a:lnTo>
                    <a:pt x="318" y="950"/>
                  </a:lnTo>
                  <a:lnTo>
                    <a:pt x="296" y="948"/>
                  </a:lnTo>
                  <a:lnTo>
                    <a:pt x="274" y="945"/>
                  </a:lnTo>
                  <a:lnTo>
                    <a:pt x="253" y="939"/>
                  </a:lnTo>
                  <a:lnTo>
                    <a:pt x="233" y="930"/>
                  </a:lnTo>
                  <a:lnTo>
                    <a:pt x="213" y="920"/>
                  </a:lnTo>
                  <a:lnTo>
                    <a:pt x="195" y="904"/>
                  </a:lnTo>
                  <a:lnTo>
                    <a:pt x="193" y="901"/>
                  </a:lnTo>
                  <a:lnTo>
                    <a:pt x="205" y="896"/>
                  </a:lnTo>
                  <a:lnTo>
                    <a:pt x="219" y="891"/>
                  </a:lnTo>
                  <a:lnTo>
                    <a:pt x="231" y="886"/>
                  </a:lnTo>
                  <a:lnTo>
                    <a:pt x="245" y="880"/>
                  </a:lnTo>
                  <a:lnTo>
                    <a:pt x="258" y="873"/>
                  </a:lnTo>
                  <a:lnTo>
                    <a:pt x="270" y="867"/>
                  </a:lnTo>
                  <a:lnTo>
                    <a:pt x="283" y="860"/>
                  </a:lnTo>
                  <a:lnTo>
                    <a:pt x="295" y="851"/>
                  </a:lnTo>
                  <a:lnTo>
                    <a:pt x="279" y="854"/>
                  </a:lnTo>
                  <a:lnTo>
                    <a:pt x="263" y="857"/>
                  </a:lnTo>
                  <a:lnTo>
                    <a:pt x="246" y="861"/>
                  </a:lnTo>
                  <a:lnTo>
                    <a:pt x="230" y="865"/>
                  </a:lnTo>
                  <a:lnTo>
                    <a:pt x="214" y="868"/>
                  </a:lnTo>
                  <a:lnTo>
                    <a:pt x="198" y="870"/>
                  </a:lnTo>
                  <a:lnTo>
                    <a:pt x="180" y="870"/>
                  </a:lnTo>
                  <a:lnTo>
                    <a:pt x="161" y="867"/>
                  </a:lnTo>
                  <a:lnTo>
                    <a:pt x="139" y="861"/>
                  </a:lnTo>
                  <a:lnTo>
                    <a:pt x="116" y="854"/>
                  </a:lnTo>
                  <a:lnTo>
                    <a:pt x="95" y="844"/>
                  </a:lnTo>
                  <a:lnTo>
                    <a:pt x="74" y="832"/>
                  </a:lnTo>
                  <a:lnTo>
                    <a:pt x="55" y="818"/>
                  </a:lnTo>
                  <a:lnTo>
                    <a:pt x="37" y="801"/>
                  </a:lnTo>
                  <a:lnTo>
                    <a:pt x="24" y="779"/>
                  </a:lnTo>
                  <a:lnTo>
                    <a:pt x="12" y="755"/>
                  </a:lnTo>
                  <a:lnTo>
                    <a:pt x="4" y="716"/>
                  </a:lnTo>
                  <a:lnTo>
                    <a:pt x="0" y="674"/>
                  </a:lnTo>
                  <a:lnTo>
                    <a:pt x="4" y="632"/>
                  </a:lnTo>
                  <a:lnTo>
                    <a:pt x="14" y="593"/>
                  </a:lnTo>
                  <a:lnTo>
                    <a:pt x="45" y="495"/>
                  </a:lnTo>
                  <a:lnTo>
                    <a:pt x="47" y="517"/>
                  </a:lnTo>
                  <a:lnTo>
                    <a:pt x="54" y="539"/>
                  </a:lnTo>
                  <a:lnTo>
                    <a:pt x="64" y="559"/>
                  </a:lnTo>
                  <a:lnTo>
                    <a:pt x="76" y="577"/>
                  </a:lnTo>
                  <a:lnTo>
                    <a:pt x="90" y="595"/>
                  </a:lnTo>
                  <a:lnTo>
                    <a:pt x="106" y="609"/>
                  </a:lnTo>
                  <a:lnTo>
                    <a:pt x="124" y="622"/>
                  </a:lnTo>
                  <a:lnTo>
                    <a:pt x="142" y="632"/>
                  </a:lnTo>
                  <a:lnTo>
                    <a:pt x="159" y="638"/>
                  </a:lnTo>
                  <a:lnTo>
                    <a:pt x="176" y="642"/>
                  </a:lnTo>
                  <a:lnTo>
                    <a:pt x="194" y="645"/>
                  </a:lnTo>
                  <a:lnTo>
                    <a:pt x="213" y="647"/>
                  </a:lnTo>
                  <a:lnTo>
                    <a:pt x="231" y="645"/>
                  </a:lnTo>
                  <a:lnTo>
                    <a:pt x="249" y="642"/>
                  </a:lnTo>
                  <a:lnTo>
                    <a:pt x="266" y="635"/>
                  </a:lnTo>
                  <a:lnTo>
                    <a:pt x="281" y="625"/>
                  </a:lnTo>
                  <a:lnTo>
                    <a:pt x="288" y="618"/>
                  </a:lnTo>
                  <a:lnTo>
                    <a:pt x="294" y="611"/>
                  </a:lnTo>
                  <a:lnTo>
                    <a:pt x="300" y="602"/>
                  </a:lnTo>
                  <a:lnTo>
                    <a:pt x="306" y="595"/>
                  </a:lnTo>
                  <a:lnTo>
                    <a:pt x="308" y="619"/>
                  </a:lnTo>
                  <a:lnTo>
                    <a:pt x="311" y="644"/>
                  </a:lnTo>
                  <a:lnTo>
                    <a:pt x="316" y="667"/>
                  </a:lnTo>
                  <a:lnTo>
                    <a:pt x="323" y="690"/>
                  </a:lnTo>
                  <a:lnTo>
                    <a:pt x="331" y="713"/>
                  </a:lnTo>
                  <a:lnTo>
                    <a:pt x="339" y="736"/>
                  </a:lnTo>
                  <a:lnTo>
                    <a:pt x="349" y="759"/>
                  </a:lnTo>
                  <a:lnTo>
                    <a:pt x="358" y="780"/>
                  </a:lnTo>
                  <a:lnTo>
                    <a:pt x="361" y="786"/>
                  </a:lnTo>
                  <a:lnTo>
                    <a:pt x="366" y="793"/>
                  </a:lnTo>
                  <a:lnTo>
                    <a:pt x="371" y="799"/>
                  </a:lnTo>
                  <a:lnTo>
                    <a:pt x="378" y="805"/>
                  </a:lnTo>
                  <a:lnTo>
                    <a:pt x="383" y="785"/>
                  </a:lnTo>
                  <a:lnTo>
                    <a:pt x="390" y="765"/>
                  </a:lnTo>
                  <a:lnTo>
                    <a:pt x="399" y="746"/>
                  </a:lnTo>
                  <a:lnTo>
                    <a:pt x="409" y="729"/>
                  </a:lnTo>
                  <a:lnTo>
                    <a:pt x="421" y="711"/>
                  </a:lnTo>
                  <a:lnTo>
                    <a:pt x="435" y="696"/>
                  </a:lnTo>
                  <a:lnTo>
                    <a:pt x="450" y="680"/>
                  </a:lnTo>
                  <a:lnTo>
                    <a:pt x="465" y="667"/>
                  </a:lnTo>
                  <a:lnTo>
                    <a:pt x="475" y="694"/>
                  </a:lnTo>
                  <a:lnTo>
                    <a:pt x="490" y="716"/>
                  </a:lnTo>
                  <a:lnTo>
                    <a:pt x="508" y="733"/>
                  </a:lnTo>
                  <a:lnTo>
                    <a:pt x="528" y="747"/>
                  </a:lnTo>
                  <a:lnTo>
                    <a:pt x="550" y="759"/>
                  </a:lnTo>
                  <a:lnTo>
                    <a:pt x="573" y="766"/>
                  </a:lnTo>
                  <a:lnTo>
                    <a:pt x="597" y="770"/>
                  </a:lnTo>
                  <a:lnTo>
                    <a:pt x="620" y="773"/>
                  </a:lnTo>
                  <a:lnTo>
                    <a:pt x="648" y="773"/>
                  </a:lnTo>
                  <a:lnTo>
                    <a:pt x="674" y="772"/>
                  </a:lnTo>
                  <a:lnTo>
                    <a:pt x="700" y="765"/>
                  </a:lnTo>
                  <a:lnTo>
                    <a:pt x="725" y="755"/>
                  </a:lnTo>
                  <a:lnTo>
                    <a:pt x="749" y="742"/>
                  </a:lnTo>
                  <a:lnTo>
                    <a:pt x="769" y="723"/>
                  </a:lnTo>
                  <a:lnTo>
                    <a:pt x="786" y="700"/>
                  </a:lnTo>
                  <a:lnTo>
                    <a:pt x="799" y="671"/>
                  </a:lnTo>
                  <a:lnTo>
                    <a:pt x="811" y="637"/>
                  </a:lnTo>
                  <a:lnTo>
                    <a:pt x="817" y="601"/>
                  </a:lnTo>
                  <a:lnTo>
                    <a:pt x="817" y="562"/>
                  </a:lnTo>
                  <a:lnTo>
                    <a:pt x="809" y="526"/>
                  </a:lnTo>
                  <a:lnTo>
                    <a:pt x="802" y="504"/>
                  </a:lnTo>
                  <a:lnTo>
                    <a:pt x="793" y="484"/>
                  </a:lnTo>
                  <a:lnTo>
                    <a:pt x="784" y="462"/>
                  </a:lnTo>
                  <a:lnTo>
                    <a:pt x="773" y="442"/>
                  </a:lnTo>
                  <a:lnTo>
                    <a:pt x="759" y="423"/>
                  </a:lnTo>
                  <a:lnTo>
                    <a:pt x="746" y="408"/>
                  </a:lnTo>
                  <a:lnTo>
                    <a:pt x="728" y="395"/>
                  </a:lnTo>
                  <a:lnTo>
                    <a:pt x="708" y="386"/>
                  </a:lnTo>
                  <a:lnTo>
                    <a:pt x="684" y="379"/>
                  </a:lnTo>
                  <a:lnTo>
                    <a:pt x="659" y="374"/>
                  </a:lnTo>
                  <a:lnTo>
                    <a:pt x="633" y="373"/>
                  </a:lnTo>
                  <a:lnTo>
                    <a:pt x="608" y="374"/>
                  </a:lnTo>
                  <a:lnTo>
                    <a:pt x="584" y="380"/>
                  </a:lnTo>
                  <a:lnTo>
                    <a:pt x="560" y="387"/>
                  </a:lnTo>
                  <a:lnTo>
                    <a:pt x="538" y="399"/>
                  </a:lnTo>
                  <a:lnTo>
                    <a:pt x="518" y="415"/>
                  </a:lnTo>
                  <a:lnTo>
                    <a:pt x="499" y="433"/>
                  </a:lnTo>
                  <a:lnTo>
                    <a:pt x="484" y="454"/>
                  </a:lnTo>
                  <a:lnTo>
                    <a:pt x="472" y="477"/>
                  </a:lnTo>
                  <a:lnTo>
                    <a:pt x="463" y="500"/>
                  </a:lnTo>
                  <a:lnTo>
                    <a:pt x="455" y="526"/>
                  </a:lnTo>
                  <a:lnTo>
                    <a:pt x="449" y="550"/>
                  </a:lnTo>
                  <a:lnTo>
                    <a:pt x="445" y="577"/>
                  </a:lnTo>
                  <a:lnTo>
                    <a:pt x="442" y="605"/>
                  </a:lnTo>
                  <a:lnTo>
                    <a:pt x="439" y="615"/>
                  </a:lnTo>
                  <a:lnTo>
                    <a:pt x="435" y="625"/>
                  </a:lnTo>
                  <a:lnTo>
                    <a:pt x="430" y="634"/>
                  </a:lnTo>
                  <a:lnTo>
                    <a:pt x="424" y="642"/>
                  </a:lnTo>
                  <a:lnTo>
                    <a:pt x="416" y="651"/>
                  </a:lnTo>
                  <a:lnTo>
                    <a:pt x="409" y="660"/>
                  </a:lnTo>
                  <a:lnTo>
                    <a:pt x="403" y="668"/>
                  </a:lnTo>
                  <a:lnTo>
                    <a:pt x="398" y="677"/>
                  </a:lnTo>
                  <a:lnTo>
                    <a:pt x="390" y="690"/>
                  </a:lnTo>
                  <a:lnTo>
                    <a:pt x="386" y="698"/>
                  </a:lnTo>
                  <a:lnTo>
                    <a:pt x="381" y="706"/>
                  </a:lnTo>
                  <a:lnTo>
                    <a:pt x="375" y="720"/>
                  </a:lnTo>
                  <a:lnTo>
                    <a:pt x="363" y="685"/>
                  </a:lnTo>
                  <a:lnTo>
                    <a:pt x="353" y="651"/>
                  </a:lnTo>
                  <a:lnTo>
                    <a:pt x="346" y="616"/>
                  </a:lnTo>
                  <a:lnTo>
                    <a:pt x="343" y="580"/>
                  </a:lnTo>
                  <a:lnTo>
                    <a:pt x="341" y="544"/>
                  </a:lnTo>
                  <a:lnTo>
                    <a:pt x="340" y="508"/>
                  </a:lnTo>
                  <a:lnTo>
                    <a:pt x="341" y="469"/>
                  </a:lnTo>
                  <a:lnTo>
                    <a:pt x="343" y="431"/>
                  </a:lnTo>
                  <a:lnTo>
                    <a:pt x="343" y="410"/>
                  </a:lnTo>
                  <a:lnTo>
                    <a:pt x="341" y="390"/>
                  </a:lnTo>
                  <a:lnTo>
                    <a:pt x="338" y="372"/>
                  </a:lnTo>
                  <a:lnTo>
                    <a:pt x="333" y="353"/>
                  </a:lnTo>
                  <a:lnTo>
                    <a:pt x="325" y="336"/>
                  </a:lnTo>
                  <a:lnTo>
                    <a:pt x="315" y="320"/>
                  </a:lnTo>
                  <a:lnTo>
                    <a:pt x="303" y="307"/>
                  </a:lnTo>
                  <a:lnTo>
                    <a:pt x="286" y="295"/>
                  </a:lnTo>
                  <a:lnTo>
                    <a:pt x="269" y="287"/>
                  </a:lnTo>
                  <a:lnTo>
                    <a:pt x="250" y="279"/>
                  </a:lnTo>
                  <a:lnTo>
                    <a:pt x="230" y="274"/>
                  </a:lnTo>
                  <a:lnTo>
                    <a:pt x="210" y="271"/>
                  </a:lnTo>
                  <a:lnTo>
                    <a:pt x="189" y="271"/>
                  </a:lnTo>
                  <a:lnTo>
                    <a:pt x="169" y="274"/>
                  </a:lnTo>
                  <a:lnTo>
                    <a:pt x="150" y="278"/>
                  </a:lnTo>
                  <a:lnTo>
                    <a:pt x="131" y="287"/>
                  </a:lnTo>
                  <a:lnTo>
                    <a:pt x="134" y="265"/>
                  </a:lnTo>
                  <a:lnTo>
                    <a:pt x="137" y="242"/>
                  </a:lnTo>
                  <a:lnTo>
                    <a:pt x="144" y="220"/>
                  </a:lnTo>
                  <a:lnTo>
                    <a:pt x="152" y="199"/>
                  </a:lnTo>
                  <a:lnTo>
                    <a:pt x="164" y="179"/>
                  </a:lnTo>
                  <a:lnTo>
                    <a:pt x="178" y="161"/>
                  </a:lnTo>
                  <a:lnTo>
                    <a:pt x="194" y="147"/>
                  </a:lnTo>
                  <a:lnTo>
                    <a:pt x="213" y="135"/>
                  </a:lnTo>
                  <a:lnTo>
                    <a:pt x="219" y="134"/>
                  </a:lnTo>
                  <a:lnTo>
                    <a:pt x="225" y="133"/>
                  </a:lnTo>
                  <a:lnTo>
                    <a:pt x="231" y="131"/>
                  </a:lnTo>
                  <a:lnTo>
                    <a:pt x="236" y="128"/>
                  </a:lnTo>
                  <a:lnTo>
                    <a:pt x="229" y="124"/>
                  </a:lnTo>
                  <a:lnTo>
                    <a:pt x="220" y="124"/>
                  </a:lnTo>
                  <a:lnTo>
                    <a:pt x="211" y="125"/>
                  </a:lnTo>
                  <a:lnTo>
                    <a:pt x="203" y="127"/>
                  </a:lnTo>
                  <a:lnTo>
                    <a:pt x="194" y="130"/>
                  </a:lnTo>
                  <a:lnTo>
                    <a:pt x="186" y="128"/>
                  </a:lnTo>
                  <a:lnTo>
                    <a:pt x="180" y="124"/>
                  </a:lnTo>
                  <a:lnTo>
                    <a:pt x="175" y="114"/>
                  </a:lnTo>
                  <a:lnTo>
                    <a:pt x="170" y="86"/>
                  </a:lnTo>
                  <a:lnTo>
                    <a:pt x="168" y="59"/>
                  </a:lnTo>
                  <a:lnTo>
                    <a:pt x="166" y="29"/>
                  </a:lnTo>
                  <a:lnTo>
                    <a:pt x="166" y="0"/>
                  </a:lnTo>
                  <a:lnTo>
                    <a:pt x="179" y="12"/>
                  </a:lnTo>
                  <a:lnTo>
                    <a:pt x="191" y="25"/>
                  </a:lnTo>
                  <a:lnTo>
                    <a:pt x="203" y="36"/>
                  </a:lnTo>
                  <a:lnTo>
                    <a:pt x="214" y="49"/>
                  </a:lnTo>
                  <a:lnTo>
                    <a:pt x="224" y="63"/>
                  </a:lnTo>
                  <a:lnTo>
                    <a:pt x="233" y="76"/>
                  </a:lnTo>
                  <a:lnTo>
                    <a:pt x="241" y="91"/>
                  </a:lnTo>
                  <a:lnTo>
                    <a:pt x="249" y="107"/>
                  </a:lnTo>
                  <a:close/>
                </a:path>
              </a:pathLst>
            </a:custGeom>
            <a:solidFill>
              <a:srgbClr val="B22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285" name="Freeform 12"/>
            <p:cNvSpPr>
              <a:spLocks/>
            </p:cNvSpPr>
            <p:nvPr/>
          </p:nvSpPr>
          <p:spPr bwMode="auto">
            <a:xfrm>
              <a:off x="3978" y="1357"/>
              <a:ext cx="54" cy="41"/>
            </a:xfrm>
            <a:custGeom>
              <a:avLst/>
              <a:gdLst>
                <a:gd name="T0" fmla="*/ 0 w 162"/>
                <a:gd name="T1" fmla="*/ 0 h 124"/>
                <a:gd name="T2" fmla="*/ 0 w 162"/>
                <a:gd name="T3" fmla="*/ 0 h 124"/>
                <a:gd name="T4" fmla="*/ 0 w 162"/>
                <a:gd name="T5" fmla="*/ 0 h 124"/>
                <a:gd name="T6" fmla="*/ 0 w 162"/>
                <a:gd name="T7" fmla="*/ 0 h 124"/>
                <a:gd name="T8" fmla="*/ 0 w 162"/>
                <a:gd name="T9" fmla="*/ 0 h 124"/>
                <a:gd name="T10" fmla="*/ 0 w 162"/>
                <a:gd name="T11" fmla="*/ 0 h 124"/>
                <a:gd name="T12" fmla="*/ 0 w 162"/>
                <a:gd name="T13" fmla="*/ 0 h 124"/>
                <a:gd name="T14" fmla="*/ 0 w 162"/>
                <a:gd name="T15" fmla="*/ 0 h 124"/>
                <a:gd name="T16" fmla="*/ 0 w 162"/>
                <a:gd name="T17" fmla="*/ 0 h 124"/>
                <a:gd name="T18" fmla="*/ 0 w 162"/>
                <a:gd name="T19" fmla="*/ 0 h 124"/>
                <a:gd name="T20" fmla="*/ 0 w 162"/>
                <a:gd name="T21" fmla="*/ 0 h 124"/>
                <a:gd name="T22" fmla="*/ 0 w 162"/>
                <a:gd name="T23" fmla="*/ 0 h 124"/>
                <a:gd name="T24" fmla="*/ 0 w 162"/>
                <a:gd name="T25" fmla="*/ 0 h 124"/>
                <a:gd name="T26" fmla="*/ 0 w 162"/>
                <a:gd name="T27" fmla="*/ 0 h 124"/>
                <a:gd name="T28" fmla="*/ 0 w 162"/>
                <a:gd name="T29" fmla="*/ 0 h 124"/>
                <a:gd name="T30" fmla="*/ 0 w 162"/>
                <a:gd name="T31" fmla="*/ 0 h 124"/>
                <a:gd name="T32" fmla="*/ 0 w 162"/>
                <a:gd name="T33" fmla="*/ 0 h 124"/>
                <a:gd name="T34" fmla="*/ 0 w 162"/>
                <a:gd name="T35" fmla="*/ 0 h 124"/>
                <a:gd name="T36" fmla="*/ 0 w 162"/>
                <a:gd name="T37" fmla="*/ 0 h 124"/>
                <a:gd name="T38" fmla="*/ 0 w 162"/>
                <a:gd name="T39" fmla="*/ 0 h 124"/>
                <a:gd name="T40" fmla="*/ 0 w 162"/>
                <a:gd name="T41" fmla="*/ 0 h 124"/>
                <a:gd name="T42" fmla="*/ 0 w 162"/>
                <a:gd name="T43" fmla="*/ 0 h 124"/>
                <a:gd name="T44" fmla="*/ 0 w 162"/>
                <a:gd name="T45" fmla="*/ 0 h 124"/>
                <a:gd name="T46" fmla="*/ 0 w 162"/>
                <a:gd name="T47" fmla="*/ 0 h 124"/>
                <a:gd name="T48" fmla="*/ 0 w 162"/>
                <a:gd name="T49" fmla="*/ 0 h 124"/>
                <a:gd name="T50" fmla="*/ 0 w 162"/>
                <a:gd name="T51" fmla="*/ 0 h 124"/>
                <a:gd name="T52" fmla="*/ 0 w 162"/>
                <a:gd name="T53" fmla="*/ 0 h 124"/>
                <a:gd name="T54" fmla="*/ 0 w 162"/>
                <a:gd name="T55" fmla="*/ 0 h 124"/>
                <a:gd name="T56" fmla="*/ 0 w 162"/>
                <a:gd name="T57" fmla="*/ 0 h 124"/>
                <a:gd name="T58" fmla="*/ 0 w 162"/>
                <a:gd name="T59" fmla="*/ 0 h 124"/>
                <a:gd name="T60" fmla="*/ 0 w 162"/>
                <a:gd name="T61" fmla="*/ 0 h 124"/>
                <a:gd name="T62" fmla="*/ 0 w 162"/>
                <a:gd name="T63" fmla="*/ 0 h 124"/>
                <a:gd name="T64" fmla="*/ 0 w 162"/>
                <a:gd name="T65" fmla="*/ 0 h 124"/>
                <a:gd name="T66" fmla="*/ 0 w 162"/>
                <a:gd name="T67" fmla="*/ 0 h 12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62"/>
                <a:gd name="T103" fmla="*/ 0 h 124"/>
                <a:gd name="T104" fmla="*/ 162 w 162"/>
                <a:gd name="T105" fmla="*/ 124 h 12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62" h="124">
                  <a:moveTo>
                    <a:pt x="162" y="0"/>
                  </a:moveTo>
                  <a:lnTo>
                    <a:pt x="155" y="6"/>
                  </a:lnTo>
                  <a:lnTo>
                    <a:pt x="148" y="11"/>
                  </a:lnTo>
                  <a:lnTo>
                    <a:pt x="142" y="19"/>
                  </a:lnTo>
                  <a:lnTo>
                    <a:pt x="137" y="26"/>
                  </a:lnTo>
                  <a:lnTo>
                    <a:pt x="130" y="33"/>
                  </a:lnTo>
                  <a:lnTo>
                    <a:pt x="125" y="40"/>
                  </a:lnTo>
                  <a:lnTo>
                    <a:pt x="122" y="49"/>
                  </a:lnTo>
                  <a:lnTo>
                    <a:pt x="118" y="57"/>
                  </a:lnTo>
                  <a:lnTo>
                    <a:pt x="109" y="76"/>
                  </a:lnTo>
                  <a:lnTo>
                    <a:pt x="98" y="89"/>
                  </a:lnTo>
                  <a:lnTo>
                    <a:pt x="84" y="98"/>
                  </a:lnTo>
                  <a:lnTo>
                    <a:pt x="68" y="104"/>
                  </a:lnTo>
                  <a:lnTo>
                    <a:pt x="52" y="108"/>
                  </a:lnTo>
                  <a:lnTo>
                    <a:pt x="35" y="112"/>
                  </a:lnTo>
                  <a:lnTo>
                    <a:pt x="20" y="116"/>
                  </a:lnTo>
                  <a:lnTo>
                    <a:pt x="5" y="124"/>
                  </a:lnTo>
                  <a:lnTo>
                    <a:pt x="0" y="124"/>
                  </a:lnTo>
                  <a:lnTo>
                    <a:pt x="5" y="114"/>
                  </a:lnTo>
                  <a:lnTo>
                    <a:pt x="10" y="104"/>
                  </a:lnTo>
                  <a:lnTo>
                    <a:pt x="17" y="93"/>
                  </a:lnTo>
                  <a:lnTo>
                    <a:pt x="23" y="85"/>
                  </a:lnTo>
                  <a:lnTo>
                    <a:pt x="30" y="75"/>
                  </a:lnTo>
                  <a:lnTo>
                    <a:pt x="38" y="66"/>
                  </a:lnTo>
                  <a:lnTo>
                    <a:pt x="45" y="56"/>
                  </a:lnTo>
                  <a:lnTo>
                    <a:pt x="53" y="47"/>
                  </a:lnTo>
                  <a:lnTo>
                    <a:pt x="64" y="36"/>
                  </a:lnTo>
                  <a:lnTo>
                    <a:pt x="77" y="26"/>
                  </a:lnTo>
                  <a:lnTo>
                    <a:pt x="89" y="17"/>
                  </a:lnTo>
                  <a:lnTo>
                    <a:pt x="103" y="11"/>
                  </a:lnTo>
                  <a:lnTo>
                    <a:pt x="117" y="6"/>
                  </a:lnTo>
                  <a:lnTo>
                    <a:pt x="132" y="3"/>
                  </a:lnTo>
                  <a:lnTo>
                    <a:pt x="147" y="0"/>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286" name="Freeform 13"/>
            <p:cNvSpPr>
              <a:spLocks/>
            </p:cNvSpPr>
            <p:nvPr/>
          </p:nvSpPr>
          <p:spPr bwMode="auto">
            <a:xfrm>
              <a:off x="3590" y="1495"/>
              <a:ext cx="362" cy="409"/>
            </a:xfrm>
            <a:custGeom>
              <a:avLst/>
              <a:gdLst>
                <a:gd name="T0" fmla="*/ 0 w 1086"/>
                <a:gd name="T1" fmla="*/ 0 h 1228"/>
                <a:gd name="T2" fmla="*/ 0 w 1086"/>
                <a:gd name="T3" fmla="*/ 0 h 1228"/>
                <a:gd name="T4" fmla="*/ 0 w 1086"/>
                <a:gd name="T5" fmla="*/ 0 h 1228"/>
                <a:gd name="T6" fmla="*/ 0 w 1086"/>
                <a:gd name="T7" fmla="*/ 0 h 1228"/>
                <a:gd name="T8" fmla="*/ 0 w 1086"/>
                <a:gd name="T9" fmla="*/ 0 h 1228"/>
                <a:gd name="T10" fmla="*/ 0 w 1086"/>
                <a:gd name="T11" fmla="*/ 0 h 1228"/>
                <a:gd name="T12" fmla="*/ 0 w 1086"/>
                <a:gd name="T13" fmla="*/ 0 h 1228"/>
                <a:gd name="T14" fmla="*/ 0 w 1086"/>
                <a:gd name="T15" fmla="*/ 0 h 1228"/>
                <a:gd name="T16" fmla="*/ 0 w 1086"/>
                <a:gd name="T17" fmla="*/ 0 h 1228"/>
                <a:gd name="T18" fmla="*/ 0 w 1086"/>
                <a:gd name="T19" fmla="*/ 0 h 1228"/>
                <a:gd name="T20" fmla="*/ 0 w 1086"/>
                <a:gd name="T21" fmla="*/ 0 h 1228"/>
                <a:gd name="T22" fmla="*/ 0 w 1086"/>
                <a:gd name="T23" fmla="*/ 0 h 1228"/>
                <a:gd name="T24" fmla="*/ 0 w 1086"/>
                <a:gd name="T25" fmla="*/ 0 h 1228"/>
                <a:gd name="T26" fmla="*/ 0 w 1086"/>
                <a:gd name="T27" fmla="*/ 0 h 1228"/>
                <a:gd name="T28" fmla="*/ 0 w 1086"/>
                <a:gd name="T29" fmla="*/ 0 h 1228"/>
                <a:gd name="T30" fmla="*/ 0 w 1086"/>
                <a:gd name="T31" fmla="*/ 0 h 1228"/>
                <a:gd name="T32" fmla="*/ 0 w 1086"/>
                <a:gd name="T33" fmla="*/ 0 h 1228"/>
                <a:gd name="T34" fmla="*/ 0 w 1086"/>
                <a:gd name="T35" fmla="*/ 0 h 1228"/>
                <a:gd name="T36" fmla="*/ 0 w 1086"/>
                <a:gd name="T37" fmla="*/ 0 h 1228"/>
                <a:gd name="T38" fmla="*/ 0 w 1086"/>
                <a:gd name="T39" fmla="*/ 0 h 1228"/>
                <a:gd name="T40" fmla="*/ 0 w 1086"/>
                <a:gd name="T41" fmla="*/ 0 h 1228"/>
                <a:gd name="T42" fmla="*/ 0 w 1086"/>
                <a:gd name="T43" fmla="*/ 0 h 1228"/>
                <a:gd name="T44" fmla="*/ 0 w 1086"/>
                <a:gd name="T45" fmla="*/ 0 h 1228"/>
                <a:gd name="T46" fmla="*/ 0 w 1086"/>
                <a:gd name="T47" fmla="*/ 0 h 1228"/>
                <a:gd name="T48" fmla="*/ 0 w 1086"/>
                <a:gd name="T49" fmla="*/ 0 h 1228"/>
                <a:gd name="T50" fmla="*/ 0 w 1086"/>
                <a:gd name="T51" fmla="*/ 0 h 1228"/>
                <a:gd name="T52" fmla="*/ 0 w 1086"/>
                <a:gd name="T53" fmla="*/ 0 h 1228"/>
                <a:gd name="T54" fmla="*/ 0 w 1086"/>
                <a:gd name="T55" fmla="*/ 0 h 1228"/>
                <a:gd name="T56" fmla="*/ 0 w 1086"/>
                <a:gd name="T57" fmla="*/ 0 h 1228"/>
                <a:gd name="T58" fmla="*/ 0 w 1086"/>
                <a:gd name="T59" fmla="*/ 0 h 1228"/>
                <a:gd name="T60" fmla="*/ 0 w 1086"/>
                <a:gd name="T61" fmla="*/ 0 h 1228"/>
                <a:gd name="T62" fmla="*/ 0 w 1086"/>
                <a:gd name="T63" fmla="*/ 0 h 1228"/>
                <a:gd name="T64" fmla="*/ 0 w 1086"/>
                <a:gd name="T65" fmla="*/ 0 h 1228"/>
                <a:gd name="T66" fmla="*/ 0 w 1086"/>
                <a:gd name="T67" fmla="*/ 0 h 1228"/>
                <a:gd name="T68" fmla="*/ 0 w 1086"/>
                <a:gd name="T69" fmla="*/ 0 h 1228"/>
                <a:gd name="T70" fmla="*/ 0 w 1086"/>
                <a:gd name="T71" fmla="*/ 0 h 1228"/>
                <a:gd name="T72" fmla="*/ 0 w 1086"/>
                <a:gd name="T73" fmla="*/ 0 h 1228"/>
                <a:gd name="T74" fmla="*/ 0 w 1086"/>
                <a:gd name="T75" fmla="*/ 0 h 1228"/>
                <a:gd name="T76" fmla="*/ 0 w 1086"/>
                <a:gd name="T77" fmla="*/ 0 h 1228"/>
                <a:gd name="T78" fmla="*/ 0 w 1086"/>
                <a:gd name="T79" fmla="*/ 0 h 1228"/>
                <a:gd name="T80" fmla="*/ 0 w 1086"/>
                <a:gd name="T81" fmla="*/ 0 h 1228"/>
                <a:gd name="T82" fmla="*/ 0 w 1086"/>
                <a:gd name="T83" fmla="*/ 0 h 1228"/>
                <a:gd name="T84" fmla="*/ 0 w 1086"/>
                <a:gd name="T85" fmla="*/ 0 h 1228"/>
                <a:gd name="T86" fmla="*/ 0 w 1086"/>
                <a:gd name="T87" fmla="*/ 0 h 1228"/>
                <a:gd name="T88" fmla="*/ 0 w 1086"/>
                <a:gd name="T89" fmla="*/ 0 h 1228"/>
                <a:gd name="T90" fmla="*/ 0 w 1086"/>
                <a:gd name="T91" fmla="*/ 0 h 1228"/>
                <a:gd name="T92" fmla="*/ 0 w 1086"/>
                <a:gd name="T93" fmla="*/ 0 h 1228"/>
                <a:gd name="T94" fmla="*/ 0 w 1086"/>
                <a:gd name="T95" fmla="*/ 0 h 1228"/>
                <a:gd name="T96" fmla="*/ 0 w 1086"/>
                <a:gd name="T97" fmla="*/ 0 h 1228"/>
                <a:gd name="T98" fmla="*/ 0 w 1086"/>
                <a:gd name="T99" fmla="*/ 0 h 1228"/>
                <a:gd name="T100" fmla="*/ 0 w 1086"/>
                <a:gd name="T101" fmla="*/ 0 h 1228"/>
                <a:gd name="T102" fmla="*/ 0 w 1086"/>
                <a:gd name="T103" fmla="*/ 0 h 122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086"/>
                <a:gd name="T157" fmla="*/ 0 h 1228"/>
                <a:gd name="T158" fmla="*/ 1086 w 1086"/>
                <a:gd name="T159" fmla="*/ 1228 h 122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086" h="1228">
                  <a:moveTo>
                    <a:pt x="114" y="124"/>
                  </a:moveTo>
                  <a:lnTo>
                    <a:pt x="125" y="128"/>
                  </a:lnTo>
                  <a:lnTo>
                    <a:pt x="136" y="133"/>
                  </a:lnTo>
                  <a:lnTo>
                    <a:pt x="147" y="135"/>
                  </a:lnTo>
                  <a:lnTo>
                    <a:pt x="160" y="137"/>
                  </a:lnTo>
                  <a:lnTo>
                    <a:pt x="171" y="140"/>
                  </a:lnTo>
                  <a:lnTo>
                    <a:pt x="183" y="141"/>
                  </a:lnTo>
                  <a:lnTo>
                    <a:pt x="194" y="144"/>
                  </a:lnTo>
                  <a:lnTo>
                    <a:pt x="205" y="148"/>
                  </a:lnTo>
                  <a:lnTo>
                    <a:pt x="256" y="171"/>
                  </a:lnTo>
                  <a:lnTo>
                    <a:pt x="263" y="199"/>
                  </a:lnTo>
                  <a:lnTo>
                    <a:pt x="274" y="226"/>
                  </a:lnTo>
                  <a:lnTo>
                    <a:pt x="288" y="251"/>
                  </a:lnTo>
                  <a:lnTo>
                    <a:pt x="306" y="272"/>
                  </a:lnTo>
                  <a:lnTo>
                    <a:pt x="326" y="292"/>
                  </a:lnTo>
                  <a:lnTo>
                    <a:pt x="349" y="308"/>
                  </a:lnTo>
                  <a:lnTo>
                    <a:pt x="371" y="321"/>
                  </a:lnTo>
                  <a:lnTo>
                    <a:pt x="395" y="331"/>
                  </a:lnTo>
                  <a:lnTo>
                    <a:pt x="403" y="333"/>
                  </a:lnTo>
                  <a:lnTo>
                    <a:pt x="410" y="336"/>
                  </a:lnTo>
                  <a:lnTo>
                    <a:pt x="418" y="337"/>
                  </a:lnTo>
                  <a:lnTo>
                    <a:pt x="425" y="338"/>
                  </a:lnTo>
                  <a:lnTo>
                    <a:pt x="433" y="341"/>
                  </a:lnTo>
                  <a:lnTo>
                    <a:pt x="440" y="341"/>
                  </a:lnTo>
                  <a:lnTo>
                    <a:pt x="448" y="343"/>
                  </a:lnTo>
                  <a:lnTo>
                    <a:pt x="456" y="343"/>
                  </a:lnTo>
                  <a:lnTo>
                    <a:pt x="472" y="369"/>
                  </a:lnTo>
                  <a:lnTo>
                    <a:pt x="490" y="390"/>
                  </a:lnTo>
                  <a:lnTo>
                    <a:pt x="510" y="408"/>
                  </a:lnTo>
                  <a:lnTo>
                    <a:pt x="533" y="422"/>
                  </a:lnTo>
                  <a:lnTo>
                    <a:pt x="558" y="431"/>
                  </a:lnTo>
                  <a:lnTo>
                    <a:pt x="583" y="436"/>
                  </a:lnTo>
                  <a:lnTo>
                    <a:pt x="609" y="438"/>
                  </a:lnTo>
                  <a:lnTo>
                    <a:pt x="635" y="436"/>
                  </a:lnTo>
                  <a:lnTo>
                    <a:pt x="642" y="435"/>
                  </a:lnTo>
                  <a:lnTo>
                    <a:pt x="648" y="433"/>
                  </a:lnTo>
                  <a:lnTo>
                    <a:pt x="654" y="432"/>
                  </a:lnTo>
                  <a:lnTo>
                    <a:pt x="660" y="432"/>
                  </a:lnTo>
                  <a:lnTo>
                    <a:pt x="667" y="432"/>
                  </a:lnTo>
                  <a:lnTo>
                    <a:pt x="672" y="432"/>
                  </a:lnTo>
                  <a:lnTo>
                    <a:pt x="677" y="435"/>
                  </a:lnTo>
                  <a:lnTo>
                    <a:pt x="682" y="438"/>
                  </a:lnTo>
                  <a:lnTo>
                    <a:pt x="697" y="455"/>
                  </a:lnTo>
                  <a:lnTo>
                    <a:pt x="712" y="475"/>
                  </a:lnTo>
                  <a:lnTo>
                    <a:pt x="725" y="495"/>
                  </a:lnTo>
                  <a:lnTo>
                    <a:pt x="740" y="514"/>
                  </a:lnTo>
                  <a:lnTo>
                    <a:pt x="756" y="534"/>
                  </a:lnTo>
                  <a:lnTo>
                    <a:pt x="772" y="552"/>
                  </a:lnTo>
                  <a:lnTo>
                    <a:pt x="789" y="566"/>
                  </a:lnTo>
                  <a:lnTo>
                    <a:pt x="808" y="577"/>
                  </a:lnTo>
                  <a:lnTo>
                    <a:pt x="796" y="616"/>
                  </a:lnTo>
                  <a:lnTo>
                    <a:pt x="789" y="661"/>
                  </a:lnTo>
                  <a:lnTo>
                    <a:pt x="792" y="704"/>
                  </a:lnTo>
                  <a:lnTo>
                    <a:pt x="806" y="743"/>
                  </a:lnTo>
                  <a:lnTo>
                    <a:pt x="816" y="766"/>
                  </a:lnTo>
                  <a:lnTo>
                    <a:pt x="818" y="789"/>
                  </a:lnTo>
                  <a:lnTo>
                    <a:pt x="817" y="811"/>
                  </a:lnTo>
                  <a:lnTo>
                    <a:pt x="812" y="832"/>
                  </a:lnTo>
                  <a:lnTo>
                    <a:pt x="806" y="855"/>
                  </a:lnTo>
                  <a:lnTo>
                    <a:pt x="801" y="878"/>
                  </a:lnTo>
                  <a:lnTo>
                    <a:pt x="799" y="903"/>
                  </a:lnTo>
                  <a:lnTo>
                    <a:pt x="803" y="927"/>
                  </a:lnTo>
                  <a:lnTo>
                    <a:pt x="811" y="952"/>
                  </a:lnTo>
                  <a:lnTo>
                    <a:pt x="821" y="975"/>
                  </a:lnTo>
                  <a:lnTo>
                    <a:pt x="833" y="998"/>
                  </a:lnTo>
                  <a:lnTo>
                    <a:pt x="848" y="1020"/>
                  </a:lnTo>
                  <a:lnTo>
                    <a:pt x="864" y="1038"/>
                  </a:lnTo>
                  <a:lnTo>
                    <a:pt x="882" y="1056"/>
                  </a:lnTo>
                  <a:lnTo>
                    <a:pt x="902" y="1070"/>
                  </a:lnTo>
                  <a:lnTo>
                    <a:pt x="922" y="1081"/>
                  </a:lnTo>
                  <a:lnTo>
                    <a:pt x="942" y="1089"/>
                  </a:lnTo>
                  <a:lnTo>
                    <a:pt x="961" y="1094"/>
                  </a:lnTo>
                  <a:lnTo>
                    <a:pt x="982" y="1099"/>
                  </a:lnTo>
                  <a:lnTo>
                    <a:pt x="1002" y="1103"/>
                  </a:lnTo>
                  <a:lnTo>
                    <a:pt x="1023" y="1106"/>
                  </a:lnTo>
                  <a:lnTo>
                    <a:pt x="1043" y="1109"/>
                  </a:lnTo>
                  <a:lnTo>
                    <a:pt x="1065" y="1112"/>
                  </a:lnTo>
                  <a:lnTo>
                    <a:pt x="1086" y="1115"/>
                  </a:lnTo>
                  <a:lnTo>
                    <a:pt x="1071" y="1129"/>
                  </a:lnTo>
                  <a:lnTo>
                    <a:pt x="1056" y="1142"/>
                  </a:lnTo>
                  <a:lnTo>
                    <a:pt x="1041" y="1155"/>
                  </a:lnTo>
                  <a:lnTo>
                    <a:pt x="1026" y="1166"/>
                  </a:lnTo>
                  <a:lnTo>
                    <a:pt x="1009" y="1176"/>
                  </a:lnTo>
                  <a:lnTo>
                    <a:pt x="994" y="1187"/>
                  </a:lnTo>
                  <a:lnTo>
                    <a:pt x="978" y="1195"/>
                  </a:lnTo>
                  <a:lnTo>
                    <a:pt x="961" y="1204"/>
                  </a:lnTo>
                  <a:lnTo>
                    <a:pt x="944" y="1210"/>
                  </a:lnTo>
                  <a:lnTo>
                    <a:pt x="927" y="1215"/>
                  </a:lnTo>
                  <a:lnTo>
                    <a:pt x="909" y="1221"/>
                  </a:lnTo>
                  <a:lnTo>
                    <a:pt x="891" y="1224"/>
                  </a:lnTo>
                  <a:lnTo>
                    <a:pt x="872" y="1227"/>
                  </a:lnTo>
                  <a:lnTo>
                    <a:pt x="853" y="1228"/>
                  </a:lnTo>
                  <a:lnTo>
                    <a:pt x="833" y="1228"/>
                  </a:lnTo>
                  <a:lnTo>
                    <a:pt x="813" y="1228"/>
                  </a:lnTo>
                  <a:lnTo>
                    <a:pt x="796" y="1227"/>
                  </a:lnTo>
                  <a:lnTo>
                    <a:pt x="778" y="1223"/>
                  </a:lnTo>
                  <a:lnTo>
                    <a:pt x="763" y="1215"/>
                  </a:lnTo>
                  <a:lnTo>
                    <a:pt x="747" y="1208"/>
                  </a:lnTo>
                  <a:lnTo>
                    <a:pt x="733" y="1199"/>
                  </a:lnTo>
                  <a:lnTo>
                    <a:pt x="718" y="1189"/>
                  </a:lnTo>
                  <a:lnTo>
                    <a:pt x="704" y="1178"/>
                  </a:lnTo>
                  <a:lnTo>
                    <a:pt x="690" y="1166"/>
                  </a:lnTo>
                  <a:lnTo>
                    <a:pt x="678" y="1155"/>
                  </a:lnTo>
                  <a:lnTo>
                    <a:pt x="664" y="1145"/>
                  </a:lnTo>
                  <a:lnTo>
                    <a:pt x="650" y="1133"/>
                  </a:lnTo>
                  <a:lnTo>
                    <a:pt x="637" y="1123"/>
                  </a:lnTo>
                  <a:lnTo>
                    <a:pt x="622" y="1113"/>
                  </a:lnTo>
                  <a:lnTo>
                    <a:pt x="607" y="1104"/>
                  </a:lnTo>
                  <a:lnTo>
                    <a:pt x="592" y="1097"/>
                  </a:lnTo>
                  <a:lnTo>
                    <a:pt x="575" y="1093"/>
                  </a:lnTo>
                  <a:lnTo>
                    <a:pt x="553" y="1089"/>
                  </a:lnTo>
                  <a:lnTo>
                    <a:pt x="530" y="1086"/>
                  </a:lnTo>
                  <a:lnTo>
                    <a:pt x="507" y="1081"/>
                  </a:lnTo>
                  <a:lnTo>
                    <a:pt x="484" y="1077"/>
                  </a:lnTo>
                  <a:lnTo>
                    <a:pt x="461" y="1070"/>
                  </a:lnTo>
                  <a:lnTo>
                    <a:pt x="440" y="1060"/>
                  </a:lnTo>
                  <a:lnTo>
                    <a:pt x="420" y="1045"/>
                  </a:lnTo>
                  <a:lnTo>
                    <a:pt x="401" y="1027"/>
                  </a:lnTo>
                  <a:lnTo>
                    <a:pt x="371" y="986"/>
                  </a:lnTo>
                  <a:lnTo>
                    <a:pt x="349" y="943"/>
                  </a:lnTo>
                  <a:lnTo>
                    <a:pt x="331" y="899"/>
                  </a:lnTo>
                  <a:lnTo>
                    <a:pt x="319" y="852"/>
                  </a:lnTo>
                  <a:lnTo>
                    <a:pt x="310" y="804"/>
                  </a:lnTo>
                  <a:lnTo>
                    <a:pt x="304" y="755"/>
                  </a:lnTo>
                  <a:lnTo>
                    <a:pt x="301" y="703"/>
                  </a:lnTo>
                  <a:lnTo>
                    <a:pt x="300" y="651"/>
                  </a:lnTo>
                  <a:lnTo>
                    <a:pt x="300" y="618"/>
                  </a:lnTo>
                  <a:lnTo>
                    <a:pt x="301" y="586"/>
                  </a:lnTo>
                  <a:lnTo>
                    <a:pt x="304" y="553"/>
                  </a:lnTo>
                  <a:lnTo>
                    <a:pt x="309" y="523"/>
                  </a:lnTo>
                  <a:lnTo>
                    <a:pt x="313" y="503"/>
                  </a:lnTo>
                  <a:lnTo>
                    <a:pt x="318" y="481"/>
                  </a:lnTo>
                  <a:lnTo>
                    <a:pt x="323" y="461"/>
                  </a:lnTo>
                  <a:lnTo>
                    <a:pt x="328" y="441"/>
                  </a:lnTo>
                  <a:lnTo>
                    <a:pt x="334" y="421"/>
                  </a:lnTo>
                  <a:lnTo>
                    <a:pt x="340" y="399"/>
                  </a:lnTo>
                  <a:lnTo>
                    <a:pt x="346" y="380"/>
                  </a:lnTo>
                  <a:lnTo>
                    <a:pt x="354" y="360"/>
                  </a:lnTo>
                  <a:lnTo>
                    <a:pt x="351" y="357"/>
                  </a:lnTo>
                  <a:lnTo>
                    <a:pt x="329" y="396"/>
                  </a:lnTo>
                  <a:lnTo>
                    <a:pt x="310" y="438"/>
                  </a:lnTo>
                  <a:lnTo>
                    <a:pt x="296" y="481"/>
                  </a:lnTo>
                  <a:lnTo>
                    <a:pt x="284" y="526"/>
                  </a:lnTo>
                  <a:lnTo>
                    <a:pt x="275" y="572"/>
                  </a:lnTo>
                  <a:lnTo>
                    <a:pt x="268" y="619"/>
                  </a:lnTo>
                  <a:lnTo>
                    <a:pt x="260" y="665"/>
                  </a:lnTo>
                  <a:lnTo>
                    <a:pt x="254" y="713"/>
                  </a:lnTo>
                  <a:lnTo>
                    <a:pt x="239" y="710"/>
                  </a:lnTo>
                  <a:lnTo>
                    <a:pt x="225" y="707"/>
                  </a:lnTo>
                  <a:lnTo>
                    <a:pt x="210" y="703"/>
                  </a:lnTo>
                  <a:lnTo>
                    <a:pt x="196" y="697"/>
                  </a:lnTo>
                  <a:lnTo>
                    <a:pt x="184" y="690"/>
                  </a:lnTo>
                  <a:lnTo>
                    <a:pt x="171" y="680"/>
                  </a:lnTo>
                  <a:lnTo>
                    <a:pt x="161" y="670"/>
                  </a:lnTo>
                  <a:lnTo>
                    <a:pt x="152" y="655"/>
                  </a:lnTo>
                  <a:lnTo>
                    <a:pt x="145" y="638"/>
                  </a:lnTo>
                  <a:lnTo>
                    <a:pt x="139" y="619"/>
                  </a:lnTo>
                  <a:lnTo>
                    <a:pt x="132" y="599"/>
                  </a:lnTo>
                  <a:lnTo>
                    <a:pt x="127" y="580"/>
                  </a:lnTo>
                  <a:lnTo>
                    <a:pt x="146" y="585"/>
                  </a:lnTo>
                  <a:lnTo>
                    <a:pt x="166" y="589"/>
                  </a:lnTo>
                  <a:lnTo>
                    <a:pt x="186" y="592"/>
                  </a:lnTo>
                  <a:lnTo>
                    <a:pt x="206" y="590"/>
                  </a:lnTo>
                  <a:lnTo>
                    <a:pt x="226" y="588"/>
                  </a:lnTo>
                  <a:lnTo>
                    <a:pt x="244" y="579"/>
                  </a:lnTo>
                  <a:lnTo>
                    <a:pt x="260" y="567"/>
                  </a:lnTo>
                  <a:lnTo>
                    <a:pt x="273" y="550"/>
                  </a:lnTo>
                  <a:lnTo>
                    <a:pt x="265" y="552"/>
                  </a:lnTo>
                  <a:lnTo>
                    <a:pt x="258" y="556"/>
                  </a:lnTo>
                  <a:lnTo>
                    <a:pt x="251" y="559"/>
                  </a:lnTo>
                  <a:lnTo>
                    <a:pt x="244" y="562"/>
                  </a:lnTo>
                  <a:lnTo>
                    <a:pt x="236" y="565"/>
                  </a:lnTo>
                  <a:lnTo>
                    <a:pt x="229" y="567"/>
                  </a:lnTo>
                  <a:lnTo>
                    <a:pt x="221" y="567"/>
                  </a:lnTo>
                  <a:lnTo>
                    <a:pt x="213" y="567"/>
                  </a:lnTo>
                  <a:lnTo>
                    <a:pt x="191" y="565"/>
                  </a:lnTo>
                  <a:lnTo>
                    <a:pt x="171" y="559"/>
                  </a:lnTo>
                  <a:lnTo>
                    <a:pt x="151" y="553"/>
                  </a:lnTo>
                  <a:lnTo>
                    <a:pt x="132" y="544"/>
                  </a:lnTo>
                  <a:lnTo>
                    <a:pt x="114" y="533"/>
                  </a:lnTo>
                  <a:lnTo>
                    <a:pt x="96" y="521"/>
                  </a:lnTo>
                  <a:lnTo>
                    <a:pt x="80" y="505"/>
                  </a:lnTo>
                  <a:lnTo>
                    <a:pt x="65" y="488"/>
                  </a:lnTo>
                  <a:lnTo>
                    <a:pt x="57" y="478"/>
                  </a:lnTo>
                  <a:lnTo>
                    <a:pt x="52" y="467"/>
                  </a:lnTo>
                  <a:lnTo>
                    <a:pt x="49" y="454"/>
                  </a:lnTo>
                  <a:lnTo>
                    <a:pt x="46" y="441"/>
                  </a:lnTo>
                  <a:lnTo>
                    <a:pt x="62" y="452"/>
                  </a:lnTo>
                  <a:lnTo>
                    <a:pt x="81" y="462"/>
                  </a:lnTo>
                  <a:lnTo>
                    <a:pt x="101" y="469"/>
                  </a:lnTo>
                  <a:lnTo>
                    <a:pt x="121" y="472"/>
                  </a:lnTo>
                  <a:lnTo>
                    <a:pt x="142" y="474"/>
                  </a:lnTo>
                  <a:lnTo>
                    <a:pt x="162" y="472"/>
                  </a:lnTo>
                  <a:lnTo>
                    <a:pt x="183" y="467"/>
                  </a:lnTo>
                  <a:lnTo>
                    <a:pt x="201" y="458"/>
                  </a:lnTo>
                  <a:lnTo>
                    <a:pt x="206" y="455"/>
                  </a:lnTo>
                  <a:lnTo>
                    <a:pt x="211" y="452"/>
                  </a:lnTo>
                  <a:lnTo>
                    <a:pt x="216" y="449"/>
                  </a:lnTo>
                  <a:lnTo>
                    <a:pt x="221" y="446"/>
                  </a:lnTo>
                  <a:lnTo>
                    <a:pt x="226" y="444"/>
                  </a:lnTo>
                  <a:lnTo>
                    <a:pt x="231" y="441"/>
                  </a:lnTo>
                  <a:lnTo>
                    <a:pt x="236" y="438"/>
                  </a:lnTo>
                  <a:lnTo>
                    <a:pt x="241" y="433"/>
                  </a:lnTo>
                  <a:lnTo>
                    <a:pt x="224" y="439"/>
                  </a:lnTo>
                  <a:lnTo>
                    <a:pt x="204" y="444"/>
                  </a:lnTo>
                  <a:lnTo>
                    <a:pt x="183" y="448"/>
                  </a:lnTo>
                  <a:lnTo>
                    <a:pt x="162" y="449"/>
                  </a:lnTo>
                  <a:lnTo>
                    <a:pt x="141" y="448"/>
                  </a:lnTo>
                  <a:lnTo>
                    <a:pt x="121" y="444"/>
                  </a:lnTo>
                  <a:lnTo>
                    <a:pt x="102" y="435"/>
                  </a:lnTo>
                  <a:lnTo>
                    <a:pt x="86" y="422"/>
                  </a:lnTo>
                  <a:lnTo>
                    <a:pt x="76" y="410"/>
                  </a:lnTo>
                  <a:lnTo>
                    <a:pt x="67" y="397"/>
                  </a:lnTo>
                  <a:lnTo>
                    <a:pt x="60" y="385"/>
                  </a:lnTo>
                  <a:lnTo>
                    <a:pt x="55" y="370"/>
                  </a:lnTo>
                  <a:lnTo>
                    <a:pt x="51" y="356"/>
                  </a:lnTo>
                  <a:lnTo>
                    <a:pt x="50" y="341"/>
                  </a:lnTo>
                  <a:lnTo>
                    <a:pt x="50" y="325"/>
                  </a:lnTo>
                  <a:lnTo>
                    <a:pt x="52" y="310"/>
                  </a:lnTo>
                  <a:lnTo>
                    <a:pt x="71" y="318"/>
                  </a:lnTo>
                  <a:lnTo>
                    <a:pt x="91" y="325"/>
                  </a:lnTo>
                  <a:lnTo>
                    <a:pt x="111" y="333"/>
                  </a:lnTo>
                  <a:lnTo>
                    <a:pt x="134" y="337"/>
                  </a:lnTo>
                  <a:lnTo>
                    <a:pt x="155" y="338"/>
                  </a:lnTo>
                  <a:lnTo>
                    <a:pt x="178" y="337"/>
                  </a:lnTo>
                  <a:lnTo>
                    <a:pt x="198" y="330"/>
                  </a:lnTo>
                  <a:lnTo>
                    <a:pt x="218" y="318"/>
                  </a:lnTo>
                  <a:lnTo>
                    <a:pt x="225" y="313"/>
                  </a:lnTo>
                  <a:lnTo>
                    <a:pt x="234" y="308"/>
                  </a:lnTo>
                  <a:lnTo>
                    <a:pt x="241" y="302"/>
                  </a:lnTo>
                  <a:lnTo>
                    <a:pt x="248" y="294"/>
                  </a:lnTo>
                  <a:lnTo>
                    <a:pt x="240" y="297"/>
                  </a:lnTo>
                  <a:lnTo>
                    <a:pt x="231" y="298"/>
                  </a:lnTo>
                  <a:lnTo>
                    <a:pt x="223" y="301"/>
                  </a:lnTo>
                  <a:lnTo>
                    <a:pt x="214" y="304"/>
                  </a:lnTo>
                  <a:lnTo>
                    <a:pt x="205" y="305"/>
                  </a:lnTo>
                  <a:lnTo>
                    <a:pt x="195" y="307"/>
                  </a:lnTo>
                  <a:lnTo>
                    <a:pt x="186" y="307"/>
                  </a:lnTo>
                  <a:lnTo>
                    <a:pt x="176" y="305"/>
                  </a:lnTo>
                  <a:lnTo>
                    <a:pt x="155" y="301"/>
                  </a:lnTo>
                  <a:lnTo>
                    <a:pt x="135" y="294"/>
                  </a:lnTo>
                  <a:lnTo>
                    <a:pt x="114" y="287"/>
                  </a:lnTo>
                  <a:lnTo>
                    <a:pt x="95" y="277"/>
                  </a:lnTo>
                  <a:lnTo>
                    <a:pt x="76" y="264"/>
                  </a:lnTo>
                  <a:lnTo>
                    <a:pt x="59" y="248"/>
                  </a:lnTo>
                  <a:lnTo>
                    <a:pt x="44" y="230"/>
                  </a:lnTo>
                  <a:lnTo>
                    <a:pt x="30" y="209"/>
                  </a:lnTo>
                  <a:lnTo>
                    <a:pt x="15" y="176"/>
                  </a:lnTo>
                  <a:lnTo>
                    <a:pt x="5" y="141"/>
                  </a:lnTo>
                  <a:lnTo>
                    <a:pt x="0" y="104"/>
                  </a:lnTo>
                  <a:lnTo>
                    <a:pt x="0" y="65"/>
                  </a:lnTo>
                  <a:lnTo>
                    <a:pt x="17" y="0"/>
                  </a:lnTo>
                  <a:lnTo>
                    <a:pt x="21" y="22"/>
                  </a:lnTo>
                  <a:lnTo>
                    <a:pt x="29" y="40"/>
                  </a:lnTo>
                  <a:lnTo>
                    <a:pt x="39" y="59"/>
                  </a:lnTo>
                  <a:lnTo>
                    <a:pt x="51" y="76"/>
                  </a:lnTo>
                  <a:lnTo>
                    <a:pt x="65" y="91"/>
                  </a:lnTo>
                  <a:lnTo>
                    <a:pt x="81" y="104"/>
                  </a:lnTo>
                  <a:lnTo>
                    <a:pt x="97" y="115"/>
                  </a:lnTo>
                  <a:lnTo>
                    <a:pt x="114" y="124"/>
                  </a:lnTo>
                  <a:close/>
                </a:path>
              </a:pathLst>
            </a:custGeom>
            <a:solidFill>
              <a:srgbClr val="B22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287" name="Freeform 14"/>
            <p:cNvSpPr>
              <a:spLocks/>
            </p:cNvSpPr>
            <p:nvPr/>
          </p:nvSpPr>
          <p:spPr bwMode="auto">
            <a:xfrm>
              <a:off x="3872" y="1523"/>
              <a:ext cx="112" cy="110"/>
            </a:xfrm>
            <a:custGeom>
              <a:avLst/>
              <a:gdLst>
                <a:gd name="T0" fmla="*/ 0 w 335"/>
                <a:gd name="T1" fmla="*/ 0 h 332"/>
                <a:gd name="T2" fmla="*/ 0 w 335"/>
                <a:gd name="T3" fmla="*/ 0 h 332"/>
                <a:gd name="T4" fmla="*/ 0 w 335"/>
                <a:gd name="T5" fmla="*/ 0 h 332"/>
                <a:gd name="T6" fmla="*/ 0 w 335"/>
                <a:gd name="T7" fmla="*/ 0 h 332"/>
                <a:gd name="T8" fmla="*/ 0 w 335"/>
                <a:gd name="T9" fmla="*/ 0 h 332"/>
                <a:gd name="T10" fmla="*/ 0 w 335"/>
                <a:gd name="T11" fmla="*/ 0 h 332"/>
                <a:gd name="T12" fmla="*/ 0 w 335"/>
                <a:gd name="T13" fmla="*/ 0 h 332"/>
                <a:gd name="T14" fmla="*/ 0 w 335"/>
                <a:gd name="T15" fmla="*/ 0 h 332"/>
                <a:gd name="T16" fmla="*/ 0 w 335"/>
                <a:gd name="T17" fmla="*/ 0 h 332"/>
                <a:gd name="T18" fmla="*/ 0 w 335"/>
                <a:gd name="T19" fmla="*/ 0 h 332"/>
                <a:gd name="T20" fmla="*/ 0 w 335"/>
                <a:gd name="T21" fmla="*/ 0 h 332"/>
                <a:gd name="T22" fmla="*/ 0 w 335"/>
                <a:gd name="T23" fmla="*/ 0 h 332"/>
                <a:gd name="T24" fmla="*/ 0 w 335"/>
                <a:gd name="T25" fmla="*/ 0 h 332"/>
                <a:gd name="T26" fmla="*/ 0 w 335"/>
                <a:gd name="T27" fmla="*/ 0 h 332"/>
                <a:gd name="T28" fmla="*/ 0 w 335"/>
                <a:gd name="T29" fmla="*/ 0 h 332"/>
                <a:gd name="T30" fmla="*/ 0 w 335"/>
                <a:gd name="T31" fmla="*/ 0 h 332"/>
                <a:gd name="T32" fmla="*/ 0 w 335"/>
                <a:gd name="T33" fmla="*/ 0 h 332"/>
                <a:gd name="T34" fmla="*/ 0 w 335"/>
                <a:gd name="T35" fmla="*/ 0 h 332"/>
                <a:gd name="T36" fmla="*/ 0 w 335"/>
                <a:gd name="T37" fmla="*/ 0 h 332"/>
                <a:gd name="T38" fmla="*/ 0 w 335"/>
                <a:gd name="T39" fmla="*/ 0 h 332"/>
                <a:gd name="T40" fmla="*/ 0 w 335"/>
                <a:gd name="T41" fmla="*/ 0 h 332"/>
                <a:gd name="T42" fmla="*/ 0 w 335"/>
                <a:gd name="T43" fmla="*/ 0 h 332"/>
                <a:gd name="T44" fmla="*/ 0 w 335"/>
                <a:gd name="T45" fmla="*/ 0 h 332"/>
                <a:gd name="T46" fmla="*/ 0 w 335"/>
                <a:gd name="T47" fmla="*/ 0 h 332"/>
                <a:gd name="T48" fmla="*/ 0 w 335"/>
                <a:gd name="T49" fmla="*/ 0 h 332"/>
                <a:gd name="T50" fmla="*/ 0 w 335"/>
                <a:gd name="T51" fmla="*/ 0 h 332"/>
                <a:gd name="T52" fmla="*/ 0 w 335"/>
                <a:gd name="T53" fmla="*/ 0 h 332"/>
                <a:gd name="T54" fmla="*/ 0 w 335"/>
                <a:gd name="T55" fmla="*/ 0 h 332"/>
                <a:gd name="T56" fmla="*/ 0 w 335"/>
                <a:gd name="T57" fmla="*/ 0 h 332"/>
                <a:gd name="T58" fmla="*/ 0 w 335"/>
                <a:gd name="T59" fmla="*/ 0 h 332"/>
                <a:gd name="T60" fmla="*/ 0 w 335"/>
                <a:gd name="T61" fmla="*/ 0 h 332"/>
                <a:gd name="T62" fmla="*/ 0 w 335"/>
                <a:gd name="T63" fmla="*/ 0 h 332"/>
                <a:gd name="T64" fmla="*/ 0 w 335"/>
                <a:gd name="T65" fmla="*/ 0 h 332"/>
                <a:gd name="T66" fmla="*/ 0 w 335"/>
                <a:gd name="T67" fmla="*/ 0 h 332"/>
                <a:gd name="T68" fmla="*/ 0 w 335"/>
                <a:gd name="T69" fmla="*/ 0 h 332"/>
                <a:gd name="T70" fmla="*/ 0 w 335"/>
                <a:gd name="T71" fmla="*/ 0 h 332"/>
                <a:gd name="T72" fmla="*/ 0 w 335"/>
                <a:gd name="T73" fmla="*/ 0 h 332"/>
                <a:gd name="T74" fmla="*/ 0 w 335"/>
                <a:gd name="T75" fmla="*/ 0 h 332"/>
                <a:gd name="T76" fmla="*/ 0 w 335"/>
                <a:gd name="T77" fmla="*/ 0 h 332"/>
                <a:gd name="T78" fmla="*/ 0 w 335"/>
                <a:gd name="T79" fmla="*/ 0 h 332"/>
                <a:gd name="T80" fmla="*/ 0 w 335"/>
                <a:gd name="T81" fmla="*/ 0 h 332"/>
                <a:gd name="T82" fmla="*/ 0 w 335"/>
                <a:gd name="T83" fmla="*/ 0 h 332"/>
                <a:gd name="T84" fmla="*/ 0 w 335"/>
                <a:gd name="T85" fmla="*/ 0 h 332"/>
                <a:gd name="T86" fmla="*/ 0 w 335"/>
                <a:gd name="T87" fmla="*/ 0 h 332"/>
                <a:gd name="T88" fmla="*/ 0 w 335"/>
                <a:gd name="T89" fmla="*/ 0 h 332"/>
                <a:gd name="T90" fmla="*/ 0 w 335"/>
                <a:gd name="T91" fmla="*/ 0 h 332"/>
                <a:gd name="T92" fmla="*/ 0 w 335"/>
                <a:gd name="T93" fmla="*/ 0 h 332"/>
                <a:gd name="T94" fmla="*/ 0 w 335"/>
                <a:gd name="T95" fmla="*/ 0 h 332"/>
                <a:gd name="T96" fmla="*/ 0 w 335"/>
                <a:gd name="T97" fmla="*/ 0 h 332"/>
                <a:gd name="T98" fmla="*/ 0 w 335"/>
                <a:gd name="T99" fmla="*/ 0 h 332"/>
                <a:gd name="T100" fmla="*/ 0 w 335"/>
                <a:gd name="T101" fmla="*/ 0 h 332"/>
                <a:gd name="T102" fmla="*/ 0 w 335"/>
                <a:gd name="T103" fmla="*/ 0 h 33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35"/>
                <a:gd name="T157" fmla="*/ 0 h 332"/>
                <a:gd name="T158" fmla="*/ 335 w 335"/>
                <a:gd name="T159" fmla="*/ 332 h 33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35" h="332">
                  <a:moveTo>
                    <a:pt x="317" y="217"/>
                  </a:moveTo>
                  <a:lnTo>
                    <a:pt x="286" y="265"/>
                  </a:lnTo>
                  <a:lnTo>
                    <a:pt x="287" y="266"/>
                  </a:lnTo>
                  <a:lnTo>
                    <a:pt x="272" y="286"/>
                  </a:lnTo>
                  <a:lnTo>
                    <a:pt x="255" y="302"/>
                  </a:lnTo>
                  <a:lnTo>
                    <a:pt x="236" y="315"/>
                  </a:lnTo>
                  <a:lnTo>
                    <a:pt x="216" y="324"/>
                  </a:lnTo>
                  <a:lnTo>
                    <a:pt x="194" y="329"/>
                  </a:lnTo>
                  <a:lnTo>
                    <a:pt x="171" y="332"/>
                  </a:lnTo>
                  <a:lnTo>
                    <a:pt x="148" y="332"/>
                  </a:lnTo>
                  <a:lnTo>
                    <a:pt x="125" y="329"/>
                  </a:lnTo>
                  <a:lnTo>
                    <a:pt x="110" y="326"/>
                  </a:lnTo>
                  <a:lnTo>
                    <a:pt x="95" y="322"/>
                  </a:lnTo>
                  <a:lnTo>
                    <a:pt x="80" y="318"/>
                  </a:lnTo>
                  <a:lnTo>
                    <a:pt x="65" y="313"/>
                  </a:lnTo>
                  <a:lnTo>
                    <a:pt x="50" y="308"/>
                  </a:lnTo>
                  <a:lnTo>
                    <a:pt x="35" y="303"/>
                  </a:lnTo>
                  <a:lnTo>
                    <a:pt x="21" y="298"/>
                  </a:lnTo>
                  <a:lnTo>
                    <a:pt x="6" y="292"/>
                  </a:lnTo>
                  <a:lnTo>
                    <a:pt x="3" y="289"/>
                  </a:lnTo>
                  <a:lnTo>
                    <a:pt x="1" y="286"/>
                  </a:lnTo>
                  <a:lnTo>
                    <a:pt x="0" y="282"/>
                  </a:lnTo>
                  <a:lnTo>
                    <a:pt x="0" y="279"/>
                  </a:lnTo>
                  <a:lnTo>
                    <a:pt x="13" y="283"/>
                  </a:lnTo>
                  <a:lnTo>
                    <a:pt x="27" y="286"/>
                  </a:lnTo>
                  <a:lnTo>
                    <a:pt x="42" y="289"/>
                  </a:lnTo>
                  <a:lnTo>
                    <a:pt x="57" y="292"/>
                  </a:lnTo>
                  <a:lnTo>
                    <a:pt x="72" y="293"/>
                  </a:lnTo>
                  <a:lnTo>
                    <a:pt x="87" y="295"/>
                  </a:lnTo>
                  <a:lnTo>
                    <a:pt x="102" y="295"/>
                  </a:lnTo>
                  <a:lnTo>
                    <a:pt x="117" y="293"/>
                  </a:lnTo>
                  <a:lnTo>
                    <a:pt x="132" y="292"/>
                  </a:lnTo>
                  <a:lnTo>
                    <a:pt x="147" y="290"/>
                  </a:lnTo>
                  <a:lnTo>
                    <a:pt x="161" y="286"/>
                  </a:lnTo>
                  <a:lnTo>
                    <a:pt x="175" y="282"/>
                  </a:lnTo>
                  <a:lnTo>
                    <a:pt x="188" y="275"/>
                  </a:lnTo>
                  <a:lnTo>
                    <a:pt x="202" y="267"/>
                  </a:lnTo>
                  <a:lnTo>
                    <a:pt x="215" y="259"/>
                  </a:lnTo>
                  <a:lnTo>
                    <a:pt x="226" y="249"/>
                  </a:lnTo>
                  <a:lnTo>
                    <a:pt x="245" y="229"/>
                  </a:lnTo>
                  <a:lnTo>
                    <a:pt x="262" y="207"/>
                  </a:lnTo>
                  <a:lnTo>
                    <a:pt x="279" y="184"/>
                  </a:lnTo>
                  <a:lnTo>
                    <a:pt x="292" y="161"/>
                  </a:lnTo>
                  <a:lnTo>
                    <a:pt x="302" y="136"/>
                  </a:lnTo>
                  <a:lnTo>
                    <a:pt x="311" y="109"/>
                  </a:lnTo>
                  <a:lnTo>
                    <a:pt x="315" y="82"/>
                  </a:lnTo>
                  <a:lnTo>
                    <a:pt x="316" y="51"/>
                  </a:lnTo>
                  <a:lnTo>
                    <a:pt x="316" y="0"/>
                  </a:lnTo>
                  <a:lnTo>
                    <a:pt x="330" y="51"/>
                  </a:lnTo>
                  <a:lnTo>
                    <a:pt x="335" y="108"/>
                  </a:lnTo>
                  <a:lnTo>
                    <a:pt x="331" y="165"/>
                  </a:lnTo>
                  <a:lnTo>
                    <a:pt x="317" y="2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288" name="Freeform 15"/>
            <p:cNvSpPr>
              <a:spLocks/>
            </p:cNvSpPr>
            <p:nvPr/>
          </p:nvSpPr>
          <p:spPr bwMode="auto">
            <a:xfrm>
              <a:off x="3705" y="1621"/>
              <a:ext cx="131" cy="237"/>
            </a:xfrm>
            <a:custGeom>
              <a:avLst/>
              <a:gdLst>
                <a:gd name="T0" fmla="*/ 0 w 393"/>
                <a:gd name="T1" fmla="*/ 0 h 710"/>
                <a:gd name="T2" fmla="*/ 0 w 393"/>
                <a:gd name="T3" fmla="*/ 0 h 710"/>
                <a:gd name="T4" fmla="*/ 0 w 393"/>
                <a:gd name="T5" fmla="*/ 0 h 710"/>
                <a:gd name="T6" fmla="*/ 0 w 393"/>
                <a:gd name="T7" fmla="*/ 0 h 710"/>
                <a:gd name="T8" fmla="*/ 0 w 393"/>
                <a:gd name="T9" fmla="*/ 0 h 710"/>
                <a:gd name="T10" fmla="*/ 0 w 393"/>
                <a:gd name="T11" fmla="*/ 0 h 710"/>
                <a:gd name="T12" fmla="*/ 0 w 393"/>
                <a:gd name="T13" fmla="*/ 0 h 710"/>
                <a:gd name="T14" fmla="*/ 0 w 393"/>
                <a:gd name="T15" fmla="*/ 0 h 710"/>
                <a:gd name="T16" fmla="*/ 0 w 393"/>
                <a:gd name="T17" fmla="*/ 0 h 710"/>
                <a:gd name="T18" fmla="*/ 0 w 393"/>
                <a:gd name="T19" fmla="*/ 0 h 710"/>
                <a:gd name="T20" fmla="*/ 0 w 393"/>
                <a:gd name="T21" fmla="*/ 0 h 710"/>
                <a:gd name="T22" fmla="*/ 0 w 393"/>
                <a:gd name="T23" fmla="*/ 0 h 710"/>
                <a:gd name="T24" fmla="*/ 0 w 393"/>
                <a:gd name="T25" fmla="*/ 0 h 710"/>
                <a:gd name="T26" fmla="*/ 0 w 393"/>
                <a:gd name="T27" fmla="*/ 0 h 710"/>
                <a:gd name="T28" fmla="*/ 0 w 393"/>
                <a:gd name="T29" fmla="*/ 0 h 710"/>
                <a:gd name="T30" fmla="*/ 0 w 393"/>
                <a:gd name="T31" fmla="*/ 0 h 710"/>
                <a:gd name="T32" fmla="*/ 0 w 393"/>
                <a:gd name="T33" fmla="*/ 0 h 710"/>
                <a:gd name="T34" fmla="*/ 0 w 393"/>
                <a:gd name="T35" fmla="*/ 0 h 710"/>
                <a:gd name="T36" fmla="*/ 0 w 393"/>
                <a:gd name="T37" fmla="*/ 0 h 710"/>
                <a:gd name="T38" fmla="*/ 0 w 393"/>
                <a:gd name="T39" fmla="*/ 0 h 710"/>
                <a:gd name="T40" fmla="*/ 0 w 393"/>
                <a:gd name="T41" fmla="*/ 0 h 710"/>
                <a:gd name="T42" fmla="*/ 0 w 393"/>
                <a:gd name="T43" fmla="*/ 0 h 710"/>
                <a:gd name="T44" fmla="*/ 0 w 393"/>
                <a:gd name="T45" fmla="*/ 0 h 710"/>
                <a:gd name="T46" fmla="*/ 0 w 393"/>
                <a:gd name="T47" fmla="*/ 0 h 710"/>
                <a:gd name="T48" fmla="*/ 0 w 393"/>
                <a:gd name="T49" fmla="*/ 0 h 710"/>
                <a:gd name="T50" fmla="*/ 0 w 393"/>
                <a:gd name="T51" fmla="*/ 0 h 710"/>
                <a:gd name="T52" fmla="*/ 0 w 393"/>
                <a:gd name="T53" fmla="*/ 0 h 710"/>
                <a:gd name="T54" fmla="*/ 0 w 393"/>
                <a:gd name="T55" fmla="*/ 0 h 710"/>
                <a:gd name="T56" fmla="*/ 0 w 393"/>
                <a:gd name="T57" fmla="*/ 0 h 710"/>
                <a:gd name="T58" fmla="*/ 0 w 393"/>
                <a:gd name="T59" fmla="*/ 0 h 710"/>
                <a:gd name="T60" fmla="*/ 0 w 393"/>
                <a:gd name="T61" fmla="*/ 0 h 710"/>
                <a:gd name="T62" fmla="*/ 0 w 393"/>
                <a:gd name="T63" fmla="*/ 0 h 710"/>
                <a:gd name="T64" fmla="*/ 0 w 393"/>
                <a:gd name="T65" fmla="*/ 0 h 710"/>
                <a:gd name="T66" fmla="*/ 0 w 393"/>
                <a:gd name="T67" fmla="*/ 0 h 710"/>
                <a:gd name="T68" fmla="*/ 0 w 393"/>
                <a:gd name="T69" fmla="*/ 0 h 710"/>
                <a:gd name="T70" fmla="*/ 0 w 393"/>
                <a:gd name="T71" fmla="*/ 0 h 710"/>
                <a:gd name="T72" fmla="*/ 0 w 393"/>
                <a:gd name="T73" fmla="*/ 0 h 710"/>
                <a:gd name="T74" fmla="*/ 0 w 393"/>
                <a:gd name="T75" fmla="*/ 0 h 710"/>
                <a:gd name="T76" fmla="*/ 0 w 393"/>
                <a:gd name="T77" fmla="*/ 0 h 710"/>
                <a:gd name="T78" fmla="*/ 0 w 393"/>
                <a:gd name="T79" fmla="*/ 0 h 710"/>
                <a:gd name="T80" fmla="*/ 0 w 393"/>
                <a:gd name="T81" fmla="*/ 0 h 710"/>
                <a:gd name="T82" fmla="*/ 0 w 393"/>
                <a:gd name="T83" fmla="*/ 0 h 710"/>
                <a:gd name="T84" fmla="*/ 0 w 393"/>
                <a:gd name="T85" fmla="*/ 0 h 710"/>
                <a:gd name="T86" fmla="*/ 0 w 393"/>
                <a:gd name="T87" fmla="*/ 0 h 710"/>
                <a:gd name="T88" fmla="*/ 0 w 393"/>
                <a:gd name="T89" fmla="*/ 0 h 710"/>
                <a:gd name="T90" fmla="*/ 0 w 393"/>
                <a:gd name="T91" fmla="*/ 0 h 710"/>
                <a:gd name="T92" fmla="*/ 0 w 393"/>
                <a:gd name="T93" fmla="*/ 0 h 710"/>
                <a:gd name="T94" fmla="*/ 0 w 393"/>
                <a:gd name="T95" fmla="*/ 0 h 710"/>
                <a:gd name="T96" fmla="*/ 0 w 393"/>
                <a:gd name="T97" fmla="*/ 0 h 71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3"/>
                <a:gd name="T148" fmla="*/ 0 h 710"/>
                <a:gd name="T149" fmla="*/ 393 w 393"/>
                <a:gd name="T150" fmla="*/ 710 h 71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3" h="710">
                  <a:moveTo>
                    <a:pt x="39" y="4"/>
                  </a:moveTo>
                  <a:lnTo>
                    <a:pt x="43" y="34"/>
                  </a:lnTo>
                  <a:lnTo>
                    <a:pt x="46" y="65"/>
                  </a:lnTo>
                  <a:lnTo>
                    <a:pt x="51" y="93"/>
                  </a:lnTo>
                  <a:lnTo>
                    <a:pt x="58" y="122"/>
                  </a:lnTo>
                  <a:lnTo>
                    <a:pt x="64" y="150"/>
                  </a:lnTo>
                  <a:lnTo>
                    <a:pt x="74" y="178"/>
                  </a:lnTo>
                  <a:lnTo>
                    <a:pt x="84" y="204"/>
                  </a:lnTo>
                  <a:lnTo>
                    <a:pt x="98" y="230"/>
                  </a:lnTo>
                  <a:lnTo>
                    <a:pt x="110" y="250"/>
                  </a:lnTo>
                  <a:lnTo>
                    <a:pt x="124" y="266"/>
                  </a:lnTo>
                  <a:lnTo>
                    <a:pt x="139" y="279"/>
                  </a:lnTo>
                  <a:lnTo>
                    <a:pt x="155" y="291"/>
                  </a:lnTo>
                  <a:lnTo>
                    <a:pt x="173" y="301"/>
                  </a:lnTo>
                  <a:lnTo>
                    <a:pt x="190" y="309"/>
                  </a:lnTo>
                  <a:lnTo>
                    <a:pt x="207" y="318"/>
                  </a:lnTo>
                  <a:lnTo>
                    <a:pt x="224" y="327"/>
                  </a:lnTo>
                  <a:lnTo>
                    <a:pt x="205" y="329"/>
                  </a:lnTo>
                  <a:lnTo>
                    <a:pt x="185" y="328"/>
                  </a:lnTo>
                  <a:lnTo>
                    <a:pt x="167" y="324"/>
                  </a:lnTo>
                  <a:lnTo>
                    <a:pt x="148" y="318"/>
                  </a:lnTo>
                  <a:lnTo>
                    <a:pt x="130" y="309"/>
                  </a:lnTo>
                  <a:lnTo>
                    <a:pt x="111" y="301"/>
                  </a:lnTo>
                  <a:lnTo>
                    <a:pt x="94" y="291"/>
                  </a:lnTo>
                  <a:lnTo>
                    <a:pt x="78" y="281"/>
                  </a:lnTo>
                  <a:lnTo>
                    <a:pt x="83" y="296"/>
                  </a:lnTo>
                  <a:lnTo>
                    <a:pt x="89" y="311"/>
                  </a:lnTo>
                  <a:lnTo>
                    <a:pt x="96" y="325"/>
                  </a:lnTo>
                  <a:lnTo>
                    <a:pt x="105" y="338"/>
                  </a:lnTo>
                  <a:lnTo>
                    <a:pt x="114" y="351"/>
                  </a:lnTo>
                  <a:lnTo>
                    <a:pt x="124" y="364"/>
                  </a:lnTo>
                  <a:lnTo>
                    <a:pt x="135" y="377"/>
                  </a:lnTo>
                  <a:lnTo>
                    <a:pt x="145" y="389"/>
                  </a:lnTo>
                  <a:lnTo>
                    <a:pt x="157" y="400"/>
                  </a:lnTo>
                  <a:lnTo>
                    <a:pt x="168" y="410"/>
                  </a:lnTo>
                  <a:lnTo>
                    <a:pt x="179" y="420"/>
                  </a:lnTo>
                  <a:lnTo>
                    <a:pt x="190" y="430"/>
                  </a:lnTo>
                  <a:lnTo>
                    <a:pt x="203" y="439"/>
                  </a:lnTo>
                  <a:lnTo>
                    <a:pt x="215" y="446"/>
                  </a:lnTo>
                  <a:lnTo>
                    <a:pt x="228" y="453"/>
                  </a:lnTo>
                  <a:lnTo>
                    <a:pt x="240" y="461"/>
                  </a:lnTo>
                  <a:lnTo>
                    <a:pt x="254" y="466"/>
                  </a:lnTo>
                  <a:lnTo>
                    <a:pt x="267" y="472"/>
                  </a:lnTo>
                  <a:lnTo>
                    <a:pt x="280" y="476"/>
                  </a:lnTo>
                  <a:lnTo>
                    <a:pt x="294" y="481"/>
                  </a:lnTo>
                  <a:lnTo>
                    <a:pt x="308" y="485"/>
                  </a:lnTo>
                  <a:lnTo>
                    <a:pt x="322" y="488"/>
                  </a:lnTo>
                  <a:lnTo>
                    <a:pt x="335" y="491"/>
                  </a:lnTo>
                  <a:lnTo>
                    <a:pt x="349" y="494"/>
                  </a:lnTo>
                  <a:lnTo>
                    <a:pt x="367" y="489"/>
                  </a:lnTo>
                  <a:lnTo>
                    <a:pt x="349" y="494"/>
                  </a:lnTo>
                  <a:lnTo>
                    <a:pt x="333" y="497"/>
                  </a:lnTo>
                  <a:lnTo>
                    <a:pt x="315" y="499"/>
                  </a:lnTo>
                  <a:lnTo>
                    <a:pt x="298" y="501"/>
                  </a:lnTo>
                  <a:lnTo>
                    <a:pt x="280" y="502"/>
                  </a:lnTo>
                  <a:lnTo>
                    <a:pt x="263" y="502"/>
                  </a:lnTo>
                  <a:lnTo>
                    <a:pt x="245" y="501"/>
                  </a:lnTo>
                  <a:lnTo>
                    <a:pt x="228" y="499"/>
                  </a:lnTo>
                  <a:lnTo>
                    <a:pt x="210" y="497"/>
                  </a:lnTo>
                  <a:lnTo>
                    <a:pt x="194" y="494"/>
                  </a:lnTo>
                  <a:lnTo>
                    <a:pt x="177" y="489"/>
                  </a:lnTo>
                  <a:lnTo>
                    <a:pt x="160" y="482"/>
                  </a:lnTo>
                  <a:lnTo>
                    <a:pt x="145" y="476"/>
                  </a:lnTo>
                  <a:lnTo>
                    <a:pt x="130" y="468"/>
                  </a:lnTo>
                  <a:lnTo>
                    <a:pt x="115" y="458"/>
                  </a:lnTo>
                  <a:lnTo>
                    <a:pt x="101" y="448"/>
                  </a:lnTo>
                  <a:lnTo>
                    <a:pt x="105" y="459"/>
                  </a:lnTo>
                  <a:lnTo>
                    <a:pt x="111" y="469"/>
                  </a:lnTo>
                  <a:lnTo>
                    <a:pt x="120" y="479"/>
                  </a:lnTo>
                  <a:lnTo>
                    <a:pt x="128" y="488"/>
                  </a:lnTo>
                  <a:lnTo>
                    <a:pt x="137" y="497"/>
                  </a:lnTo>
                  <a:lnTo>
                    <a:pt x="145" y="507"/>
                  </a:lnTo>
                  <a:lnTo>
                    <a:pt x="153" y="517"/>
                  </a:lnTo>
                  <a:lnTo>
                    <a:pt x="158" y="528"/>
                  </a:lnTo>
                  <a:lnTo>
                    <a:pt x="165" y="530"/>
                  </a:lnTo>
                  <a:lnTo>
                    <a:pt x="172" y="534"/>
                  </a:lnTo>
                  <a:lnTo>
                    <a:pt x="178" y="538"/>
                  </a:lnTo>
                  <a:lnTo>
                    <a:pt x="183" y="544"/>
                  </a:lnTo>
                  <a:lnTo>
                    <a:pt x="189" y="550"/>
                  </a:lnTo>
                  <a:lnTo>
                    <a:pt x="195" y="556"/>
                  </a:lnTo>
                  <a:lnTo>
                    <a:pt x="202" y="561"/>
                  </a:lnTo>
                  <a:lnTo>
                    <a:pt x="208" y="564"/>
                  </a:lnTo>
                  <a:lnTo>
                    <a:pt x="229" y="573"/>
                  </a:lnTo>
                  <a:lnTo>
                    <a:pt x="250" y="581"/>
                  </a:lnTo>
                  <a:lnTo>
                    <a:pt x="273" y="589"/>
                  </a:lnTo>
                  <a:lnTo>
                    <a:pt x="297" y="593"/>
                  </a:lnTo>
                  <a:lnTo>
                    <a:pt x="320" y="597"/>
                  </a:lnTo>
                  <a:lnTo>
                    <a:pt x="343" y="597"/>
                  </a:lnTo>
                  <a:lnTo>
                    <a:pt x="365" y="594"/>
                  </a:lnTo>
                  <a:lnTo>
                    <a:pt x="388" y="589"/>
                  </a:lnTo>
                  <a:lnTo>
                    <a:pt x="373" y="600"/>
                  </a:lnTo>
                  <a:lnTo>
                    <a:pt x="357" y="609"/>
                  </a:lnTo>
                  <a:lnTo>
                    <a:pt x="338" y="616"/>
                  </a:lnTo>
                  <a:lnTo>
                    <a:pt x="319" y="622"/>
                  </a:lnTo>
                  <a:lnTo>
                    <a:pt x="299" y="625"/>
                  </a:lnTo>
                  <a:lnTo>
                    <a:pt x="278" y="626"/>
                  </a:lnTo>
                  <a:lnTo>
                    <a:pt x="258" y="626"/>
                  </a:lnTo>
                  <a:lnTo>
                    <a:pt x="237" y="626"/>
                  </a:lnTo>
                  <a:lnTo>
                    <a:pt x="248" y="639"/>
                  </a:lnTo>
                  <a:lnTo>
                    <a:pt x="262" y="652"/>
                  </a:lnTo>
                  <a:lnTo>
                    <a:pt x="275" y="662"/>
                  </a:lnTo>
                  <a:lnTo>
                    <a:pt x="290" y="671"/>
                  </a:lnTo>
                  <a:lnTo>
                    <a:pt x="307" y="678"/>
                  </a:lnTo>
                  <a:lnTo>
                    <a:pt x="323" y="681"/>
                  </a:lnTo>
                  <a:lnTo>
                    <a:pt x="339" y="681"/>
                  </a:lnTo>
                  <a:lnTo>
                    <a:pt x="357" y="677"/>
                  </a:lnTo>
                  <a:lnTo>
                    <a:pt x="365" y="672"/>
                  </a:lnTo>
                  <a:lnTo>
                    <a:pt x="375" y="669"/>
                  </a:lnTo>
                  <a:lnTo>
                    <a:pt x="384" y="665"/>
                  </a:lnTo>
                  <a:lnTo>
                    <a:pt x="393" y="664"/>
                  </a:lnTo>
                  <a:lnTo>
                    <a:pt x="377" y="675"/>
                  </a:lnTo>
                  <a:lnTo>
                    <a:pt x="359" y="687"/>
                  </a:lnTo>
                  <a:lnTo>
                    <a:pt x="340" y="697"/>
                  </a:lnTo>
                  <a:lnTo>
                    <a:pt x="322" y="704"/>
                  </a:lnTo>
                  <a:lnTo>
                    <a:pt x="303" y="710"/>
                  </a:lnTo>
                  <a:lnTo>
                    <a:pt x="283" y="710"/>
                  </a:lnTo>
                  <a:lnTo>
                    <a:pt x="264" y="704"/>
                  </a:lnTo>
                  <a:lnTo>
                    <a:pt x="245" y="694"/>
                  </a:lnTo>
                  <a:lnTo>
                    <a:pt x="234" y="682"/>
                  </a:lnTo>
                  <a:lnTo>
                    <a:pt x="224" y="671"/>
                  </a:lnTo>
                  <a:lnTo>
                    <a:pt x="215" y="656"/>
                  </a:lnTo>
                  <a:lnTo>
                    <a:pt x="207" y="643"/>
                  </a:lnTo>
                  <a:lnTo>
                    <a:pt x="198" y="629"/>
                  </a:lnTo>
                  <a:lnTo>
                    <a:pt x="189" y="617"/>
                  </a:lnTo>
                  <a:lnTo>
                    <a:pt x="178" y="607"/>
                  </a:lnTo>
                  <a:lnTo>
                    <a:pt x="167" y="599"/>
                  </a:lnTo>
                  <a:lnTo>
                    <a:pt x="139" y="583"/>
                  </a:lnTo>
                  <a:lnTo>
                    <a:pt x="113" y="563"/>
                  </a:lnTo>
                  <a:lnTo>
                    <a:pt x="88" y="540"/>
                  </a:lnTo>
                  <a:lnTo>
                    <a:pt x="65" y="514"/>
                  </a:lnTo>
                  <a:lnTo>
                    <a:pt x="45" y="485"/>
                  </a:lnTo>
                  <a:lnTo>
                    <a:pt x="28" y="455"/>
                  </a:lnTo>
                  <a:lnTo>
                    <a:pt x="15" y="423"/>
                  </a:lnTo>
                  <a:lnTo>
                    <a:pt x="6" y="390"/>
                  </a:lnTo>
                  <a:lnTo>
                    <a:pt x="1" y="351"/>
                  </a:lnTo>
                  <a:lnTo>
                    <a:pt x="0" y="314"/>
                  </a:lnTo>
                  <a:lnTo>
                    <a:pt x="1" y="276"/>
                  </a:lnTo>
                  <a:lnTo>
                    <a:pt x="6" y="239"/>
                  </a:lnTo>
                  <a:lnTo>
                    <a:pt x="13" y="201"/>
                  </a:lnTo>
                  <a:lnTo>
                    <a:pt x="20" y="165"/>
                  </a:lnTo>
                  <a:lnTo>
                    <a:pt x="28" y="129"/>
                  </a:lnTo>
                  <a:lnTo>
                    <a:pt x="35" y="93"/>
                  </a:lnTo>
                  <a:lnTo>
                    <a:pt x="39" y="70"/>
                  </a:lnTo>
                  <a:lnTo>
                    <a:pt x="40" y="46"/>
                  </a:lnTo>
                  <a:lnTo>
                    <a:pt x="39" y="23"/>
                  </a:lnTo>
                  <a:lnTo>
                    <a:pt x="35" y="0"/>
                  </a:lnTo>
                  <a:lnTo>
                    <a:pt x="39"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289" name="Freeform 16"/>
            <p:cNvSpPr>
              <a:spLocks/>
            </p:cNvSpPr>
            <p:nvPr/>
          </p:nvSpPr>
          <p:spPr bwMode="auto">
            <a:xfrm>
              <a:off x="3879" y="1654"/>
              <a:ext cx="193" cy="219"/>
            </a:xfrm>
            <a:custGeom>
              <a:avLst/>
              <a:gdLst>
                <a:gd name="T0" fmla="*/ 0 w 577"/>
                <a:gd name="T1" fmla="*/ 0 h 658"/>
                <a:gd name="T2" fmla="*/ 0 w 577"/>
                <a:gd name="T3" fmla="*/ 0 h 658"/>
                <a:gd name="T4" fmla="*/ 0 w 577"/>
                <a:gd name="T5" fmla="*/ 0 h 658"/>
                <a:gd name="T6" fmla="*/ 0 w 577"/>
                <a:gd name="T7" fmla="*/ 0 h 658"/>
                <a:gd name="T8" fmla="*/ 0 w 577"/>
                <a:gd name="T9" fmla="*/ 0 h 658"/>
                <a:gd name="T10" fmla="*/ 0 w 577"/>
                <a:gd name="T11" fmla="*/ 0 h 658"/>
                <a:gd name="T12" fmla="*/ 0 w 577"/>
                <a:gd name="T13" fmla="*/ 0 h 658"/>
                <a:gd name="T14" fmla="*/ 0 w 577"/>
                <a:gd name="T15" fmla="*/ 0 h 658"/>
                <a:gd name="T16" fmla="*/ 0 w 577"/>
                <a:gd name="T17" fmla="*/ 0 h 658"/>
                <a:gd name="T18" fmla="*/ 0 w 577"/>
                <a:gd name="T19" fmla="*/ 0 h 658"/>
                <a:gd name="T20" fmla="*/ 0 w 577"/>
                <a:gd name="T21" fmla="*/ 0 h 658"/>
                <a:gd name="T22" fmla="*/ 0 w 577"/>
                <a:gd name="T23" fmla="*/ 0 h 658"/>
                <a:gd name="T24" fmla="*/ 0 w 577"/>
                <a:gd name="T25" fmla="*/ 0 h 658"/>
                <a:gd name="T26" fmla="*/ 0 w 577"/>
                <a:gd name="T27" fmla="*/ 0 h 658"/>
                <a:gd name="T28" fmla="*/ 0 w 577"/>
                <a:gd name="T29" fmla="*/ 0 h 658"/>
                <a:gd name="T30" fmla="*/ 0 w 577"/>
                <a:gd name="T31" fmla="*/ 0 h 658"/>
                <a:gd name="T32" fmla="*/ 0 w 577"/>
                <a:gd name="T33" fmla="*/ 0 h 658"/>
                <a:gd name="T34" fmla="*/ 0 w 577"/>
                <a:gd name="T35" fmla="*/ 0 h 658"/>
                <a:gd name="T36" fmla="*/ 0 w 577"/>
                <a:gd name="T37" fmla="*/ 0 h 658"/>
                <a:gd name="T38" fmla="*/ 0 w 577"/>
                <a:gd name="T39" fmla="*/ 0 h 658"/>
                <a:gd name="T40" fmla="*/ 0 w 577"/>
                <a:gd name="T41" fmla="*/ 0 h 658"/>
                <a:gd name="T42" fmla="*/ 0 w 577"/>
                <a:gd name="T43" fmla="*/ 0 h 658"/>
                <a:gd name="T44" fmla="*/ 0 w 577"/>
                <a:gd name="T45" fmla="*/ 0 h 658"/>
                <a:gd name="T46" fmla="*/ 0 w 577"/>
                <a:gd name="T47" fmla="*/ 0 h 658"/>
                <a:gd name="T48" fmla="*/ 0 w 577"/>
                <a:gd name="T49" fmla="*/ 0 h 658"/>
                <a:gd name="T50" fmla="*/ 0 w 577"/>
                <a:gd name="T51" fmla="*/ 0 h 658"/>
                <a:gd name="T52" fmla="*/ 0 w 577"/>
                <a:gd name="T53" fmla="*/ 0 h 658"/>
                <a:gd name="T54" fmla="*/ 0 w 577"/>
                <a:gd name="T55" fmla="*/ 0 h 658"/>
                <a:gd name="T56" fmla="*/ 0 w 577"/>
                <a:gd name="T57" fmla="*/ 0 h 658"/>
                <a:gd name="T58" fmla="*/ 0 w 577"/>
                <a:gd name="T59" fmla="*/ 0 h 658"/>
                <a:gd name="T60" fmla="*/ 0 w 577"/>
                <a:gd name="T61" fmla="*/ 0 h 658"/>
                <a:gd name="T62" fmla="*/ 0 w 577"/>
                <a:gd name="T63" fmla="*/ 0 h 658"/>
                <a:gd name="T64" fmla="*/ 0 w 577"/>
                <a:gd name="T65" fmla="*/ 0 h 658"/>
                <a:gd name="T66" fmla="*/ 0 w 577"/>
                <a:gd name="T67" fmla="*/ 0 h 658"/>
                <a:gd name="T68" fmla="*/ 0 w 577"/>
                <a:gd name="T69" fmla="*/ 0 h 658"/>
                <a:gd name="T70" fmla="*/ 0 w 577"/>
                <a:gd name="T71" fmla="*/ 0 h 658"/>
                <a:gd name="T72" fmla="*/ 0 w 577"/>
                <a:gd name="T73" fmla="*/ 0 h 658"/>
                <a:gd name="T74" fmla="*/ 0 w 577"/>
                <a:gd name="T75" fmla="*/ 0 h 658"/>
                <a:gd name="T76" fmla="*/ 0 w 577"/>
                <a:gd name="T77" fmla="*/ 0 h 658"/>
                <a:gd name="T78" fmla="*/ 0 w 577"/>
                <a:gd name="T79" fmla="*/ 0 h 658"/>
                <a:gd name="T80" fmla="*/ 0 w 577"/>
                <a:gd name="T81" fmla="*/ 0 h 658"/>
                <a:gd name="T82" fmla="*/ 0 w 577"/>
                <a:gd name="T83" fmla="*/ 0 h 658"/>
                <a:gd name="T84" fmla="*/ 0 w 577"/>
                <a:gd name="T85" fmla="*/ 0 h 658"/>
                <a:gd name="T86" fmla="*/ 0 w 577"/>
                <a:gd name="T87" fmla="*/ 0 h 658"/>
                <a:gd name="T88" fmla="*/ 0 w 577"/>
                <a:gd name="T89" fmla="*/ 0 h 658"/>
                <a:gd name="T90" fmla="*/ 0 w 577"/>
                <a:gd name="T91" fmla="*/ 0 h 658"/>
                <a:gd name="T92" fmla="*/ 0 w 577"/>
                <a:gd name="T93" fmla="*/ 0 h 658"/>
                <a:gd name="T94" fmla="*/ 0 w 577"/>
                <a:gd name="T95" fmla="*/ 0 h 658"/>
                <a:gd name="T96" fmla="*/ 0 w 577"/>
                <a:gd name="T97" fmla="*/ 0 h 658"/>
                <a:gd name="T98" fmla="*/ 0 w 577"/>
                <a:gd name="T99" fmla="*/ 0 h 658"/>
                <a:gd name="T100" fmla="*/ 0 w 577"/>
                <a:gd name="T101" fmla="*/ 0 h 65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77"/>
                <a:gd name="T154" fmla="*/ 0 h 658"/>
                <a:gd name="T155" fmla="*/ 577 w 577"/>
                <a:gd name="T156" fmla="*/ 658 h 65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77" h="658">
                  <a:moveTo>
                    <a:pt x="438" y="100"/>
                  </a:moveTo>
                  <a:lnTo>
                    <a:pt x="454" y="136"/>
                  </a:lnTo>
                  <a:lnTo>
                    <a:pt x="460" y="178"/>
                  </a:lnTo>
                  <a:lnTo>
                    <a:pt x="462" y="223"/>
                  </a:lnTo>
                  <a:lnTo>
                    <a:pt x="459" y="266"/>
                  </a:lnTo>
                  <a:lnTo>
                    <a:pt x="455" y="298"/>
                  </a:lnTo>
                  <a:lnTo>
                    <a:pt x="449" y="332"/>
                  </a:lnTo>
                  <a:lnTo>
                    <a:pt x="444" y="365"/>
                  </a:lnTo>
                  <a:lnTo>
                    <a:pt x="439" y="400"/>
                  </a:lnTo>
                  <a:lnTo>
                    <a:pt x="436" y="435"/>
                  </a:lnTo>
                  <a:lnTo>
                    <a:pt x="438" y="468"/>
                  </a:lnTo>
                  <a:lnTo>
                    <a:pt x="445" y="499"/>
                  </a:lnTo>
                  <a:lnTo>
                    <a:pt x="459" y="528"/>
                  </a:lnTo>
                  <a:lnTo>
                    <a:pt x="470" y="544"/>
                  </a:lnTo>
                  <a:lnTo>
                    <a:pt x="483" y="557"/>
                  </a:lnTo>
                  <a:lnTo>
                    <a:pt x="497" y="568"/>
                  </a:lnTo>
                  <a:lnTo>
                    <a:pt x="512" y="577"/>
                  </a:lnTo>
                  <a:lnTo>
                    <a:pt x="527" y="583"/>
                  </a:lnTo>
                  <a:lnTo>
                    <a:pt x="543" y="587"/>
                  </a:lnTo>
                  <a:lnTo>
                    <a:pt x="559" y="590"/>
                  </a:lnTo>
                  <a:lnTo>
                    <a:pt x="577" y="591"/>
                  </a:lnTo>
                  <a:lnTo>
                    <a:pt x="565" y="600"/>
                  </a:lnTo>
                  <a:lnTo>
                    <a:pt x="553" y="609"/>
                  </a:lnTo>
                  <a:lnTo>
                    <a:pt x="540" y="617"/>
                  </a:lnTo>
                  <a:lnTo>
                    <a:pt x="528" y="625"/>
                  </a:lnTo>
                  <a:lnTo>
                    <a:pt x="515" y="632"/>
                  </a:lnTo>
                  <a:lnTo>
                    <a:pt x="503" y="638"/>
                  </a:lnTo>
                  <a:lnTo>
                    <a:pt x="489" y="643"/>
                  </a:lnTo>
                  <a:lnTo>
                    <a:pt x="477" y="648"/>
                  </a:lnTo>
                  <a:lnTo>
                    <a:pt x="463" y="652"/>
                  </a:lnTo>
                  <a:lnTo>
                    <a:pt x="449" y="655"/>
                  </a:lnTo>
                  <a:lnTo>
                    <a:pt x="434" y="656"/>
                  </a:lnTo>
                  <a:lnTo>
                    <a:pt x="420" y="658"/>
                  </a:lnTo>
                  <a:lnTo>
                    <a:pt x="405" y="658"/>
                  </a:lnTo>
                  <a:lnTo>
                    <a:pt x="391" y="655"/>
                  </a:lnTo>
                  <a:lnTo>
                    <a:pt x="376" y="652"/>
                  </a:lnTo>
                  <a:lnTo>
                    <a:pt x="361" y="648"/>
                  </a:lnTo>
                  <a:lnTo>
                    <a:pt x="350" y="643"/>
                  </a:lnTo>
                  <a:lnTo>
                    <a:pt x="339" y="638"/>
                  </a:lnTo>
                  <a:lnTo>
                    <a:pt x="328" y="632"/>
                  </a:lnTo>
                  <a:lnTo>
                    <a:pt x="318" y="626"/>
                  </a:lnTo>
                  <a:lnTo>
                    <a:pt x="308" y="619"/>
                  </a:lnTo>
                  <a:lnTo>
                    <a:pt x="298" y="610"/>
                  </a:lnTo>
                  <a:lnTo>
                    <a:pt x="288" y="602"/>
                  </a:lnTo>
                  <a:lnTo>
                    <a:pt x="278" y="593"/>
                  </a:lnTo>
                  <a:lnTo>
                    <a:pt x="294" y="587"/>
                  </a:lnTo>
                  <a:lnTo>
                    <a:pt x="310" y="580"/>
                  </a:lnTo>
                  <a:lnTo>
                    <a:pt x="328" y="573"/>
                  </a:lnTo>
                  <a:lnTo>
                    <a:pt x="344" y="564"/>
                  </a:lnTo>
                  <a:lnTo>
                    <a:pt x="360" y="554"/>
                  </a:lnTo>
                  <a:lnTo>
                    <a:pt x="376" y="541"/>
                  </a:lnTo>
                  <a:lnTo>
                    <a:pt x="390" y="527"/>
                  </a:lnTo>
                  <a:lnTo>
                    <a:pt x="404" y="509"/>
                  </a:lnTo>
                  <a:lnTo>
                    <a:pt x="398" y="512"/>
                  </a:lnTo>
                  <a:lnTo>
                    <a:pt x="391" y="517"/>
                  </a:lnTo>
                  <a:lnTo>
                    <a:pt x="385" y="521"/>
                  </a:lnTo>
                  <a:lnTo>
                    <a:pt x="379" y="525"/>
                  </a:lnTo>
                  <a:lnTo>
                    <a:pt x="373" y="531"/>
                  </a:lnTo>
                  <a:lnTo>
                    <a:pt x="366" y="535"/>
                  </a:lnTo>
                  <a:lnTo>
                    <a:pt x="360" y="540"/>
                  </a:lnTo>
                  <a:lnTo>
                    <a:pt x="354" y="544"/>
                  </a:lnTo>
                  <a:lnTo>
                    <a:pt x="336" y="551"/>
                  </a:lnTo>
                  <a:lnTo>
                    <a:pt x="319" y="557"/>
                  </a:lnTo>
                  <a:lnTo>
                    <a:pt x="300" y="561"/>
                  </a:lnTo>
                  <a:lnTo>
                    <a:pt x="281" y="566"/>
                  </a:lnTo>
                  <a:lnTo>
                    <a:pt x="261" y="567"/>
                  </a:lnTo>
                  <a:lnTo>
                    <a:pt x="241" y="568"/>
                  </a:lnTo>
                  <a:lnTo>
                    <a:pt x="223" y="568"/>
                  </a:lnTo>
                  <a:lnTo>
                    <a:pt x="203" y="566"/>
                  </a:lnTo>
                  <a:lnTo>
                    <a:pt x="184" y="563"/>
                  </a:lnTo>
                  <a:lnTo>
                    <a:pt x="164" y="558"/>
                  </a:lnTo>
                  <a:lnTo>
                    <a:pt x="146" y="553"/>
                  </a:lnTo>
                  <a:lnTo>
                    <a:pt x="127" y="545"/>
                  </a:lnTo>
                  <a:lnTo>
                    <a:pt x="111" y="535"/>
                  </a:lnTo>
                  <a:lnTo>
                    <a:pt x="95" y="525"/>
                  </a:lnTo>
                  <a:lnTo>
                    <a:pt x="80" y="512"/>
                  </a:lnTo>
                  <a:lnTo>
                    <a:pt x="66" y="498"/>
                  </a:lnTo>
                  <a:lnTo>
                    <a:pt x="55" y="482"/>
                  </a:lnTo>
                  <a:lnTo>
                    <a:pt x="49" y="463"/>
                  </a:lnTo>
                  <a:lnTo>
                    <a:pt x="44" y="445"/>
                  </a:lnTo>
                  <a:lnTo>
                    <a:pt x="39" y="426"/>
                  </a:lnTo>
                  <a:lnTo>
                    <a:pt x="59" y="437"/>
                  </a:lnTo>
                  <a:lnTo>
                    <a:pt x="81" y="445"/>
                  </a:lnTo>
                  <a:lnTo>
                    <a:pt x="105" y="450"/>
                  </a:lnTo>
                  <a:lnTo>
                    <a:pt x="129" y="452"/>
                  </a:lnTo>
                  <a:lnTo>
                    <a:pt x="152" y="450"/>
                  </a:lnTo>
                  <a:lnTo>
                    <a:pt x="176" y="446"/>
                  </a:lnTo>
                  <a:lnTo>
                    <a:pt x="199" y="437"/>
                  </a:lnTo>
                  <a:lnTo>
                    <a:pt x="219" y="426"/>
                  </a:lnTo>
                  <a:lnTo>
                    <a:pt x="226" y="420"/>
                  </a:lnTo>
                  <a:lnTo>
                    <a:pt x="235" y="414"/>
                  </a:lnTo>
                  <a:lnTo>
                    <a:pt x="243" y="407"/>
                  </a:lnTo>
                  <a:lnTo>
                    <a:pt x="250" y="401"/>
                  </a:lnTo>
                  <a:lnTo>
                    <a:pt x="258" y="394"/>
                  </a:lnTo>
                  <a:lnTo>
                    <a:pt x="265" y="387"/>
                  </a:lnTo>
                  <a:lnTo>
                    <a:pt x="273" y="380"/>
                  </a:lnTo>
                  <a:lnTo>
                    <a:pt x="280" y="373"/>
                  </a:lnTo>
                  <a:lnTo>
                    <a:pt x="268" y="378"/>
                  </a:lnTo>
                  <a:lnTo>
                    <a:pt x="255" y="386"/>
                  </a:lnTo>
                  <a:lnTo>
                    <a:pt x="244" y="393"/>
                  </a:lnTo>
                  <a:lnTo>
                    <a:pt x="231" y="400"/>
                  </a:lnTo>
                  <a:lnTo>
                    <a:pt x="218" y="407"/>
                  </a:lnTo>
                  <a:lnTo>
                    <a:pt x="205" y="413"/>
                  </a:lnTo>
                  <a:lnTo>
                    <a:pt x="190" y="416"/>
                  </a:lnTo>
                  <a:lnTo>
                    <a:pt x="175" y="417"/>
                  </a:lnTo>
                  <a:lnTo>
                    <a:pt x="156" y="416"/>
                  </a:lnTo>
                  <a:lnTo>
                    <a:pt x="137" y="413"/>
                  </a:lnTo>
                  <a:lnTo>
                    <a:pt x="120" y="409"/>
                  </a:lnTo>
                  <a:lnTo>
                    <a:pt x="104" y="401"/>
                  </a:lnTo>
                  <a:lnTo>
                    <a:pt x="87" y="393"/>
                  </a:lnTo>
                  <a:lnTo>
                    <a:pt x="72" y="381"/>
                  </a:lnTo>
                  <a:lnTo>
                    <a:pt x="59" y="367"/>
                  </a:lnTo>
                  <a:lnTo>
                    <a:pt x="46" y="351"/>
                  </a:lnTo>
                  <a:lnTo>
                    <a:pt x="31" y="327"/>
                  </a:lnTo>
                  <a:lnTo>
                    <a:pt x="20" y="299"/>
                  </a:lnTo>
                  <a:lnTo>
                    <a:pt x="10" y="270"/>
                  </a:lnTo>
                  <a:lnTo>
                    <a:pt x="5" y="242"/>
                  </a:lnTo>
                  <a:lnTo>
                    <a:pt x="1" y="210"/>
                  </a:lnTo>
                  <a:lnTo>
                    <a:pt x="0" y="180"/>
                  </a:lnTo>
                  <a:lnTo>
                    <a:pt x="2" y="148"/>
                  </a:lnTo>
                  <a:lnTo>
                    <a:pt x="7" y="116"/>
                  </a:lnTo>
                  <a:lnTo>
                    <a:pt x="26" y="115"/>
                  </a:lnTo>
                  <a:lnTo>
                    <a:pt x="44" y="113"/>
                  </a:lnTo>
                  <a:lnTo>
                    <a:pt x="62" y="113"/>
                  </a:lnTo>
                  <a:lnTo>
                    <a:pt x="81" y="112"/>
                  </a:lnTo>
                  <a:lnTo>
                    <a:pt x="99" y="109"/>
                  </a:lnTo>
                  <a:lnTo>
                    <a:pt x="115" y="105"/>
                  </a:lnTo>
                  <a:lnTo>
                    <a:pt x="132" y="99"/>
                  </a:lnTo>
                  <a:lnTo>
                    <a:pt x="147" y="90"/>
                  </a:lnTo>
                  <a:lnTo>
                    <a:pt x="161" y="82"/>
                  </a:lnTo>
                  <a:lnTo>
                    <a:pt x="176" y="75"/>
                  </a:lnTo>
                  <a:lnTo>
                    <a:pt x="191" y="66"/>
                  </a:lnTo>
                  <a:lnTo>
                    <a:pt x="205" y="59"/>
                  </a:lnTo>
                  <a:lnTo>
                    <a:pt x="220" y="50"/>
                  </a:lnTo>
                  <a:lnTo>
                    <a:pt x="235" y="41"/>
                  </a:lnTo>
                  <a:lnTo>
                    <a:pt x="249" y="33"/>
                  </a:lnTo>
                  <a:lnTo>
                    <a:pt x="263" y="23"/>
                  </a:lnTo>
                  <a:lnTo>
                    <a:pt x="271" y="16"/>
                  </a:lnTo>
                  <a:lnTo>
                    <a:pt x="280" y="11"/>
                  </a:lnTo>
                  <a:lnTo>
                    <a:pt x="289" y="7"/>
                  </a:lnTo>
                  <a:lnTo>
                    <a:pt x="298" y="3"/>
                  </a:lnTo>
                  <a:lnTo>
                    <a:pt x="308" y="1"/>
                  </a:lnTo>
                  <a:lnTo>
                    <a:pt x="316" y="0"/>
                  </a:lnTo>
                  <a:lnTo>
                    <a:pt x="326" y="0"/>
                  </a:lnTo>
                  <a:lnTo>
                    <a:pt x="336" y="1"/>
                  </a:lnTo>
                  <a:lnTo>
                    <a:pt x="353" y="7"/>
                  </a:lnTo>
                  <a:lnTo>
                    <a:pt x="368" y="14"/>
                  </a:lnTo>
                  <a:lnTo>
                    <a:pt x="381" y="26"/>
                  </a:lnTo>
                  <a:lnTo>
                    <a:pt x="395" y="39"/>
                  </a:lnTo>
                  <a:lnTo>
                    <a:pt x="406" y="53"/>
                  </a:lnTo>
                  <a:lnTo>
                    <a:pt x="418" y="69"/>
                  </a:lnTo>
                  <a:lnTo>
                    <a:pt x="428" y="85"/>
                  </a:lnTo>
                  <a:lnTo>
                    <a:pt x="438" y="100"/>
                  </a:lnTo>
                  <a:close/>
                </a:path>
              </a:pathLst>
            </a:custGeom>
            <a:solidFill>
              <a:srgbClr val="B22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290" name="Freeform 17"/>
            <p:cNvSpPr>
              <a:spLocks/>
            </p:cNvSpPr>
            <p:nvPr/>
          </p:nvSpPr>
          <p:spPr bwMode="auto">
            <a:xfrm>
              <a:off x="3998" y="1695"/>
              <a:ext cx="24" cy="114"/>
            </a:xfrm>
            <a:custGeom>
              <a:avLst/>
              <a:gdLst>
                <a:gd name="T0" fmla="*/ 0 w 72"/>
                <a:gd name="T1" fmla="*/ 0 h 340"/>
                <a:gd name="T2" fmla="*/ 0 w 72"/>
                <a:gd name="T3" fmla="*/ 0 h 340"/>
                <a:gd name="T4" fmla="*/ 0 w 72"/>
                <a:gd name="T5" fmla="*/ 0 h 340"/>
                <a:gd name="T6" fmla="*/ 0 w 72"/>
                <a:gd name="T7" fmla="*/ 0 h 340"/>
                <a:gd name="T8" fmla="*/ 0 w 72"/>
                <a:gd name="T9" fmla="*/ 0 h 340"/>
                <a:gd name="T10" fmla="*/ 0 w 72"/>
                <a:gd name="T11" fmla="*/ 0 h 340"/>
                <a:gd name="T12" fmla="*/ 0 w 72"/>
                <a:gd name="T13" fmla="*/ 0 h 340"/>
                <a:gd name="T14" fmla="*/ 0 w 72"/>
                <a:gd name="T15" fmla="*/ 0 h 340"/>
                <a:gd name="T16" fmla="*/ 0 w 72"/>
                <a:gd name="T17" fmla="*/ 0 h 340"/>
                <a:gd name="T18" fmla="*/ 0 w 72"/>
                <a:gd name="T19" fmla="*/ 0 h 340"/>
                <a:gd name="T20" fmla="*/ 0 w 72"/>
                <a:gd name="T21" fmla="*/ 0 h 340"/>
                <a:gd name="T22" fmla="*/ 0 w 72"/>
                <a:gd name="T23" fmla="*/ 0 h 340"/>
                <a:gd name="T24" fmla="*/ 0 w 72"/>
                <a:gd name="T25" fmla="*/ 0 h 340"/>
                <a:gd name="T26" fmla="*/ 0 w 72"/>
                <a:gd name="T27" fmla="*/ 0 h 340"/>
                <a:gd name="T28" fmla="*/ 0 w 72"/>
                <a:gd name="T29" fmla="*/ 0 h 340"/>
                <a:gd name="T30" fmla="*/ 0 w 72"/>
                <a:gd name="T31" fmla="*/ 0 h 340"/>
                <a:gd name="T32" fmla="*/ 0 w 72"/>
                <a:gd name="T33" fmla="*/ 0 h 340"/>
                <a:gd name="T34" fmla="*/ 0 w 72"/>
                <a:gd name="T35" fmla="*/ 0 h 340"/>
                <a:gd name="T36" fmla="*/ 0 w 72"/>
                <a:gd name="T37" fmla="*/ 0 h 340"/>
                <a:gd name="T38" fmla="*/ 0 w 72"/>
                <a:gd name="T39" fmla="*/ 0 h 340"/>
                <a:gd name="T40" fmla="*/ 0 w 72"/>
                <a:gd name="T41" fmla="*/ 0 h 340"/>
                <a:gd name="T42" fmla="*/ 0 w 72"/>
                <a:gd name="T43" fmla="*/ 0 h 340"/>
                <a:gd name="T44" fmla="*/ 0 w 72"/>
                <a:gd name="T45" fmla="*/ 0 h 340"/>
                <a:gd name="T46" fmla="*/ 0 w 72"/>
                <a:gd name="T47" fmla="*/ 0 h 340"/>
                <a:gd name="T48" fmla="*/ 0 w 72"/>
                <a:gd name="T49" fmla="*/ 0 h 340"/>
                <a:gd name="T50" fmla="*/ 0 w 72"/>
                <a:gd name="T51" fmla="*/ 0 h 340"/>
                <a:gd name="T52" fmla="*/ 0 w 72"/>
                <a:gd name="T53" fmla="*/ 0 h 340"/>
                <a:gd name="T54" fmla="*/ 0 w 72"/>
                <a:gd name="T55" fmla="*/ 0 h 340"/>
                <a:gd name="T56" fmla="*/ 0 w 72"/>
                <a:gd name="T57" fmla="*/ 0 h 340"/>
                <a:gd name="T58" fmla="*/ 0 w 72"/>
                <a:gd name="T59" fmla="*/ 0 h 340"/>
                <a:gd name="T60" fmla="*/ 0 w 72"/>
                <a:gd name="T61" fmla="*/ 0 h 340"/>
                <a:gd name="T62" fmla="*/ 0 w 72"/>
                <a:gd name="T63" fmla="*/ 0 h 340"/>
                <a:gd name="T64" fmla="*/ 0 w 72"/>
                <a:gd name="T65" fmla="*/ 0 h 340"/>
                <a:gd name="T66" fmla="*/ 0 w 72"/>
                <a:gd name="T67" fmla="*/ 0 h 340"/>
                <a:gd name="T68" fmla="*/ 0 w 72"/>
                <a:gd name="T69" fmla="*/ 0 h 340"/>
                <a:gd name="T70" fmla="*/ 0 w 72"/>
                <a:gd name="T71" fmla="*/ 0 h 340"/>
                <a:gd name="T72" fmla="*/ 0 w 72"/>
                <a:gd name="T73" fmla="*/ 0 h 340"/>
                <a:gd name="T74" fmla="*/ 0 w 72"/>
                <a:gd name="T75" fmla="*/ 0 h 340"/>
                <a:gd name="T76" fmla="*/ 0 w 72"/>
                <a:gd name="T77" fmla="*/ 0 h 340"/>
                <a:gd name="T78" fmla="*/ 0 w 72"/>
                <a:gd name="T79" fmla="*/ 0 h 340"/>
                <a:gd name="T80" fmla="*/ 0 w 72"/>
                <a:gd name="T81" fmla="*/ 0 h 340"/>
                <a:gd name="T82" fmla="*/ 0 w 72"/>
                <a:gd name="T83" fmla="*/ 0 h 340"/>
                <a:gd name="T84" fmla="*/ 0 w 72"/>
                <a:gd name="T85" fmla="*/ 0 h 34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2"/>
                <a:gd name="T130" fmla="*/ 0 h 340"/>
                <a:gd name="T131" fmla="*/ 72 w 72"/>
                <a:gd name="T132" fmla="*/ 340 h 34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2" h="340">
                  <a:moveTo>
                    <a:pt x="72" y="117"/>
                  </a:moveTo>
                  <a:lnTo>
                    <a:pt x="72" y="135"/>
                  </a:lnTo>
                  <a:lnTo>
                    <a:pt x="69" y="153"/>
                  </a:lnTo>
                  <a:lnTo>
                    <a:pt x="64" y="170"/>
                  </a:lnTo>
                  <a:lnTo>
                    <a:pt x="59" y="186"/>
                  </a:lnTo>
                  <a:lnTo>
                    <a:pt x="53" y="202"/>
                  </a:lnTo>
                  <a:lnTo>
                    <a:pt x="45" y="217"/>
                  </a:lnTo>
                  <a:lnTo>
                    <a:pt x="38" y="233"/>
                  </a:lnTo>
                  <a:lnTo>
                    <a:pt x="32" y="249"/>
                  </a:lnTo>
                  <a:lnTo>
                    <a:pt x="27" y="272"/>
                  </a:lnTo>
                  <a:lnTo>
                    <a:pt x="28" y="295"/>
                  </a:lnTo>
                  <a:lnTo>
                    <a:pt x="34" y="318"/>
                  </a:lnTo>
                  <a:lnTo>
                    <a:pt x="42" y="340"/>
                  </a:lnTo>
                  <a:lnTo>
                    <a:pt x="37" y="337"/>
                  </a:lnTo>
                  <a:lnTo>
                    <a:pt x="34" y="340"/>
                  </a:lnTo>
                  <a:lnTo>
                    <a:pt x="27" y="325"/>
                  </a:lnTo>
                  <a:lnTo>
                    <a:pt x="20" y="312"/>
                  </a:lnTo>
                  <a:lnTo>
                    <a:pt x="13" y="297"/>
                  </a:lnTo>
                  <a:lnTo>
                    <a:pt x="8" y="282"/>
                  </a:lnTo>
                  <a:lnTo>
                    <a:pt x="3" y="266"/>
                  </a:lnTo>
                  <a:lnTo>
                    <a:pt x="0" y="250"/>
                  </a:lnTo>
                  <a:lnTo>
                    <a:pt x="2" y="235"/>
                  </a:lnTo>
                  <a:lnTo>
                    <a:pt x="4" y="217"/>
                  </a:lnTo>
                  <a:lnTo>
                    <a:pt x="10" y="197"/>
                  </a:lnTo>
                  <a:lnTo>
                    <a:pt x="18" y="177"/>
                  </a:lnTo>
                  <a:lnTo>
                    <a:pt x="24" y="157"/>
                  </a:lnTo>
                  <a:lnTo>
                    <a:pt x="30" y="135"/>
                  </a:lnTo>
                  <a:lnTo>
                    <a:pt x="34" y="114"/>
                  </a:lnTo>
                  <a:lnTo>
                    <a:pt x="35" y="92"/>
                  </a:lnTo>
                  <a:lnTo>
                    <a:pt x="34" y="70"/>
                  </a:lnTo>
                  <a:lnTo>
                    <a:pt x="28" y="49"/>
                  </a:lnTo>
                  <a:lnTo>
                    <a:pt x="24" y="37"/>
                  </a:lnTo>
                  <a:lnTo>
                    <a:pt x="23" y="26"/>
                  </a:lnTo>
                  <a:lnTo>
                    <a:pt x="22" y="13"/>
                  </a:lnTo>
                  <a:lnTo>
                    <a:pt x="23" y="0"/>
                  </a:lnTo>
                  <a:lnTo>
                    <a:pt x="29" y="14"/>
                  </a:lnTo>
                  <a:lnTo>
                    <a:pt x="37" y="29"/>
                  </a:lnTo>
                  <a:lnTo>
                    <a:pt x="44" y="42"/>
                  </a:lnTo>
                  <a:lnTo>
                    <a:pt x="52" y="56"/>
                  </a:lnTo>
                  <a:lnTo>
                    <a:pt x="59" y="70"/>
                  </a:lnTo>
                  <a:lnTo>
                    <a:pt x="65" y="85"/>
                  </a:lnTo>
                  <a:lnTo>
                    <a:pt x="69" y="99"/>
                  </a:lnTo>
                  <a:lnTo>
                    <a:pt x="72" y="1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291" name="Freeform 18"/>
            <p:cNvSpPr>
              <a:spLocks/>
            </p:cNvSpPr>
            <p:nvPr/>
          </p:nvSpPr>
          <p:spPr bwMode="auto">
            <a:xfrm>
              <a:off x="3894" y="1701"/>
              <a:ext cx="94" cy="55"/>
            </a:xfrm>
            <a:custGeom>
              <a:avLst/>
              <a:gdLst>
                <a:gd name="T0" fmla="*/ 0 w 281"/>
                <a:gd name="T1" fmla="*/ 0 h 166"/>
                <a:gd name="T2" fmla="*/ 0 w 281"/>
                <a:gd name="T3" fmla="*/ 0 h 166"/>
                <a:gd name="T4" fmla="*/ 0 w 281"/>
                <a:gd name="T5" fmla="*/ 0 h 166"/>
                <a:gd name="T6" fmla="*/ 0 w 281"/>
                <a:gd name="T7" fmla="*/ 0 h 166"/>
                <a:gd name="T8" fmla="*/ 0 w 281"/>
                <a:gd name="T9" fmla="*/ 0 h 166"/>
                <a:gd name="T10" fmla="*/ 0 w 281"/>
                <a:gd name="T11" fmla="*/ 0 h 166"/>
                <a:gd name="T12" fmla="*/ 0 w 281"/>
                <a:gd name="T13" fmla="*/ 0 h 166"/>
                <a:gd name="T14" fmla="*/ 0 w 281"/>
                <a:gd name="T15" fmla="*/ 0 h 166"/>
                <a:gd name="T16" fmla="*/ 0 w 281"/>
                <a:gd name="T17" fmla="*/ 0 h 166"/>
                <a:gd name="T18" fmla="*/ 0 w 281"/>
                <a:gd name="T19" fmla="*/ 0 h 166"/>
                <a:gd name="T20" fmla="*/ 0 w 281"/>
                <a:gd name="T21" fmla="*/ 0 h 166"/>
                <a:gd name="T22" fmla="*/ 0 w 281"/>
                <a:gd name="T23" fmla="*/ 0 h 166"/>
                <a:gd name="T24" fmla="*/ 0 w 281"/>
                <a:gd name="T25" fmla="*/ 0 h 166"/>
                <a:gd name="T26" fmla="*/ 0 w 281"/>
                <a:gd name="T27" fmla="*/ 0 h 166"/>
                <a:gd name="T28" fmla="*/ 0 w 281"/>
                <a:gd name="T29" fmla="*/ 0 h 166"/>
                <a:gd name="T30" fmla="*/ 0 w 281"/>
                <a:gd name="T31" fmla="*/ 0 h 166"/>
                <a:gd name="T32" fmla="*/ 0 w 281"/>
                <a:gd name="T33" fmla="*/ 0 h 166"/>
                <a:gd name="T34" fmla="*/ 0 w 281"/>
                <a:gd name="T35" fmla="*/ 0 h 166"/>
                <a:gd name="T36" fmla="*/ 0 w 281"/>
                <a:gd name="T37" fmla="*/ 0 h 166"/>
                <a:gd name="T38" fmla="*/ 0 w 281"/>
                <a:gd name="T39" fmla="*/ 0 h 166"/>
                <a:gd name="T40" fmla="*/ 0 w 281"/>
                <a:gd name="T41" fmla="*/ 0 h 166"/>
                <a:gd name="T42" fmla="*/ 0 w 281"/>
                <a:gd name="T43" fmla="*/ 0 h 166"/>
                <a:gd name="T44" fmla="*/ 0 w 281"/>
                <a:gd name="T45" fmla="*/ 0 h 166"/>
                <a:gd name="T46" fmla="*/ 0 w 281"/>
                <a:gd name="T47" fmla="*/ 0 h 166"/>
                <a:gd name="T48" fmla="*/ 0 w 281"/>
                <a:gd name="T49" fmla="*/ 0 h 166"/>
                <a:gd name="T50" fmla="*/ 0 w 281"/>
                <a:gd name="T51" fmla="*/ 0 h 166"/>
                <a:gd name="T52" fmla="*/ 0 w 281"/>
                <a:gd name="T53" fmla="*/ 0 h 166"/>
                <a:gd name="T54" fmla="*/ 0 w 281"/>
                <a:gd name="T55" fmla="*/ 0 h 166"/>
                <a:gd name="T56" fmla="*/ 0 w 281"/>
                <a:gd name="T57" fmla="*/ 0 h 166"/>
                <a:gd name="T58" fmla="*/ 0 w 281"/>
                <a:gd name="T59" fmla="*/ 0 h 166"/>
                <a:gd name="T60" fmla="*/ 0 w 281"/>
                <a:gd name="T61" fmla="*/ 0 h 166"/>
                <a:gd name="T62" fmla="*/ 0 w 281"/>
                <a:gd name="T63" fmla="*/ 0 h 166"/>
                <a:gd name="T64" fmla="*/ 0 w 281"/>
                <a:gd name="T65" fmla="*/ 0 h 166"/>
                <a:gd name="T66" fmla="*/ 0 w 281"/>
                <a:gd name="T67" fmla="*/ 0 h 166"/>
                <a:gd name="T68" fmla="*/ 0 w 281"/>
                <a:gd name="T69" fmla="*/ 0 h 166"/>
                <a:gd name="T70" fmla="*/ 0 w 281"/>
                <a:gd name="T71" fmla="*/ 0 h 16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81"/>
                <a:gd name="T109" fmla="*/ 0 h 166"/>
                <a:gd name="T110" fmla="*/ 281 w 281"/>
                <a:gd name="T111" fmla="*/ 166 h 16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81" h="166">
                  <a:moveTo>
                    <a:pt x="3" y="2"/>
                  </a:moveTo>
                  <a:lnTo>
                    <a:pt x="12" y="22"/>
                  </a:lnTo>
                  <a:lnTo>
                    <a:pt x="23" y="42"/>
                  </a:lnTo>
                  <a:lnTo>
                    <a:pt x="36" y="61"/>
                  </a:lnTo>
                  <a:lnTo>
                    <a:pt x="50" y="78"/>
                  </a:lnTo>
                  <a:lnTo>
                    <a:pt x="66" y="94"/>
                  </a:lnTo>
                  <a:lnTo>
                    <a:pt x="83" y="107"/>
                  </a:lnTo>
                  <a:lnTo>
                    <a:pt x="102" y="115"/>
                  </a:lnTo>
                  <a:lnTo>
                    <a:pt x="122" y="120"/>
                  </a:lnTo>
                  <a:lnTo>
                    <a:pt x="141" y="123"/>
                  </a:lnTo>
                  <a:lnTo>
                    <a:pt x="160" y="123"/>
                  </a:lnTo>
                  <a:lnTo>
                    <a:pt x="179" y="123"/>
                  </a:lnTo>
                  <a:lnTo>
                    <a:pt x="196" y="120"/>
                  </a:lnTo>
                  <a:lnTo>
                    <a:pt x="214" y="117"/>
                  </a:lnTo>
                  <a:lnTo>
                    <a:pt x="231" y="110"/>
                  </a:lnTo>
                  <a:lnTo>
                    <a:pt x="247" y="101"/>
                  </a:lnTo>
                  <a:lnTo>
                    <a:pt x="262" y="89"/>
                  </a:lnTo>
                  <a:lnTo>
                    <a:pt x="281" y="79"/>
                  </a:lnTo>
                  <a:lnTo>
                    <a:pt x="262" y="101"/>
                  </a:lnTo>
                  <a:lnTo>
                    <a:pt x="244" y="120"/>
                  </a:lnTo>
                  <a:lnTo>
                    <a:pt x="222" y="136"/>
                  </a:lnTo>
                  <a:lnTo>
                    <a:pt x="200" y="149"/>
                  </a:lnTo>
                  <a:lnTo>
                    <a:pt x="176" y="159"/>
                  </a:lnTo>
                  <a:lnTo>
                    <a:pt x="152" y="164"/>
                  </a:lnTo>
                  <a:lnTo>
                    <a:pt x="126" y="166"/>
                  </a:lnTo>
                  <a:lnTo>
                    <a:pt x="100" y="163"/>
                  </a:lnTo>
                  <a:lnTo>
                    <a:pt x="83" y="159"/>
                  </a:lnTo>
                  <a:lnTo>
                    <a:pt x="67" y="150"/>
                  </a:lnTo>
                  <a:lnTo>
                    <a:pt x="52" y="140"/>
                  </a:lnTo>
                  <a:lnTo>
                    <a:pt x="40" y="128"/>
                  </a:lnTo>
                  <a:lnTo>
                    <a:pt x="27" y="114"/>
                  </a:lnTo>
                  <a:lnTo>
                    <a:pt x="17" y="97"/>
                  </a:lnTo>
                  <a:lnTo>
                    <a:pt x="10" y="79"/>
                  </a:lnTo>
                  <a:lnTo>
                    <a:pt x="5" y="61"/>
                  </a:lnTo>
                  <a:lnTo>
                    <a:pt x="0" y="0"/>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292" name="Freeform 19"/>
            <p:cNvSpPr>
              <a:spLocks/>
            </p:cNvSpPr>
            <p:nvPr/>
          </p:nvSpPr>
          <p:spPr bwMode="auto">
            <a:xfrm>
              <a:off x="4044" y="1720"/>
              <a:ext cx="80" cy="64"/>
            </a:xfrm>
            <a:custGeom>
              <a:avLst/>
              <a:gdLst>
                <a:gd name="T0" fmla="*/ 0 w 241"/>
                <a:gd name="T1" fmla="*/ 0 h 193"/>
                <a:gd name="T2" fmla="*/ 0 w 241"/>
                <a:gd name="T3" fmla="*/ 0 h 193"/>
                <a:gd name="T4" fmla="*/ 0 w 241"/>
                <a:gd name="T5" fmla="*/ 0 h 193"/>
                <a:gd name="T6" fmla="*/ 0 w 241"/>
                <a:gd name="T7" fmla="*/ 0 h 193"/>
                <a:gd name="T8" fmla="*/ 0 w 241"/>
                <a:gd name="T9" fmla="*/ 0 h 193"/>
                <a:gd name="T10" fmla="*/ 0 w 241"/>
                <a:gd name="T11" fmla="*/ 0 h 193"/>
                <a:gd name="T12" fmla="*/ 0 w 241"/>
                <a:gd name="T13" fmla="*/ 0 h 193"/>
                <a:gd name="T14" fmla="*/ 0 w 241"/>
                <a:gd name="T15" fmla="*/ 0 h 193"/>
                <a:gd name="T16" fmla="*/ 0 w 241"/>
                <a:gd name="T17" fmla="*/ 0 h 193"/>
                <a:gd name="T18" fmla="*/ 0 w 241"/>
                <a:gd name="T19" fmla="*/ 0 h 193"/>
                <a:gd name="T20" fmla="*/ 0 w 241"/>
                <a:gd name="T21" fmla="*/ 0 h 193"/>
                <a:gd name="T22" fmla="*/ 0 w 241"/>
                <a:gd name="T23" fmla="*/ 0 h 193"/>
                <a:gd name="T24" fmla="*/ 0 w 241"/>
                <a:gd name="T25" fmla="*/ 0 h 193"/>
                <a:gd name="T26" fmla="*/ 0 w 241"/>
                <a:gd name="T27" fmla="*/ 0 h 193"/>
                <a:gd name="T28" fmla="*/ 0 w 241"/>
                <a:gd name="T29" fmla="*/ 0 h 193"/>
                <a:gd name="T30" fmla="*/ 0 w 241"/>
                <a:gd name="T31" fmla="*/ 0 h 193"/>
                <a:gd name="T32" fmla="*/ 0 w 241"/>
                <a:gd name="T33" fmla="*/ 0 h 193"/>
                <a:gd name="T34" fmla="*/ 0 w 241"/>
                <a:gd name="T35" fmla="*/ 0 h 193"/>
                <a:gd name="T36" fmla="*/ 0 w 241"/>
                <a:gd name="T37" fmla="*/ 0 h 193"/>
                <a:gd name="T38" fmla="*/ 0 w 241"/>
                <a:gd name="T39" fmla="*/ 0 h 193"/>
                <a:gd name="T40" fmla="*/ 0 w 241"/>
                <a:gd name="T41" fmla="*/ 0 h 193"/>
                <a:gd name="T42" fmla="*/ 0 w 241"/>
                <a:gd name="T43" fmla="*/ 0 h 193"/>
                <a:gd name="T44" fmla="*/ 0 w 241"/>
                <a:gd name="T45" fmla="*/ 0 h 193"/>
                <a:gd name="T46" fmla="*/ 0 w 241"/>
                <a:gd name="T47" fmla="*/ 0 h 193"/>
                <a:gd name="T48" fmla="*/ 0 w 241"/>
                <a:gd name="T49" fmla="*/ 0 h 193"/>
                <a:gd name="T50" fmla="*/ 0 w 241"/>
                <a:gd name="T51" fmla="*/ 0 h 193"/>
                <a:gd name="T52" fmla="*/ 0 w 241"/>
                <a:gd name="T53" fmla="*/ 0 h 193"/>
                <a:gd name="T54" fmla="*/ 0 w 241"/>
                <a:gd name="T55" fmla="*/ 0 h 193"/>
                <a:gd name="T56" fmla="*/ 0 w 241"/>
                <a:gd name="T57" fmla="*/ 0 h 193"/>
                <a:gd name="T58" fmla="*/ 0 w 241"/>
                <a:gd name="T59" fmla="*/ 0 h 193"/>
                <a:gd name="T60" fmla="*/ 0 w 241"/>
                <a:gd name="T61" fmla="*/ 0 h 193"/>
                <a:gd name="T62" fmla="*/ 0 w 241"/>
                <a:gd name="T63" fmla="*/ 0 h 193"/>
                <a:gd name="T64" fmla="*/ 0 w 241"/>
                <a:gd name="T65" fmla="*/ 0 h 19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41"/>
                <a:gd name="T100" fmla="*/ 0 h 193"/>
                <a:gd name="T101" fmla="*/ 241 w 241"/>
                <a:gd name="T102" fmla="*/ 193 h 19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41" h="193">
                  <a:moveTo>
                    <a:pt x="157" y="36"/>
                  </a:moveTo>
                  <a:lnTo>
                    <a:pt x="144" y="35"/>
                  </a:lnTo>
                  <a:lnTo>
                    <a:pt x="130" y="35"/>
                  </a:lnTo>
                  <a:lnTo>
                    <a:pt x="117" y="38"/>
                  </a:lnTo>
                  <a:lnTo>
                    <a:pt x="105" y="41"/>
                  </a:lnTo>
                  <a:lnTo>
                    <a:pt x="92" y="45"/>
                  </a:lnTo>
                  <a:lnTo>
                    <a:pt x="80" y="51"/>
                  </a:lnTo>
                  <a:lnTo>
                    <a:pt x="67" y="57"/>
                  </a:lnTo>
                  <a:lnTo>
                    <a:pt x="56" y="64"/>
                  </a:lnTo>
                  <a:lnTo>
                    <a:pt x="70" y="62"/>
                  </a:lnTo>
                  <a:lnTo>
                    <a:pt x="85" y="61"/>
                  </a:lnTo>
                  <a:lnTo>
                    <a:pt x="101" y="59"/>
                  </a:lnTo>
                  <a:lnTo>
                    <a:pt x="116" y="58"/>
                  </a:lnTo>
                  <a:lnTo>
                    <a:pt x="132" y="58"/>
                  </a:lnTo>
                  <a:lnTo>
                    <a:pt x="147" y="59"/>
                  </a:lnTo>
                  <a:lnTo>
                    <a:pt x="161" y="64"/>
                  </a:lnTo>
                  <a:lnTo>
                    <a:pt x="175" y="69"/>
                  </a:lnTo>
                  <a:lnTo>
                    <a:pt x="186" y="93"/>
                  </a:lnTo>
                  <a:lnTo>
                    <a:pt x="167" y="93"/>
                  </a:lnTo>
                  <a:lnTo>
                    <a:pt x="150" y="95"/>
                  </a:lnTo>
                  <a:lnTo>
                    <a:pt x="132" y="98"/>
                  </a:lnTo>
                  <a:lnTo>
                    <a:pt x="116" y="103"/>
                  </a:lnTo>
                  <a:lnTo>
                    <a:pt x="100" y="108"/>
                  </a:lnTo>
                  <a:lnTo>
                    <a:pt x="84" y="114"/>
                  </a:lnTo>
                  <a:lnTo>
                    <a:pt x="67" y="123"/>
                  </a:lnTo>
                  <a:lnTo>
                    <a:pt x="52" y="130"/>
                  </a:lnTo>
                  <a:lnTo>
                    <a:pt x="79" y="130"/>
                  </a:lnTo>
                  <a:lnTo>
                    <a:pt x="105" y="130"/>
                  </a:lnTo>
                  <a:lnTo>
                    <a:pt x="131" y="129"/>
                  </a:lnTo>
                  <a:lnTo>
                    <a:pt x="157" y="130"/>
                  </a:lnTo>
                  <a:lnTo>
                    <a:pt x="181" y="136"/>
                  </a:lnTo>
                  <a:lnTo>
                    <a:pt x="205" y="146"/>
                  </a:lnTo>
                  <a:lnTo>
                    <a:pt x="225" y="162"/>
                  </a:lnTo>
                  <a:lnTo>
                    <a:pt x="241" y="186"/>
                  </a:lnTo>
                  <a:lnTo>
                    <a:pt x="226" y="185"/>
                  </a:lnTo>
                  <a:lnTo>
                    <a:pt x="211" y="183"/>
                  </a:lnTo>
                  <a:lnTo>
                    <a:pt x="196" y="180"/>
                  </a:lnTo>
                  <a:lnTo>
                    <a:pt x="181" y="179"/>
                  </a:lnTo>
                  <a:lnTo>
                    <a:pt x="165" y="177"/>
                  </a:lnTo>
                  <a:lnTo>
                    <a:pt x="150" y="176"/>
                  </a:lnTo>
                  <a:lnTo>
                    <a:pt x="134" y="175"/>
                  </a:lnTo>
                  <a:lnTo>
                    <a:pt x="119" y="173"/>
                  </a:lnTo>
                  <a:lnTo>
                    <a:pt x="104" y="173"/>
                  </a:lnTo>
                  <a:lnTo>
                    <a:pt x="87" y="173"/>
                  </a:lnTo>
                  <a:lnTo>
                    <a:pt x="72" y="175"/>
                  </a:lnTo>
                  <a:lnTo>
                    <a:pt x="57" y="176"/>
                  </a:lnTo>
                  <a:lnTo>
                    <a:pt x="42" y="179"/>
                  </a:lnTo>
                  <a:lnTo>
                    <a:pt x="27" y="182"/>
                  </a:lnTo>
                  <a:lnTo>
                    <a:pt x="14" y="188"/>
                  </a:lnTo>
                  <a:lnTo>
                    <a:pt x="0" y="193"/>
                  </a:lnTo>
                  <a:lnTo>
                    <a:pt x="9" y="157"/>
                  </a:lnTo>
                  <a:lnTo>
                    <a:pt x="20" y="120"/>
                  </a:lnTo>
                  <a:lnTo>
                    <a:pt x="30" y="82"/>
                  </a:lnTo>
                  <a:lnTo>
                    <a:pt x="35" y="44"/>
                  </a:lnTo>
                  <a:lnTo>
                    <a:pt x="49" y="38"/>
                  </a:lnTo>
                  <a:lnTo>
                    <a:pt x="61" y="32"/>
                  </a:lnTo>
                  <a:lnTo>
                    <a:pt x="74" y="26"/>
                  </a:lnTo>
                  <a:lnTo>
                    <a:pt x="86" y="19"/>
                  </a:lnTo>
                  <a:lnTo>
                    <a:pt x="99" y="12"/>
                  </a:lnTo>
                  <a:lnTo>
                    <a:pt x="111" y="6"/>
                  </a:lnTo>
                  <a:lnTo>
                    <a:pt x="125" y="3"/>
                  </a:lnTo>
                  <a:lnTo>
                    <a:pt x="139" y="0"/>
                  </a:lnTo>
                  <a:lnTo>
                    <a:pt x="146" y="9"/>
                  </a:lnTo>
                  <a:lnTo>
                    <a:pt x="150" y="18"/>
                  </a:lnTo>
                  <a:lnTo>
                    <a:pt x="154" y="26"/>
                  </a:lnTo>
                  <a:lnTo>
                    <a:pt x="157" y="36"/>
                  </a:lnTo>
                  <a:close/>
                </a:path>
              </a:pathLst>
            </a:custGeom>
            <a:solidFill>
              <a:srgbClr val="B22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293" name="Freeform 20"/>
            <p:cNvSpPr>
              <a:spLocks/>
            </p:cNvSpPr>
            <p:nvPr/>
          </p:nvSpPr>
          <p:spPr bwMode="auto">
            <a:xfrm>
              <a:off x="3592" y="1801"/>
              <a:ext cx="47" cy="62"/>
            </a:xfrm>
            <a:custGeom>
              <a:avLst/>
              <a:gdLst>
                <a:gd name="T0" fmla="*/ 0 w 141"/>
                <a:gd name="T1" fmla="*/ 0 h 186"/>
                <a:gd name="T2" fmla="*/ 0 w 141"/>
                <a:gd name="T3" fmla="*/ 0 h 186"/>
                <a:gd name="T4" fmla="*/ 0 w 141"/>
                <a:gd name="T5" fmla="*/ 0 h 186"/>
                <a:gd name="T6" fmla="*/ 0 w 141"/>
                <a:gd name="T7" fmla="*/ 0 h 186"/>
                <a:gd name="T8" fmla="*/ 0 w 141"/>
                <a:gd name="T9" fmla="*/ 0 h 186"/>
                <a:gd name="T10" fmla="*/ 0 w 141"/>
                <a:gd name="T11" fmla="*/ 0 h 186"/>
                <a:gd name="T12" fmla="*/ 0 w 141"/>
                <a:gd name="T13" fmla="*/ 0 h 186"/>
                <a:gd name="T14" fmla="*/ 0 w 141"/>
                <a:gd name="T15" fmla="*/ 0 h 186"/>
                <a:gd name="T16" fmla="*/ 0 w 141"/>
                <a:gd name="T17" fmla="*/ 0 h 186"/>
                <a:gd name="T18" fmla="*/ 0 w 141"/>
                <a:gd name="T19" fmla="*/ 0 h 186"/>
                <a:gd name="T20" fmla="*/ 0 w 141"/>
                <a:gd name="T21" fmla="*/ 0 h 186"/>
                <a:gd name="T22" fmla="*/ 0 w 141"/>
                <a:gd name="T23" fmla="*/ 0 h 186"/>
                <a:gd name="T24" fmla="*/ 0 w 141"/>
                <a:gd name="T25" fmla="*/ 0 h 186"/>
                <a:gd name="T26" fmla="*/ 0 w 141"/>
                <a:gd name="T27" fmla="*/ 0 h 186"/>
                <a:gd name="T28" fmla="*/ 0 w 141"/>
                <a:gd name="T29" fmla="*/ 0 h 186"/>
                <a:gd name="T30" fmla="*/ 0 w 141"/>
                <a:gd name="T31" fmla="*/ 0 h 186"/>
                <a:gd name="T32" fmla="*/ 0 w 141"/>
                <a:gd name="T33" fmla="*/ 0 h 186"/>
                <a:gd name="T34" fmla="*/ 0 w 141"/>
                <a:gd name="T35" fmla="*/ 0 h 186"/>
                <a:gd name="T36" fmla="*/ 0 w 141"/>
                <a:gd name="T37" fmla="*/ 0 h 186"/>
                <a:gd name="T38" fmla="*/ 0 w 141"/>
                <a:gd name="T39" fmla="*/ 0 h 186"/>
                <a:gd name="T40" fmla="*/ 0 w 141"/>
                <a:gd name="T41" fmla="*/ 0 h 186"/>
                <a:gd name="T42" fmla="*/ 0 w 141"/>
                <a:gd name="T43" fmla="*/ 0 h 186"/>
                <a:gd name="T44" fmla="*/ 0 w 141"/>
                <a:gd name="T45" fmla="*/ 0 h 186"/>
                <a:gd name="T46" fmla="*/ 0 w 141"/>
                <a:gd name="T47" fmla="*/ 0 h 186"/>
                <a:gd name="T48" fmla="*/ 0 w 141"/>
                <a:gd name="T49" fmla="*/ 0 h 186"/>
                <a:gd name="T50" fmla="*/ 0 w 141"/>
                <a:gd name="T51" fmla="*/ 0 h 186"/>
                <a:gd name="T52" fmla="*/ 0 w 141"/>
                <a:gd name="T53" fmla="*/ 0 h 186"/>
                <a:gd name="T54" fmla="*/ 0 w 141"/>
                <a:gd name="T55" fmla="*/ 0 h 186"/>
                <a:gd name="T56" fmla="*/ 0 w 141"/>
                <a:gd name="T57" fmla="*/ 0 h 186"/>
                <a:gd name="T58" fmla="*/ 0 w 141"/>
                <a:gd name="T59" fmla="*/ 0 h 186"/>
                <a:gd name="T60" fmla="*/ 0 w 141"/>
                <a:gd name="T61" fmla="*/ 0 h 186"/>
                <a:gd name="T62" fmla="*/ 0 w 141"/>
                <a:gd name="T63" fmla="*/ 0 h 186"/>
                <a:gd name="T64" fmla="*/ 0 w 141"/>
                <a:gd name="T65" fmla="*/ 0 h 186"/>
                <a:gd name="T66" fmla="*/ 0 w 141"/>
                <a:gd name="T67" fmla="*/ 0 h 186"/>
                <a:gd name="T68" fmla="*/ 0 w 141"/>
                <a:gd name="T69" fmla="*/ 0 h 186"/>
                <a:gd name="T70" fmla="*/ 0 w 141"/>
                <a:gd name="T71" fmla="*/ 0 h 186"/>
                <a:gd name="T72" fmla="*/ 0 w 141"/>
                <a:gd name="T73" fmla="*/ 0 h 186"/>
                <a:gd name="T74" fmla="*/ 0 w 141"/>
                <a:gd name="T75" fmla="*/ 0 h 1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41"/>
                <a:gd name="T115" fmla="*/ 0 h 186"/>
                <a:gd name="T116" fmla="*/ 141 w 141"/>
                <a:gd name="T117" fmla="*/ 186 h 1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41" h="186">
                  <a:moveTo>
                    <a:pt x="141" y="124"/>
                  </a:moveTo>
                  <a:lnTo>
                    <a:pt x="140" y="180"/>
                  </a:lnTo>
                  <a:lnTo>
                    <a:pt x="130" y="167"/>
                  </a:lnTo>
                  <a:lnTo>
                    <a:pt x="121" y="154"/>
                  </a:lnTo>
                  <a:lnTo>
                    <a:pt x="111" y="141"/>
                  </a:lnTo>
                  <a:lnTo>
                    <a:pt x="102" y="127"/>
                  </a:lnTo>
                  <a:lnTo>
                    <a:pt x="93" y="114"/>
                  </a:lnTo>
                  <a:lnTo>
                    <a:pt x="82" y="102"/>
                  </a:lnTo>
                  <a:lnTo>
                    <a:pt x="71" y="92"/>
                  </a:lnTo>
                  <a:lnTo>
                    <a:pt x="58" y="84"/>
                  </a:lnTo>
                  <a:lnTo>
                    <a:pt x="67" y="95"/>
                  </a:lnTo>
                  <a:lnTo>
                    <a:pt x="75" y="107"/>
                  </a:lnTo>
                  <a:lnTo>
                    <a:pt x="82" y="120"/>
                  </a:lnTo>
                  <a:lnTo>
                    <a:pt x="88" y="133"/>
                  </a:lnTo>
                  <a:lnTo>
                    <a:pt x="96" y="146"/>
                  </a:lnTo>
                  <a:lnTo>
                    <a:pt x="102" y="159"/>
                  </a:lnTo>
                  <a:lnTo>
                    <a:pt x="108" y="173"/>
                  </a:lnTo>
                  <a:lnTo>
                    <a:pt x="115" y="186"/>
                  </a:lnTo>
                  <a:lnTo>
                    <a:pt x="102" y="183"/>
                  </a:lnTo>
                  <a:lnTo>
                    <a:pt x="88" y="177"/>
                  </a:lnTo>
                  <a:lnTo>
                    <a:pt x="76" y="170"/>
                  </a:lnTo>
                  <a:lnTo>
                    <a:pt x="65" y="161"/>
                  </a:lnTo>
                  <a:lnTo>
                    <a:pt x="53" y="151"/>
                  </a:lnTo>
                  <a:lnTo>
                    <a:pt x="43" y="140"/>
                  </a:lnTo>
                  <a:lnTo>
                    <a:pt x="36" y="127"/>
                  </a:lnTo>
                  <a:lnTo>
                    <a:pt x="28" y="114"/>
                  </a:lnTo>
                  <a:lnTo>
                    <a:pt x="18" y="87"/>
                  </a:lnTo>
                  <a:lnTo>
                    <a:pt x="13" y="56"/>
                  </a:lnTo>
                  <a:lnTo>
                    <a:pt x="7" y="28"/>
                  </a:lnTo>
                  <a:lnTo>
                    <a:pt x="0" y="0"/>
                  </a:lnTo>
                  <a:lnTo>
                    <a:pt x="21" y="9"/>
                  </a:lnTo>
                  <a:lnTo>
                    <a:pt x="45" y="17"/>
                  </a:lnTo>
                  <a:lnTo>
                    <a:pt x="68" y="26"/>
                  </a:lnTo>
                  <a:lnTo>
                    <a:pt x="91" y="38"/>
                  </a:lnTo>
                  <a:lnTo>
                    <a:pt x="111" y="51"/>
                  </a:lnTo>
                  <a:lnTo>
                    <a:pt x="127" y="69"/>
                  </a:lnTo>
                  <a:lnTo>
                    <a:pt x="137" y="92"/>
                  </a:lnTo>
                  <a:lnTo>
                    <a:pt x="141" y="124"/>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294" name="Freeform 21"/>
            <p:cNvSpPr>
              <a:spLocks/>
            </p:cNvSpPr>
            <p:nvPr/>
          </p:nvSpPr>
          <p:spPr bwMode="auto">
            <a:xfrm>
              <a:off x="3738" y="1881"/>
              <a:ext cx="72" cy="78"/>
            </a:xfrm>
            <a:custGeom>
              <a:avLst/>
              <a:gdLst>
                <a:gd name="T0" fmla="*/ 0 w 215"/>
                <a:gd name="T1" fmla="*/ 0 h 233"/>
                <a:gd name="T2" fmla="*/ 0 w 215"/>
                <a:gd name="T3" fmla="*/ 0 h 233"/>
                <a:gd name="T4" fmla="*/ 0 w 215"/>
                <a:gd name="T5" fmla="*/ 0 h 233"/>
                <a:gd name="T6" fmla="*/ 0 w 215"/>
                <a:gd name="T7" fmla="*/ 0 h 233"/>
                <a:gd name="T8" fmla="*/ 0 w 215"/>
                <a:gd name="T9" fmla="*/ 0 h 233"/>
                <a:gd name="T10" fmla="*/ 0 w 215"/>
                <a:gd name="T11" fmla="*/ 0 h 233"/>
                <a:gd name="T12" fmla="*/ 0 w 215"/>
                <a:gd name="T13" fmla="*/ 0 h 233"/>
                <a:gd name="T14" fmla="*/ 0 w 215"/>
                <a:gd name="T15" fmla="*/ 0 h 233"/>
                <a:gd name="T16" fmla="*/ 0 w 215"/>
                <a:gd name="T17" fmla="*/ 0 h 233"/>
                <a:gd name="T18" fmla="*/ 0 w 215"/>
                <a:gd name="T19" fmla="*/ 0 h 233"/>
                <a:gd name="T20" fmla="*/ 0 w 215"/>
                <a:gd name="T21" fmla="*/ 0 h 233"/>
                <a:gd name="T22" fmla="*/ 0 w 215"/>
                <a:gd name="T23" fmla="*/ 0 h 233"/>
                <a:gd name="T24" fmla="*/ 0 w 215"/>
                <a:gd name="T25" fmla="*/ 0 h 233"/>
                <a:gd name="T26" fmla="*/ 0 w 215"/>
                <a:gd name="T27" fmla="*/ 0 h 233"/>
                <a:gd name="T28" fmla="*/ 0 w 215"/>
                <a:gd name="T29" fmla="*/ 0 h 233"/>
                <a:gd name="T30" fmla="*/ 0 w 215"/>
                <a:gd name="T31" fmla="*/ 0 h 233"/>
                <a:gd name="T32" fmla="*/ 0 w 215"/>
                <a:gd name="T33" fmla="*/ 0 h 233"/>
                <a:gd name="T34" fmla="*/ 0 w 215"/>
                <a:gd name="T35" fmla="*/ 0 h 233"/>
                <a:gd name="T36" fmla="*/ 0 w 215"/>
                <a:gd name="T37" fmla="*/ 0 h 233"/>
                <a:gd name="T38" fmla="*/ 0 w 215"/>
                <a:gd name="T39" fmla="*/ 0 h 233"/>
                <a:gd name="T40" fmla="*/ 0 w 215"/>
                <a:gd name="T41" fmla="*/ 0 h 233"/>
                <a:gd name="T42" fmla="*/ 0 w 215"/>
                <a:gd name="T43" fmla="*/ 0 h 233"/>
                <a:gd name="T44" fmla="*/ 0 w 215"/>
                <a:gd name="T45" fmla="*/ 0 h 233"/>
                <a:gd name="T46" fmla="*/ 0 w 215"/>
                <a:gd name="T47" fmla="*/ 0 h 233"/>
                <a:gd name="T48" fmla="*/ 0 w 215"/>
                <a:gd name="T49" fmla="*/ 0 h 233"/>
                <a:gd name="T50" fmla="*/ 0 w 215"/>
                <a:gd name="T51" fmla="*/ 0 h 233"/>
                <a:gd name="T52" fmla="*/ 0 w 215"/>
                <a:gd name="T53" fmla="*/ 0 h 233"/>
                <a:gd name="T54" fmla="*/ 0 w 215"/>
                <a:gd name="T55" fmla="*/ 0 h 233"/>
                <a:gd name="T56" fmla="*/ 0 w 215"/>
                <a:gd name="T57" fmla="*/ 0 h 233"/>
                <a:gd name="T58" fmla="*/ 0 w 215"/>
                <a:gd name="T59" fmla="*/ 0 h 233"/>
                <a:gd name="T60" fmla="*/ 0 w 215"/>
                <a:gd name="T61" fmla="*/ 0 h 233"/>
                <a:gd name="T62" fmla="*/ 0 w 215"/>
                <a:gd name="T63" fmla="*/ 0 h 233"/>
                <a:gd name="T64" fmla="*/ 0 w 215"/>
                <a:gd name="T65" fmla="*/ 0 h 233"/>
                <a:gd name="T66" fmla="*/ 0 w 215"/>
                <a:gd name="T67" fmla="*/ 0 h 233"/>
                <a:gd name="T68" fmla="*/ 0 w 215"/>
                <a:gd name="T69" fmla="*/ 0 h 233"/>
                <a:gd name="T70" fmla="*/ 0 w 215"/>
                <a:gd name="T71" fmla="*/ 0 h 233"/>
                <a:gd name="T72" fmla="*/ 0 w 215"/>
                <a:gd name="T73" fmla="*/ 0 h 233"/>
                <a:gd name="T74" fmla="*/ 0 w 215"/>
                <a:gd name="T75" fmla="*/ 0 h 233"/>
                <a:gd name="T76" fmla="*/ 0 w 215"/>
                <a:gd name="T77" fmla="*/ 0 h 233"/>
                <a:gd name="T78" fmla="*/ 0 w 215"/>
                <a:gd name="T79" fmla="*/ 0 h 233"/>
                <a:gd name="T80" fmla="*/ 0 w 215"/>
                <a:gd name="T81" fmla="*/ 0 h 233"/>
                <a:gd name="T82" fmla="*/ 0 w 215"/>
                <a:gd name="T83" fmla="*/ 0 h 233"/>
                <a:gd name="T84" fmla="*/ 0 w 215"/>
                <a:gd name="T85" fmla="*/ 0 h 233"/>
                <a:gd name="T86" fmla="*/ 0 w 215"/>
                <a:gd name="T87" fmla="*/ 0 h 233"/>
                <a:gd name="T88" fmla="*/ 0 w 215"/>
                <a:gd name="T89" fmla="*/ 0 h 233"/>
                <a:gd name="T90" fmla="*/ 0 w 215"/>
                <a:gd name="T91" fmla="*/ 0 h 233"/>
                <a:gd name="T92" fmla="*/ 0 w 215"/>
                <a:gd name="T93" fmla="*/ 0 h 233"/>
                <a:gd name="T94" fmla="*/ 0 w 215"/>
                <a:gd name="T95" fmla="*/ 0 h 233"/>
                <a:gd name="T96" fmla="*/ 0 w 215"/>
                <a:gd name="T97" fmla="*/ 0 h 233"/>
                <a:gd name="T98" fmla="*/ 0 w 215"/>
                <a:gd name="T99" fmla="*/ 0 h 233"/>
                <a:gd name="T100" fmla="*/ 0 w 215"/>
                <a:gd name="T101" fmla="*/ 0 h 233"/>
                <a:gd name="T102" fmla="*/ 0 w 215"/>
                <a:gd name="T103" fmla="*/ 0 h 233"/>
                <a:gd name="T104" fmla="*/ 0 w 215"/>
                <a:gd name="T105" fmla="*/ 0 h 233"/>
                <a:gd name="T106" fmla="*/ 0 w 215"/>
                <a:gd name="T107" fmla="*/ 0 h 233"/>
                <a:gd name="T108" fmla="*/ 0 w 215"/>
                <a:gd name="T109" fmla="*/ 0 h 233"/>
                <a:gd name="T110" fmla="*/ 0 w 215"/>
                <a:gd name="T111" fmla="*/ 0 h 233"/>
                <a:gd name="T112" fmla="*/ 0 w 215"/>
                <a:gd name="T113" fmla="*/ 0 h 233"/>
                <a:gd name="T114" fmla="*/ 0 w 215"/>
                <a:gd name="T115" fmla="*/ 0 h 233"/>
                <a:gd name="T116" fmla="*/ 0 w 215"/>
                <a:gd name="T117" fmla="*/ 0 h 233"/>
                <a:gd name="T118" fmla="*/ 0 w 215"/>
                <a:gd name="T119" fmla="*/ 0 h 233"/>
                <a:gd name="T120" fmla="*/ 0 w 215"/>
                <a:gd name="T121" fmla="*/ 0 h 233"/>
                <a:gd name="T122" fmla="*/ 0 w 215"/>
                <a:gd name="T123" fmla="*/ 0 h 23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15"/>
                <a:gd name="T187" fmla="*/ 0 h 233"/>
                <a:gd name="T188" fmla="*/ 215 w 215"/>
                <a:gd name="T189" fmla="*/ 233 h 23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15" h="233">
                  <a:moveTo>
                    <a:pt x="215" y="74"/>
                  </a:moveTo>
                  <a:lnTo>
                    <a:pt x="215" y="81"/>
                  </a:lnTo>
                  <a:lnTo>
                    <a:pt x="201" y="89"/>
                  </a:lnTo>
                  <a:lnTo>
                    <a:pt x="186" y="98"/>
                  </a:lnTo>
                  <a:lnTo>
                    <a:pt x="173" y="108"/>
                  </a:lnTo>
                  <a:lnTo>
                    <a:pt x="159" y="120"/>
                  </a:lnTo>
                  <a:lnTo>
                    <a:pt x="148" y="133"/>
                  </a:lnTo>
                  <a:lnTo>
                    <a:pt x="139" y="148"/>
                  </a:lnTo>
                  <a:lnTo>
                    <a:pt x="134" y="166"/>
                  </a:lnTo>
                  <a:lnTo>
                    <a:pt x="133" y="186"/>
                  </a:lnTo>
                  <a:lnTo>
                    <a:pt x="134" y="199"/>
                  </a:lnTo>
                  <a:lnTo>
                    <a:pt x="136" y="213"/>
                  </a:lnTo>
                  <a:lnTo>
                    <a:pt x="134" y="226"/>
                  </a:lnTo>
                  <a:lnTo>
                    <a:pt x="124" y="233"/>
                  </a:lnTo>
                  <a:lnTo>
                    <a:pt x="115" y="232"/>
                  </a:lnTo>
                  <a:lnTo>
                    <a:pt x="109" y="228"/>
                  </a:lnTo>
                  <a:lnTo>
                    <a:pt x="103" y="220"/>
                  </a:lnTo>
                  <a:lnTo>
                    <a:pt x="99" y="212"/>
                  </a:lnTo>
                  <a:lnTo>
                    <a:pt x="91" y="186"/>
                  </a:lnTo>
                  <a:lnTo>
                    <a:pt x="94" y="160"/>
                  </a:lnTo>
                  <a:lnTo>
                    <a:pt x="96" y="134"/>
                  </a:lnTo>
                  <a:lnTo>
                    <a:pt x="95" y="107"/>
                  </a:lnTo>
                  <a:lnTo>
                    <a:pt x="84" y="124"/>
                  </a:lnTo>
                  <a:lnTo>
                    <a:pt x="74" y="143"/>
                  </a:lnTo>
                  <a:lnTo>
                    <a:pt x="66" y="164"/>
                  </a:lnTo>
                  <a:lnTo>
                    <a:pt x="65" y="189"/>
                  </a:lnTo>
                  <a:lnTo>
                    <a:pt x="51" y="170"/>
                  </a:lnTo>
                  <a:lnTo>
                    <a:pt x="44" y="148"/>
                  </a:lnTo>
                  <a:lnTo>
                    <a:pt x="40" y="124"/>
                  </a:lnTo>
                  <a:lnTo>
                    <a:pt x="39" y="100"/>
                  </a:lnTo>
                  <a:lnTo>
                    <a:pt x="28" y="117"/>
                  </a:lnTo>
                  <a:lnTo>
                    <a:pt x="21" y="136"/>
                  </a:lnTo>
                  <a:lnTo>
                    <a:pt x="17" y="156"/>
                  </a:lnTo>
                  <a:lnTo>
                    <a:pt x="20" y="177"/>
                  </a:lnTo>
                  <a:lnTo>
                    <a:pt x="21" y="182"/>
                  </a:lnTo>
                  <a:lnTo>
                    <a:pt x="24" y="186"/>
                  </a:lnTo>
                  <a:lnTo>
                    <a:pt x="25" y="192"/>
                  </a:lnTo>
                  <a:lnTo>
                    <a:pt x="25" y="196"/>
                  </a:lnTo>
                  <a:lnTo>
                    <a:pt x="17" y="195"/>
                  </a:lnTo>
                  <a:lnTo>
                    <a:pt x="12" y="189"/>
                  </a:lnTo>
                  <a:lnTo>
                    <a:pt x="10" y="182"/>
                  </a:lnTo>
                  <a:lnTo>
                    <a:pt x="7" y="174"/>
                  </a:lnTo>
                  <a:lnTo>
                    <a:pt x="2" y="153"/>
                  </a:lnTo>
                  <a:lnTo>
                    <a:pt x="0" y="130"/>
                  </a:lnTo>
                  <a:lnTo>
                    <a:pt x="1" y="107"/>
                  </a:lnTo>
                  <a:lnTo>
                    <a:pt x="7" y="85"/>
                  </a:lnTo>
                  <a:lnTo>
                    <a:pt x="20" y="76"/>
                  </a:lnTo>
                  <a:lnTo>
                    <a:pt x="34" y="66"/>
                  </a:lnTo>
                  <a:lnTo>
                    <a:pt x="46" y="58"/>
                  </a:lnTo>
                  <a:lnTo>
                    <a:pt x="59" y="48"/>
                  </a:lnTo>
                  <a:lnTo>
                    <a:pt x="71" y="38"/>
                  </a:lnTo>
                  <a:lnTo>
                    <a:pt x="84" y="26"/>
                  </a:lnTo>
                  <a:lnTo>
                    <a:pt x="95" y="15"/>
                  </a:lnTo>
                  <a:lnTo>
                    <a:pt x="106" y="0"/>
                  </a:lnTo>
                  <a:lnTo>
                    <a:pt x="121" y="4"/>
                  </a:lnTo>
                  <a:lnTo>
                    <a:pt x="136" y="10"/>
                  </a:lnTo>
                  <a:lnTo>
                    <a:pt x="150" y="19"/>
                  </a:lnTo>
                  <a:lnTo>
                    <a:pt x="164" y="28"/>
                  </a:lnTo>
                  <a:lnTo>
                    <a:pt x="176" y="39"/>
                  </a:lnTo>
                  <a:lnTo>
                    <a:pt x="189" y="51"/>
                  </a:lnTo>
                  <a:lnTo>
                    <a:pt x="203" y="62"/>
                  </a:lnTo>
                  <a:lnTo>
                    <a:pt x="215" y="74"/>
                  </a:lnTo>
                  <a:close/>
                </a:path>
              </a:pathLst>
            </a:custGeom>
            <a:solidFill>
              <a:srgbClr val="D68C5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295" name="Freeform 22"/>
            <p:cNvSpPr>
              <a:spLocks/>
            </p:cNvSpPr>
            <p:nvPr/>
          </p:nvSpPr>
          <p:spPr bwMode="auto">
            <a:xfrm>
              <a:off x="3980" y="1891"/>
              <a:ext cx="89" cy="31"/>
            </a:xfrm>
            <a:custGeom>
              <a:avLst/>
              <a:gdLst>
                <a:gd name="T0" fmla="*/ 0 w 269"/>
                <a:gd name="T1" fmla="*/ 0 h 94"/>
                <a:gd name="T2" fmla="*/ 0 w 269"/>
                <a:gd name="T3" fmla="*/ 0 h 94"/>
                <a:gd name="T4" fmla="*/ 0 w 269"/>
                <a:gd name="T5" fmla="*/ 0 h 94"/>
                <a:gd name="T6" fmla="*/ 0 w 269"/>
                <a:gd name="T7" fmla="*/ 0 h 94"/>
                <a:gd name="T8" fmla="*/ 0 w 269"/>
                <a:gd name="T9" fmla="*/ 0 h 94"/>
                <a:gd name="T10" fmla="*/ 0 w 269"/>
                <a:gd name="T11" fmla="*/ 0 h 94"/>
                <a:gd name="T12" fmla="*/ 0 w 269"/>
                <a:gd name="T13" fmla="*/ 0 h 94"/>
                <a:gd name="T14" fmla="*/ 0 w 269"/>
                <a:gd name="T15" fmla="*/ 0 h 94"/>
                <a:gd name="T16" fmla="*/ 0 w 269"/>
                <a:gd name="T17" fmla="*/ 0 h 94"/>
                <a:gd name="T18" fmla="*/ 0 w 269"/>
                <a:gd name="T19" fmla="*/ 0 h 94"/>
                <a:gd name="T20" fmla="*/ 0 w 269"/>
                <a:gd name="T21" fmla="*/ 0 h 94"/>
                <a:gd name="T22" fmla="*/ 0 w 269"/>
                <a:gd name="T23" fmla="*/ 0 h 94"/>
                <a:gd name="T24" fmla="*/ 0 w 269"/>
                <a:gd name="T25" fmla="*/ 0 h 94"/>
                <a:gd name="T26" fmla="*/ 0 w 269"/>
                <a:gd name="T27" fmla="*/ 0 h 94"/>
                <a:gd name="T28" fmla="*/ 0 w 269"/>
                <a:gd name="T29" fmla="*/ 0 h 94"/>
                <a:gd name="T30" fmla="*/ 0 w 269"/>
                <a:gd name="T31" fmla="*/ 0 h 94"/>
                <a:gd name="T32" fmla="*/ 0 w 269"/>
                <a:gd name="T33" fmla="*/ 0 h 94"/>
                <a:gd name="T34" fmla="*/ 0 w 269"/>
                <a:gd name="T35" fmla="*/ 0 h 94"/>
                <a:gd name="T36" fmla="*/ 0 w 269"/>
                <a:gd name="T37" fmla="*/ 0 h 94"/>
                <a:gd name="T38" fmla="*/ 0 w 269"/>
                <a:gd name="T39" fmla="*/ 0 h 94"/>
                <a:gd name="T40" fmla="*/ 0 w 269"/>
                <a:gd name="T41" fmla="*/ 0 h 94"/>
                <a:gd name="T42" fmla="*/ 0 w 269"/>
                <a:gd name="T43" fmla="*/ 0 h 94"/>
                <a:gd name="T44" fmla="*/ 0 w 269"/>
                <a:gd name="T45" fmla="*/ 0 h 94"/>
                <a:gd name="T46" fmla="*/ 0 w 269"/>
                <a:gd name="T47" fmla="*/ 0 h 94"/>
                <a:gd name="T48" fmla="*/ 0 w 269"/>
                <a:gd name="T49" fmla="*/ 0 h 94"/>
                <a:gd name="T50" fmla="*/ 0 w 269"/>
                <a:gd name="T51" fmla="*/ 0 h 94"/>
                <a:gd name="T52" fmla="*/ 0 w 269"/>
                <a:gd name="T53" fmla="*/ 0 h 94"/>
                <a:gd name="T54" fmla="*/ 0 w 269"/>
                <a:gd name="T55" fmla="*/ 0 h 94"/>
                <a:gd name="T56" fmla="*/ 0 w 269"/>
                <a:gd name="T57" fmla="*/ 0 h 94"/>
                <a:gd name="T58" fmla="*/ 0 w 269"/>
                <a:gd name="T59" fmla="*/ 0 h 94"/>
                <a:gd name="T60" fmla="*/ 0 w 269"/>
                <a:gd name="T61" fmla="*/ 0 h 94"/>
                <a:gd name="T62" fmla="*/ 0 w 269"/>
                <a:gd name="T63" fmla="*/ 0 h 94"/>
                <a:gd name="T64" fmla="*/ 0 w 269"/>
                <a:gd name="T65" fmla="*/ 0 h 94"/>
                <a:gd name="T66" fmla="*/ 0 w 269"/>
                <a:gd name="T67" fmla="*/ 0 h 9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9"/>
                <a:gd name="T103" fmla="*/ 0 h 94"/>
                <a:gd name="T104" fmla="*/ 269 w 269"/>
                <a:gd name="T105" fmla="*/ 94 h 9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9" h="94">
                  <a:moveTo>
                    <a:pt x="269" y="0"/>
                  </a:moveTo>
                  <a:lnTo>
                    <a:pt x="251" y="22"/>
                  </a:lnTo>
                  <a:lnTo>
                    <a:pt x="232" y="42"/>
                  </a:lnTo>
                  <a:lnTo>
                    <a:pt x="212" y="60"/>
                  </a:lnTo>
                  <a:lnTo>
                    <a:pt x="191" y="76"/>
                  </a:lnTo>
                  <a:lnTo>
                    <a:pt x="169" y="88"/>
                  </a:lnTo>
                  <a:lnTo>
                    <a:pt x="145" y="94"/>
                  </a:lnTo>
                  <a:lnTo>
                    <a:pt x="119" y="94"/>
                  </a:lnTo>
                  <a:lnTo>
                    <a:pt x="93" y="85"/>
                  </a:lnTo>
                  <a:lnTo>
                    <a:pt x="80" y="79"/>
                  </a:lnTo>
                  <a:lnTo>
                    <a:pt x="68" y="72"/>
                  </a:lnTo>
                  <a:lnTo>
                    <a:pt x="57" y="63"/>
                  </a:lnTo>
                  <a:lnTo>
                    <a:pt x="45" y="55"/>
                  </a:lnTo>
                  <a:lnTo>
                    <a:pt x="33" y="46"/>
                  </a:lnTo>
                  <a:lnTo>
                    <a:pt x="22" y="36"/>
                  </a:lnTo>
                  <a:lnTo>
                    <a:pt x="12" y="26"/>
                  </a:lnTo>
                  <a:lnTo>
                    <a:pt x="0" y="14"/>
                  </a:lnTo>
                  <a:lnTo>
                    <a:pt x="0" y="13"/>
                  </a:lnTo>
                  <a:lnTo>
                    <a:pt x="22" y="19"/>
                  </a:lnTo>
                  <a:lnTo>
                    <a:pt x="44" y="24"/>
                  </a:lnTo>
                  <a:lnTo>
                    <a:pt x="68" y="30"/>
                  </a:lnTo>
                  <a:lnTo>
                    <a:pt x="90" y="35"/>
                  </a:lnTo>
                  <a:lnTo>
                    <a:pt x="114" y="36"/>
                  </a:lnTo>
                  <a:lnTo>
                    <a:pt x="137" y="37"/>
                  </a:lnTo>
                  <a:lnTo>
                    <a:pt x="161" y="35"/>
                  </a:lnTo>
                  <a:lnTo>
                    <a:pt x="184" y="30"/>
                  </a:lnTo>
                  <a:lnTo>
                    <a:pt x="194" y="27"/>
                  </a:lnTo>
                  <a:lnTo>
                    <a:pt x="206" y="22"/>
                  </a:lnTo>
                  <a:lnTo>
                    <a:pt x="216" y="16"/>
                  </a:lnTo>
                  <a:lnTo>
                    <a:pt x="226" y="10"/>
                  </a:lnTo>
                  <a:lnTo>
                    <a:pt x="236" y="6"/>
                  </a:lnTo>
                  <a:lnTo>
                    <a:pt x="247" y="1"/>
                  </a:lnTo>
                  <a:lnTo>
                    <a:pt x="258" y="0"/>
                  </a:lnTo>
                  <a:lnTo>
                    <a:pt x="26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296" name="Freeform 23"/>
            <p:cNvSpPr>
              <a:spLocks/>
            </p:cNvSpPr>
            <p:nvPr/>
          </p:nvSpPr>
          <p:spPr bwMode="auto">
            <a:xfrm>
              <a:off x="3823" y="1919"/>
              <a:ext cx="78" cy="65"/>
            </a:xfrm>
            <a:custGeom>
              <a:avLst/>
              <a:gdLst>
                <a:gd name="T0" fmla="*/ 0 w 234"/>
                <a:gd name="T1" fmla="*/ 0 h 196"/>
                <a:gd name="T2" fmla="*/ 0 w 234"/>
                <a:gd name="T3" fmla="*/ 0 h 196"/>
                <a:gd name="T4" fmla="*/ 0 w 234"/>
                <a:gd name="T5" fmla="*/ 0 h 196"/>
                <a:gd name="T6" fmla="*/ 0 w 234"/>
                <a:gd name="T7" fmla="*/ 0 h 196"/>
                <a:gd name="T8" fmla="*/ 0 w 234"/>
                <a:gd name="T9" fmla="*/ 0 h 196"/>
                <a:gd name="T10" fmla="*/ 0 w 234"/>
                <a:gd name="T11" fmla="*/ 0 h 196"/>
                <a:gd name="T12" fmla="*/ 0 w 234"/>
                <a:gd name="T13" fmla="*/ 0 h 196"/>
                <a:gd name="T14" fmla="*/ 0 w 234"/>
                <a:gd name="T15" fmla="*/ 0 h 196"/>
                <a:gd name="T16" fmla="*/ 0 w 234"/>
                <a:gd name="T17" fmla="*/ 0 h 196"/>
                <a:gd name="T18" fmla="*/ 0 w 234"/>
                <a:gd name="T19" fmla="*/ 0 h 196"/>
                <a:gd name="T20" fmla="*/ 0 w 234"/>
                <a:gd name="T21" fmla="*/ 0 h 196"/>
                <a:gd name="T22" fmla="*/ 0 w 234"/>
                <a:gd name="T23" fmla="*/ 0 h 196"/>
                <a:gd name="T24" fmla="*/ 0 w 234"/>
                <a:gd name="T25" fmla="*/ 0 h 196"/>
                <a:gd name="T26" fmla="*/ 0 w 234"/>
                <a:gd name="T27" fmla="*/ 0 h 196"/>
                <a:gd name="T28" fmla="*/ 0 w 234"/>
                <a:gd name="T29" fmla="*/ 0 h 196"/>
                <a:gd name="T30" fmla="*/ 0 w 234"/>
                <a:gd name="T31" fmla="*/ 0 h 196"/>
                <a:gd name="T32" fmla="*/ 0 w 234"/>
                <a:gd name="T33" fmla="*/ 0 h 196"/>
                <a:gd name="T34" fmla="*/ 0 w 234"/>
                <a:gd name="T35" fmla="*/ 0 h 196"/>
                <a:gd name="T36" fmla="*/ 0 w 234"/>
                <a:gd name="T37" fmla="*/ 0 h 196"/>
                <a:gd name="T38" fmla="*/ 0 w 234"/>
                <a:gd name="T39" fmla="*/ 0 h 196"/>
                <a:gd name="T40" fmla="*/ 0 w 234"/>
                <a:gd name="T41" fmla="*/ 0 h 196"/>
                <a:gd name="T42" fmla="*/ 0 w 234"/>
                <a:gd name="T43" fmla="*/ 0 h 196"/>
                <a:gd name="T44" fmla="*/ 0 w 234"/>
                <a:gd name="T45" fmla="*/ 0 h 196"/>
                <a:gd name="T46" fmla="*/ 0 w 234"/>
                <a:gd name="T47" fmla="*/ 0 h 196"/>
                <a:gd name="T48" fmla="*/ 0 w 234"/>
                <a:gd name="T49" fmla="*/ 0 h 196"/>
                <a:gd name="T50" fmla="*/ 0 w 234"/>
                <a:gd name="T51" fmla="*/ 0 h 196"/>
                <a:gd name="T52" fmla="*/ 0 w 234"/>
                <a:gd name="T53" fmla="*/ 0 h 196"/>
                <a:gd name="T54" fmla="*/ 0 w 234"/>
                <a:gd name="T55" fmla="*/ 0 h 196"/>
                <a:gd name="T56" fmla="*/ 0 w 234"/>
                <a:gd name="T57" fmla="*/ 0 h 196"/>
                <a:gd name="T58" fmla="*/ 0 w 234"/>
                <a:gd name="T59" fmla="*/ 0 h 196"/>
                <a:gd name="T60" fmla="*/ 0 w 234"/>
                <a:gd name="T61" fmla="*/ 0 h 196"/>
                <a:gd name="T62" fmla="*/ 0 w 234"/>
                <a:gd name="T63" fmla="*/ 0 h 196"/>
                <a:gd name="T64" fmla="*/ 0 w 234"/>
                <a:gd name="T65" fmla="*/ 0 h 196"/>
                <a:gd name="T66" fmla="*/ 0 w 234"/>
                <a:gd name="T67" fmla="*/ 0 h 196"/>
                <a:gd name="T68" fmla="*/ 0 w 234"/>
                <a:gd name="T69" fmla="*/ 0 h 196"/>
                <a:gd name="T70" fmla="*/ 0 w 234"/>
                <a:gd name="T71" fmla="*/ 0 h 196"/>
                <a:gd name="T72" fmla="*/ 0 w 234"/>
                <a:gd name="T73" fmla="*/ 0 h 19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34"/>
                <a:gd name="T112" fmla="*/ 0 h 196"/>
                <a:gd name="T113" fmla="*/ 234 w 234"/>
                <a:gd name="T114" fmla="*/ 196 h 19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34" h="196">
                  <a:moveTo>
                    <a:pt x="234" y="42"/>
                  </a:moveTo>
                  <a:lnTo>
                    <a:pt x="226" y="55"/>
                  </a:lnTo>
                  <a:lnTo>
                    <a:pt x="216" y="65"/>
                  </a:lnTo>
                  <a:lnTo>
                    <a:pt x="204" y="75"/>
                  </a:lnTo>
                  <a:lnTo>
                    <a:pt x="192" y="85"/>
                  </a:lnTo>
                  <a:lnTo>
                    <a:pt x="182" y="95"/>
                  </a:lnTo>
                  <a:lnTo>
                    <a:pt x="176" y="106"/>
                  </a:lnTo>
                  <a:lnTo>
                    <a:pt x="175" y="119"/>
                  </a:lnTo>
                  <a:lnTo>
                    <a:pt x="180" y="137"/>
                  </a:lnTo>
                  <a:lnTo>
                    <a:pt x="189" y="148"/>
                  </a:lnTo>
                  <a:lnTo>
                    <a:pt x="199" y="158"/>
                  </a:lnTo>
                  <a:lnTo>
                    <a:pt x="209" y="171"/>
                  </a:lnTo>
                  <a:lnTo>
                    <a:pt x="212" y="186"/>
                  </a:lnTo>
                  <a:lnTo>
                    <a:pt x="207" y="189"/>
                  </a:lnTo>
                  <a:lnTo>
                    <a:pt x="202" y="189"/>
                  </a:lnTo>
                  <a:lnTo>
                    <a:pt x="196" y="187"/>
                  </a:lnTo>
                  <a:lnTo>
                    <a:pt x="191" y="186"/>
                  </a:lnTo>
                  <a:lnTo>
                    <a:pt x="179" y="180"/>
                  </a:lnTo>
                  <a:lnTo>
                    <a:pt x="165" y="173"/>
                  </a:lnTo>
                  <a:lnTo>
                    <a:pt x="152" y="166"/>
                  </a:lnTo>
                  <a:lnTo>
                    <a:pt x="140" y="155"/>
                  </a:lnTo>
                  <a:lnTo>
                    <a:pt x="130" y="144"/>
                  </a:lnTo>
                  <a:lnTo>
                    <a:pt x="121" y="131"/>
                  </a:lnTo>
                  <a:lnTo>
                    <a:pt x="115" y="115"/>
                  </a:lnTo>
                  <a:lnTo>
                    <a:pt x="112" y="98"/>
                  </a:lnTo>
                  <a:lnTo>
                    <a:pt x="111" y="91"/>
                  </a:lnTo>
                  <a:lnTo>
                    <a:pt x="110" y="83"/>
                  </a:lnTo>
                  <a:lnTo>
                    <a:pt x="106" y="78"/>
                  </a:lnTo>
                  <a:lnTo>
                    <a:pt x="102" y="70"/>
                  </a:lnTo>
                  <a:lnTo>
                    <a:pt x="97" y="76"/>
                  </a:lnTo>
                  <a:lnTo>
                    <a:pt x="96" y="108"/>
                  </a:lnTo>
                  <a:lnTo>
                    <a:pt x="100" y="140"/>
                  </a:lnTo>
                  <a:lnTo>
                    <a:pt x="109" y="170"/>
                  </a:lnTo>
                  <a:lnTo>
                    <a:pt x="122" y="196"/>
                  </a:lnTo>
                  <a:lnTo>
                    <a:pt x="111" y="189"/>
                  </a:lnTo>
                  <a:lnTo>
                    <a:pt x="100" y="180"/>
                  </a:lnTo>
                  <a:lnTo>
                    <a:pt x="90" y="170"/>
                  </a:lnTo>
                  <a:lnTo>
                    <a:pt x="79" y="157"/>
                  </a:lnTo>
                  <a:lnTo>
                    <a:pt x="70" y="144"/>
                  </a:lnTo>
                  <a:lnTo>
                    <a:pt x="62" y="128"/>
                  </a:lnTo>
                  <a:lnTo>
                    <a:pt x="57" y="112"/>
                  </a:lnTo>
                  <a:lnTo>
                    <a:pt x="54" y="96"/>
                  </a:lnTo>
                  <a:lnTo>
                    <a:pt x="54" y="83"/>
                  </a:lnTo>
                  <a:lnTo>
                    <a:pt x="52" y="69"/>
                  </a:lnTo>
                  <a:lnTo>
                    <a:pt x="51" y="58"/>
                  </a:lnTo>
                  <a:lnTo>
                    <a:pt x="46" y="46"/>
                  </a:lnTo>
                  <a:lnTo>
                    <a:pt x="43" y="46"/>
                  </a:lnTo>
                  <a:lnTo>
                    <a:pt x="35" y="73"/>
                  </a:lnTo>
                  <a:lnTo>
                    <a:pt x="30" y="104"/>
                  </a:lnTo>
                  <a:lnTo>
                    <a:pt x="30" y="134"/>
                  </a:lnTo>
                  <a:lnTo>
                    <a:pt x="38" y="163"/>
                  </a:lnTo>
                  <a:lnTo>
                    <a:pt x="31" y="161"/>
                  </a:lnTo>
                  <a:lnTo>
                    <a:pt x="22" y="157"/>
                  </a:lnTo>
                  <a:lnTo>
                    <a:pt x="16" y="150"/>
                  </a:lnTo>
                  <a:lnTo>
                    <a:pt x="10" y="141"/>
                  </a:lnTo>
                  <a:lnTo>
                    <a:pt x="1" y="106"/>
                  </a:lnTo>
                  <a:lnTo>
                    <a:pt x="0" y="68"/>
                  </a:lnTo>
                  <a:lnTo>
                    <a:pt x="7" y="32"/>
                  </a:lnTo>
                  <a:lnTo>
                    <a:pt x="23" y="0"/>
                  </a:lnTo>
                  <a:lnTo>
                    <a:pt x="35" y="7"/>
                  </a:lnTo>
                  <a:lnTo>
                    <a:pt x="47" y="14"/>
                  </a:lnTo>
                  <a:lnTo>
                    <a:pt x="59" y="20"/>
                  </a:lnTo>
                  <a:lnTo>
                    <a:pt x="71" y="26"/>
                  </a:lnTo>
                  <a:lnTo>
                    <a:pt x="84" y="30"/>
                  </a:lnTo>
                  <a:lnTo>
                    <a:pt x="97" y="34"/>
                  </a:lnTo>
                  <a:lnTo>
                    <a:pt x="110" y="37"/>
                  </a:lnTo>
                  <a:lnTo>
                    <a:pt x="124" y="40"/>
                  </a:lnTo>
                  <a:lnTo>
                    <a:pt x="137" y="42"/>
                  </a:lnTo>
                  <a:lnTo>
                    <a:pt x="151" y="43"/>
                  </a:lnTo>
                  <a:lnTo>
                    <a:pt x="165" y="45"/>
                  </a:lnTo>
                  <a:lnTo>
                    <a:pt x="179" y="45"/>
                  </a:lnTo>
                  <a:lnTo>
                    <a:pt x="192" y="45"/>
                  </a:lnTo>
                  <a:lnTo>
                    <a:pt x="206" y="45"/>
                  </a:lnTo>
                  <a:lnTo>
                    <a:pt x="220" y="43"/>
                  </a:lnTo>
                  <a:lnTo>
                    <a:pt x="234" y="42"/>
                  </a:lnTo>
                  <a:close/>
                </a:path>
              </a:pathLst>
            </a:custGeom>
            <a:solidFill>
              <a:srgbClr val="D68C5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297" name="Freeform 24"/>
            <p:cNvSpPr>
              <a:spLocks/>
            </p:cNvSpPr>
            <p:nvPr/>
          </p:nvSpPr>
          <p:spPr bwMode="auto">
            <a:xfrm>
              <a:off x="3606" y="1953"/>
              <a:ext cx="57" cy="53"/>
            </a:xfrm>
            <a:custGeom>
              <a:avLst/>
              <a:gdLst>
                <a:gd name="T0" fmla="*/ 0 w 172"/>
                <a:gd name="T1" fmla="*/ 0 h 159"/>
                <a:gd name="T2" fmla="*/ 0 w 172"/>
                <a:gd name="T3" fmla="*/ 0 h 159"/>
                <a:gd name="T4" fmla="*/ 0 w 172"/>
                <a:gd name="T5" fmla="*/ 0 h 159"/>
                <a:gd name="T6" fmla="*/ 0 w 172"/>
                <a:gd name="T7" fmla="*/ 0 h 159"/>
                <a:gd name="T8" fmla="*/ 0 w 172"/>
                <a:gd name="T9" fmla="*/ 0 h 159"/>
                <a:gd name="T10" fmla="*/ 0 w 172"/>
                <a:gd name="T11" fmla="*/ 0 h 159"/>
                <a:gd name="T12" fmla="*/ 0 w 172"/>
                <a:gd name="T13" fmla="*/ 0 h 159"/>
                <a:gd name="T14" fmla="*/ 0 w 172"/>
                <a:gd name="T15" fmla="*/ 0 h 159"/>
                <a:gd name="T16" fmla="*/ 0 w 172"/>
                <a:gd name="T17" fmla="*/ 0 h 159"/>
                <a:gd name="T18" fmla="*/ 0 w 172"/>
                <a:gd name="T19" fmla="*/ 0 h 159"/>
                <a:gd name="T20" fmla="*/ 0 w 172"/>
                <a:gd name="T21" fmla="*/ 0 h 159"/>
                <a:gd name="T22" fmla="*/ 0 w 172"/>
                <a:gd name="T23" fmla="*/ 0 h 159"/>
                <a:gd name="T24" fmla="*/ 0 w 172"/>
                <a:gd name="T25" fmla="*/ 0 h 159"/>
                <a:gd name="T26" fmla="*/ 0 w 172"/>
                <a:gd name="T27" fmla="*/ 0 h 159"/>
                <a:gd name="T28" fmla="*/ 0 w 172"/>
                <a:gd name="T29" fmla="*/ 0 h 159"/>
                <a:gd name="T30" fmla="*/ 0 w 172"/>
                <a:gd name="T31" fmla="*/ 0 h 159"/>
                <a:gd name="T32" fmla="*/ 0 w 172"/>
                <a:gd name="T33" fmla="*/ 0 h 159"/>
                <a:gd name="T34" fmla="*/ 0 w 172"/>
                <a:gd name="T35" fmla="*/ 0 h 159"/>
                <a:gd name="T36" fmla="*/ 0 w 172"/>
                <a:gd name="T37" fmla="*/ 0 h 159"/>
                <a:gd name="T38" fmla="*/ 0 w 172"/>
                <a:gd name="T39" fmla="*/ 0 h 159"/>
                <a:gd name="T40" fmla="*/ 0 w 172"/>
                <a:gd name="T41" fmla="*/ 0 h 159"/>
                <a:gd name="T42" fmla="*/ 0 w 172"/>
                <a:gd name="T43" fmla="*/ 0 h 159"/>
                <a:gd name="T44" fmla="*/ 0 w 172"/>
                <a:gd name="T45" fmla="*/ 0 h 159"/>
                <a:gd name="T46" fmla="*/ 0 w 172"/>
                <a:gd name="T47" fmla="*/ 0 h 159"/>
                <a:gd name="T48" fmla="*/ 0 w 172"/>
                <a:gd name="T49" fmla="*/ 0 h 159"/>
                <a:gd name="T50" fmla="*/ 0 w 172"/>
                <a:gd name="T51" fmla="*/ 0 h 159"/>
                <a:gd name="T52" fmla="*/ 0 w 172"/>
                <a:gd name="T53" fmla="*/ 0 h 159"/>
                <a:gd name="T54" fmla="*/ 0 w 172"/>
                <a:gd name="T55" fmla="*/ 0 h 159"/>
                <a:gd name="T56" fmla="*/ 0 w 172"/>
                <a:gd name="T57" fmla="*/ 0 h 159"/>
                <a:gd name="T58" fmla="*/ 0 w 172"/>
                <a:gd name="T59" fmla="*/ 0 h 159"/>
                <a:gd name="T60" fmla="*/ 0 w 172"/>
                <a:gd name="T61" fmla="*/ 0 h 159"/>
                <a:gd name="T62" fmla="*/ 0 w 172"/>
                <a:gd name="T63" fmla="*/ 0 h 159"/>
                <a:gd name="T64" fmla="*/ 0 w 172"/>
                <a:gd name="T65" fmla="*/ 0 h 159"/>
                <a:gd name="T66" fmla="*/ 0 w 172"/>
                <a:gd name="T67" fmla="*/ 0 h 159"/>
                <a:gd name="T68" fmla="*/ 0 w 172"/>
                <a:gd name="T69" fmla="*/ 0 h 159"/>
                <a:gd name="T70" fmla="*/ 0 w 172"/>
                <a:gd name="T71" fmla="*/ 0 h 159"/>
                <a:gd name="T72" fmla="*/ 0 w 172"/>
                <a:gd name="T73" fmla="*/ 0 h 159"/>
                <a:gd name="T74" fmla="*/ 0 w 172"/>
                <a:gd name="T75" fmla="*/ 0 h 159"/>
                <a:gd name="T76" fmla="*/ 0 w 172"/>
                <a:gd name="T77" fmla="*/ 0 h 159"/>
                <a:gd name="T78" fmla="*/ 0 w 172"/>
                <a:gd name="T79" fmla="*/ 0 h 159"/>
                <a:gd name="T80" fmla="*/ 0 w 172"/>
                <a:gd name="T81" fmla="*/ 0 h 159"/>
                <a:gd name="T82" fmla="*/ 0 w 172"/>
                <a:gd name="T83" fmla="*/ 0 h 159"/>
                <a:gd name="T84" fmla="*/ 0 w 172"/>
                <a:gd name="T85" fmla="*/ 0 h 159"/>
                <a:gd name="T86" fmla="*/ 0 w 172"/>
                <a:gd name="T87" fmla="*/ 0 h 159"/>
                <a:gd name="T88" fmla="*/ 0 w 172"/>
                <a:gd name="T89" fmla="*/ 0 h 15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72"/>
                <a:gd name="T136" fmla="*/ 0 h 159"/>
                <a:gd name="T137" fmla="*/ 172 w 172"/>
                <a:gd name="T138" fmla="*/ 159 h 15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72" h="159">
                  <a:moveTo>
                    <a:pt x="141" y="3"/>
                  </a:moveTo>
                  <a:lnTo>
                    <a:pt x="133" y="10"/>
                  </a:lnTo>
                  <a:lnTo>
                    <a:pt x="124" y="17"/>
                  </a:lnTo>
                  <a:lnTo>
                    <a:pt x="117" y="26"/>
                  </a:lnTo>
                  <a:lnTo>
                    <a:pt x="109" y="35"/>
                  </a:lnTo>
                  <a:lnTo>
                    <a:pt x="100" y="45"/>
                  </a:lnTo>
                  <a:lnTo>
                    <a:pt x="94" y="55"/>
                  </a:lnTo>
                  <a:lnTo>
                    <a:pt x="87" y="64"/>
                  </a:lnTo>
                  <a:lnTo>
                    <a:pt x="80" y="74"/>
                  </a:lnTo>
                  <a:lnTo>
                    <a:pt x="92" y="68"/>
                  </a:lnTo>
                  <a:lnTo>
                    <a:pt x="102" y="61"/>
                  </a:lnTo>
                  <a:lnTo>
                    <a:pt x="112" y="52"/>
                  </a:lnTo>
                  <a:lnTo>
                    <a:pt x="123" y="43"/>
                  </a:lnTo>
                  <a:lnTo>
                    <a:pt x="133" y="35"/>
                  </a:lnTo>
                  <a:lnTo>
                    <a:pt x="143" y="26"/>
                  </a:lnTo>
                  <a:lnTo>
                    <a:pt x="154" y="19"/>
                  </a:lnTo>
                  <a:lnTo>
                    <a:pt x="166" y="15"/>
                  </a:lnTo>
                  <a:lnTo>
                    <a:pt x="171" y="36"/>
                  </a:lnTo>
                  <a:lnTo>
                    <a:pt x="172" y="61"/>
                  </a:lnTo>
                  <a:lnTo>
                    <a:pt x="168" y="84"/>
                  </a:lnTo>
                  <a:lnTo>
                    <a:pt x="161" y="104"/>
                  </a:lnTo>
                  <a:lnTo>
                    <a:pt x="146" y="124"/>
                  </a:lnTo>
                  <a:lnTo>
                    <a:pt x="129" y="138"/>
                  </a:lnTo>
                  <a:lnTo>
                    <a:pt x="109" y="147"/>
                  </a:lnTo>
                  <a:lnTo>
                    <a:pt x="88" y="153"/>
                  </a:lnTo>
                  <a:lnTo>
                    <a:pt x="67" y="154"/>
                  </a:lnTo>
                  <a:lnTo>
                    <a:pt x="44" y="156"/>
                  </a:lnTo>
                  <a:lnTo>
                    <a:pt x="22" y="156"/>
                  </a:lnTo>
                  <a:lnTo>
                    <a:pt x="0" y="159"/>
                  </a:lnTo>
                  <a:lnTo>
                    <a:pt x="14" y="144"/>
                  </a:lnTo>
                  <a:lnTo>
                    <a:pt x="24" y="128"/>
                  </a:lnTo>
                  <a:lnTo>
                    <a:pt x="32" y="110"/>
                  </a:lnTo>
                  <a:lnTo>
                    <a:pt x="38" y="92"/>
                  </a:lnTo>
                  <a:lnTo>
                    <a:pt x="43" y="74"/>
                  </a:lnTo>
                  <a:lnTo>
                    <a:pt x="49" y="55"/>
                  </a:lnTo>
                  <a:lnTo>
                    <a:pt x="58" y="38"/>
                  </a:lnTo>
                  <a:lnTo>
                    <a:pt x="68" y="22"/>
                  </a:lnTo>
                  <a:lnTo>
                    <a:pt x="75" y="15"/>
                  </a:lnTo>
                  <a:lnTo>
                    <a:pt x="83" y="9"/>
                  </a:lnTo>
                  <a:lnTo>
                    <a:pt x="92" y="4"/>
                  </a:lnTo>
                  <a:lnTo>
                    <a:pt x="102" y="2"/>
                  </a:lnTo>
                  <a:lnTo>
                    <a:pt x="112" y="0"/>
                  </a:lnTo>
                  <a:lnTo>
                    <a:pt x="120" y="0"/>
                  </a:lnTo>
                  <a:lnTo>
                    <a:pt x="131" y="2"/>
                  </a:lnTo>
                  <a:lnTo>
                    <a:pt x="141" y="3"/>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298" name="Freeform 25"/>
            <p:cNvSpPr>
              <a:spLocks/>
            </p:cNvSpPr>
            <p:nvPr/>
          </p:nvSpPr>
          <p:spPr bwMode="auto">
            <a:xfrm>
              <a:off x="3939" y="2003"/>
              <a:ext cx="41" cy="51"/>
            </a:xfrm>
            <a:custGeom>
              <a:avLst/>
              <a:gdLst>
                <a:gd name="T0" fmla="*/ 0 w 123"/>
                <a:gd name="T1" fmla="*/ 0 h 153"/>
                <a:gd name="T2" fmla="*/ 0 w 123"/>
                <a:gd name="T3" fmla="*/ 0 h 153"/>
                <a:gd name="T4" fmla="*/ 0 w 123"/>
                <a:gd name="T5" fmla="*/ 0 h 153"/>
                <a:gd name="T6" fmla="*/ 0 w 123"/>
                <a:gd name="T7" fmla="*/ 0 h 153"/>
                <a:gd name="T8" fmla="*/ 0 w 123"/>
                <a:gd name="T9" fmla="*/ 0 h 153"/>
                <a:gd name="T10" fmla="*/ 0 w 123"/>
                <a:gd name="T11" fmla="*/ 0 h 153"/>
                <a:gd name="T12" fmla="*/ 0 w 123"/>
                <a:gd name="T13" fmla="*/ 0 h 153"/>
                <a:gd name="T14" fmla="*/ 0 w 123"/>
                <a:gd name="T15" fmla="*/ 0 h 153"/>
                <a:gd name="T16" fmla="*/ 0 w 123"/>
                <a:gd name="T17" fmla="*/ 0 h 153"/>
                <a:gd name="T18" fmla="*/ 0 w 123"/>
                <a:gd name="T19" fmla="*/ 0 h 153"/>
                <a:gd name="T20" fmla="*/ 0 w 123"/>
                <a:gd name="T21" fmla="*/ 0 h 153"/>
                <a:gd name="T22" fmla="*/ 0 w 123"/>
                <a:gd name="T23" fmla="*/ 0 h 153"/>
                <a:gd name="T24" fmla="*/ 0 w 123"/>
                <a:gd name="T25" fmla="*/ 0 h 153"/>
                <a:gd name="T26" fmla="*/ 0 w 123"/>
                <a:gd name="T27" fmla="*/ 0 h 153"/>
                <a:gd name="T28" fmla="*/ 0 w 123"/>
                <a:gd name="T29" fmla="*/ 0 h 153"/>
                <a:gd name="T30" fmla="*/ 0 w 123"/>
                <a:gd name="T31" fmla="*/ 0 h 153"/>
                <a:gd name="T32" fmla="*/ 0 w 123"/>
                <a:gd name="T33" fmla="*/ 0 h 153"/>
                <a:gd name="T34" fmla="*/ 0 w 123"/>
                <a:gd name="T35" fmla="*/ 0 h 153"/>
                <a:gd name="T36" fmla="*/ 0 w 123"/>
                <a:gd name="T37" fmla="*/ 0 h 153"/>
                <a:gd name="T38" fmla="*/ 0 w 123"/>
                <a:gd name="T39" fmla="*/ 0 h 153"/>
                <a:gd name="T40" fmla="*/ 0 w 123"/>
                <a:gd name="T41" fmla="*/ 0 h 153"/>
                <a:gd name="T42" fmla="*/ 0 w 123"/>
                <a:gd name="T43" fmla="*/ 0 h 153"/>
                <a:gd name="T44" fmla="*/ 0 w 123"/>
                <a:gd name="T45" fmla="*/ 0 h 153"/>
                <a:gd name="T46" fmla="*/ 0 w 123"/>
                <a:gd name="T47" fmla="*/ 0 h 153"/>
                <a:gd name="T48" fmla="*/ 0 w 123"/>
                <a:gd name="T49" fmla="*/ 0 h 153"/>
                <a:gd name="T50" fmla="*/ 0 w 123"/>
                <a:gd name="T51" fmla="*/ 0 h 153"/>
                <a:gd name="T52" fmla="*/ 0 w 123"/>
                <a:gd name="T53" fmla="*/ 0 h 153"/>
                <a:gd name="T54" fmla="*/ 0 w 123"/>
                <a:gd name="T55" fmla="*/ 0 h 153"/>
                <a:gd name="T56" fmla="*/ 0 w 123"/>
                <a:gd name="T57" fmla="*/ 0 h 153"/>
                <a:gd name="T58" fmla="*/ 0 w 123"/>
                <a:gd name="T59" fmla="*/ 0 h 153"/>
                <a:gd name="T60" fmla="*/ 0 w 123"/>
                <a:gd name="T61" fmla="*/ 0 h 15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23"/>
                <a:gd name="T94" fmla="*/ 0 h 153"/>
                <a:gd name="T95" fmla="*/ 123 w 123"/>
                <a:gd name="T96" fmla="*/ 153 h 15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23" h="153">
                  <a:moveTo>
                    <a:pt x="94" y="0"/>
                  </a:moveTo>
                  <a:lnTo>
                    <a:pt x="88" y="19"/>
                  </a:lnTo>
                  <a:lnTo>
                    <a:pt x="80" y="37"/>
                  </a:lnTo>
                  <a:lnTo>
                    <a:pt x="70" y="58"/>
                  </a:lnTo>
                  <a:lnTo>
                    <a:pt x="63" y="76"/>
                  </a:lnTo>
                  <a:lnTo>
                    <a:pt x="70" y="73"/>
                  </a:lnTo>
                  <a:lnTo>
                    <a:pt x="120" y="16"/>
                  </a:lnTo>
                  <a:lnTo>
                    <a:pt x="123" y="39"/>
                  </a:lnTo>
                  <a:lnTo>
                    <a:pt x="121" y="60"/>
                  </a:lnTo>
                  <a:lnTo>
                    <a:pt x="115" y="82"/>
                  </a:lnTo>
                  <a:lnTo>
                    <a:pt x="104" y="99"/>
                  </a:lnTo>
                  <a:lnTo>
                    <a:pt x="93" y="111"/>
                  </a:lnTo>
                  <a:lnTo>
                    <a:pt x="80" y="119"/>
                  </a:lnTo>
                  <a:lnTo>
                    <a:pt x="66" y="125"/>
                  </a:lnTo>
                  <a:lnTo>
                    <a:pt x="53" y="131"/>
                  </a:lnTo>
                  <a:lnTo>
                    <a:pt x="39" y="135"/>
                  </a:lnTo>
                  <a:lnTo>
                    <a:pt x="25" y="141"/>
                  </a:lnTo>
                  <a:lnTo>
                    <a:pt x="13" y="145"/>
                  </a:lnTo>
                  <a:lnTo>
                    <a:pt x="0" y="153"/>
                  </a:lnTo>
                  <a:lnTo>
                    <a:pt x="0" y="131"/>
                  </a:lnTo>
                  <a:lnTo>
                    <a:pt x="1" y="111"/>
                  </a:lnTo>
                  <a:lnTo>
                    <a:pt x="5" y="91"/>
                  </a:lnTo>
                  <a:lnTo>
                    <a:pt x="13" y="72"/>
                  </a:lnTo>
                  <a:lnTo>
                    <a:pt x="21" y="55"/>
                  </a:lnTo>
                  <a:lnTo>
                    <a:pt x="33" y="39"/>
                  </a:lnTo>
                  <a:lnTo>
                    <a:pt x="45" y="26"/>
                  </a:lnTo>
                  <a:lnTo>
                    <a:pt x="60" y="13"/>
                  </a:lnTo>
                  <a:lnTo>
                    <a:pt x="69" y="9"/>
                  </a:lnTo>
                  <a:lnTo>
                    <a:pt x="76" y="4"/>
                  </a:lnTo>
                  <a:lnTo>
                    <a:pt x="85" y="1"/>
                  </a:lnTo>
                  <a:lnTo>
                    <a:pt x="94"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299" name="Freeform 26"/>
            <p:cNvSpPr>
              <a:spLocks/>
            </p:cNvSpPr>
            <p:nvPr/>
          </p:nvSpPr>
          <p:spPr bwMode="auto">
            <a:xfrm>
              <a:off x="3858" y="1446"/>
              <a:ext cx="92" cy="103"/>
            </a:xfrm>
            <a:custGeom>
              <a:avLst/>
              <a:gdLst>
                <a:gd name="T0" fmla="*/ 0 w 278"/>
                <a:gd name="T1" fmla="*/ 0 h 311"/>
                <a:gd name="T2" fmla="*/ 0 w 278"/>
                <a:gd name="T3" fmla="*/ 0 h 311"/>
                <a:gd name="T4" fmla="*/ 0 w 278"/>
                <a:gd name="T5" fmla="*/ 0 h 311"/>
                <a:gd name="T6" fmla="*/ 0 w 278"/>
                <a:gd name="T7" fmla="*/ 0 h 311"/>
                <a:gd name="T8" fmla="*/ 0 w 278"/>
                <a:gd name="T9" fmla="*/ 0 h 311"/>
                <a:gd name="T10" fmla="*/ 0 w 278"/>
                <a:gd name="T11" fmla="*/ 0 h 311"/>
                <a:gd name="T12" fmla="*/ 0 w 278"/>
                <a:gd name="T13" fmla="*/ 0 h 311"/>
                <a:gd name="T14" fmla="*/ 0 w 278"/>
                <a:gd name="T15" fmla="*/ 0 h 311"/>
                <a:gd name="T16" fmla="*/ 0 w 278"/>
                <a:gd name="T17" fmla="*/ 0 h 311"/>
                <a:gd name="T18" fmla="*/ 0 w 278"/>
                <a:gd name="T19" fmla="*/ 0 h 311"/>
                <a:gd name="T20" fmla="*/ 0 w 278"/>
                <a:gd name="T21" fmla="*/ 0 h 311"/>
                <a:gd name="T22" fmla="*/ 0 w 278"/>
                <a:gd name="T23" fmla="*/ 0 h 311"/>
                <a:gd name="T24" fmla="*/ 0 w 278"/>
                <a:gd name="T25" fmla="*/ 0 h 311"/>
                <a:gd name="T26" fmla="*/ 0 w 278"/>
                <a:gd name="T27" fmla="*/ 0 h 311"/>
                <a:gd name="T28" fmla="*/ 0 w 278"/>
                <a:gd name="T29" fmla="*/ 0 h 311"/>
                <a:gd name="T30" fmla="*/ 0 w 278"/>
                <a:gd name="T31" fmla="*/ 0 h 311"/>
                <a:gd name="T32" fmla="*/ 0 w 278"/>
                <a:gd name="T33" fmla="*/ 0 h 311"/>
                <a:gd name="T34" fmla="*/ 0 w 278"/>
                <a:gd name="T35" fmla="*/ 0 h 311"/>
                <a:gd name="T36" fmla="*/ 0 w 278"/>
                <a:gd name="T37" fmla="*/ 0 h 311"/>
                <a:gd name="T38" fmla="*/ 0 w 278"/>
                <a:gd name="T39" fmla="*/ 0 h 311"/>
                <a:gd name="T40" fmla="*/ 0 w 278"/>
                <a:gd name="T41" fmla="*/ 0 h 311"/>
                <a:gd name="T42" fmla="*/ 0 w 278"/>
                <a:gd name="T43" fmla="*/ 0 h 311"/>
                <a:gd name="T44" fmla="*/ 0 w 278"/>
                <a:gd name="T45" fmla="*/ 0 h 311"/>
                <a:gd name="T46" fmla="*/ 0 w 278"/>
                <a:gd name="T47" fmla="*/ 0 h 311"/>
                <a:gd name="T48" fmla="*/ 0 w 278"/>
                <a:gd name="T49" fmla="*/ 0 h 311"/>
                <a:gd name="T50" fmla="*/ 0 w 278"/>
                <a:gd name="T51" fmla="*/ 0 h 311"/>
                <a:gd name="T52" fmla="*/ 0 w 278"/>
                <a:gd name="T53" fmla="*/ 0 h 311"/>
                <a:gd name="T54" fmla="*/ 0 w 278"/>
                <a:gd name="T55" fmla="*/ 0 h 311"/>
                <a:gd name="T56" fmla="*/ 0 w 278"/>
                <a:gd name="T57" fmla="*/ 0 h 311"/>
                <a:gd name="T58" fmla="*/ 0 w 278"/>
                <a:gd name="T59" fmla="*/ 0 h 311"/>
                <a:gd name="T60" fmla="*/ 0 w 278"/>
                <a:gd name="T61" fmla="*/ 0 h 311"/>
                <a:gd name="T62" fmla="*/ 0 w 278"/>
                <a:gd name="T63" fmla="*/ 0 h 311"/>
                <a:gd name="T64" fmla="*/ 0 w 278"/>
                <a:gd name="T65" fmla="*/ 0 h 31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78"/>
                <a:gd name="T100" fmla="*/ 0 h 311"/>
                <a:gd name="T101" fmla="*/ 278 w 278"/>
                <a:gd name="T102" fmla="*/ 311 h 31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78" h="311">
                  <a:moveTo>
                    <a:pt x="139" y="311"/>
                  </a:moveTo>
                  <a:lnTo>
                    <a:pt x="166" y="308"/>
                  </a:lnTo>
                  <a:lnTo>
                    <a:pt x="192" y="300"/>
                  </a:lnTo>
                  <a:lnTo>
                    <a:pt x="216" y="285"/>
                  </a:lnTo>
                  <a:lnTo>
                    <a:pt x="236" y="265"/>
                  </a:lnTo>
                  <a:lnTo>
                    <a:pt x="254" y="244"/>
                  </a:lnTo>
                  <a:lnTo>
                    <a:pt x="266" y="216"/>
                  </a:lnTo>
                  <a:lnTo>
                    <a:pt x="275" y="187"/>
                  </a:lnTo>
                  <a:lnTo>
                    <a:pt x="278" y="156"/>
                  </a:lnTo>
                  <a:lnTo>
                    <a:pt x="275" y="124"/>
                  </a:lnTo>
                  <a:lnTo>
                    <a:pt x="266" y="95"/>
                  </a:lnTo>
                  <a:lnTo>
                    <a:pt x="254" y="69"/>
                  </a:lnTo>
                  <a:lnTo>
                    <a:pt x="236" y="46"/>
                  </a:lnTo>
                  <a:lnTo>
                    <a:pt x="216" y="28"/>
                  </a:lnTo>
                  <a:lnTo>
                    <a:pt x="192" y="13"/>
                  </a:lnTo>
                  <a:lnTo>
                    <a:pt x="166" y="3"/>
                  </a:lnTo>
                  <a:lnTo>
                    <a:pt x="139" y="0"/>
                  </a:lnTo>
                  <a:lnTo>
                    <a:pt x="110" y="3"/>
                  </a:lnTo>
                  <a:lnTo>
                    <a:pt x="85" y="13"/>
                  </a:lnTo>
                  <a:lnTo>
                    <a:pt x="61" y="28"/>
                  </a:lnTo>
                  <a:lnTo>
                    <a:pt x="40" y="46"/>
                  </a:lnTo>
                  <a:lnTo>
                    <a:pt x="24" y="69"/>
                  </a:lnTo>
                  <a:lnTo>
                    <a:pt x="11" y="95"/>
                  </a:lnTo>
                  <a:lnTo>
                    <a:pt x="2" y="124"/>
                  </a:lnTo>
                  <a:lnTo>
                    <a:pt x="0" y="156"/>
                  </a:lnTo>
                  <a:lnTo>
                    <a:pt x="2" y="187"/>
                  </a:lnTo>
                  <a:lnTo>
                    <a:pt x="11" y="216"/>
                  </a:lnTo>
                  <a:lnTo>
                    <a:pt x="24" y="244"/>
                  </a:lnTo>
                  <a:lnTo>
                    <a:pt x="40" y="265"/>
                  </a:lnTo>
                  <a:lnTo>
                    <a:pt x="61" y="285"/>
                  </a:lnTo>
                  <a:lnTo>
                    <a:pt x="85" y="300"/>
                  </a:lnTo>
                  <a:lnTo>
                    <a:pt x="110" y="308"/>
                  </a:lnTo>
                  <a:lnTo>
                    <a:pt x="139" y="3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300" name="Freeform 27"/>
            <p:cNvSpPr>
              <a:spLocks/>
            </p:cNvSpPr>
            <p:nvPr/>
          </p:nvSpPr>
          <p:spPr bwMode="auto">
            <a:xfrm>
              <a:off x="3878" y="1463"/>
              <a:ext cx="53" cy="61"/>
            </a:xfrm>
            <a:custGeom>
              <a:avLst/>
              <a:gdLst>
                <a:gd name="T0" fmla="*/ 0 w 160"/>
                <a:gd name="T1" fmla="*/ 0 h 184"/>
                <a:gd name="T2" fmla="*/ 0 w 160"/>
                <a:gd name="T3" fmla="*/ 0 h 184"/>
                <a:gd name="T4" fmla="*/ 0 w 160"/>
                <a:gd name="T5" fmla="*/ 0 h 184"/>
                <a:gd name="T6" fmla="*/ 0 w 160"/>
                <a:gd name="T7" fmla="*/ 0 h 184"/>
                <a:gd name="T8" fmla="*/ 0 w 160"/>
                <a:gd name="T9" fmla="*/ 0 h 184"/>
                <a:gd name="T10" fmla="*/ 0 w 160"/>
                <a:gd name="T11" fmla="*/ 0 h 184"/>
                <a:gd name="T12" fmla="*/ 0 w 160"/>
                <a:gd name="T13" fmla="*/ 0 h 184"/>
                <a:gd name="T14" fmla="*/ 0 w 160"/>
                <a:gd name="T15" fmla="*/ 0 h 184"/>
                <a:gd name="T16" fmla="*/ 0 w 160"/>
                <a:gd name="T17" fmla="*/ 0 h 184"/>
                <a:gd name="T18" fmla="*/ 0 w 160"/>
                <a:gd name="T19" fmla="*/ 0 h 184"/>
                <a:gd name="T20" fmla="*/ 0 w 160"/>
                <a:gd name="T21" fmla="*/ 0 h 184"/>
                <a:gd name="T22" fmla="*/ 0 w 160"/>
                <a:gd name="T23" fmla="*/ 0 h 184"/>
                <a:gd name="T24" fmla="*/ 0 w 160"/>
                <a:gd name="T25" fmla="*/ 0 h 184"/>
                <a:gd name="T26" fmla="*/ 0 w 160"/>
                <a:gd name="T27" fmla="*/ 0 h 184"/>
                <a:gd name="T28" fmla="*/ 0 w 160"/>
                <a:gd name="T29" fmla="*/ 0 h 184"/>
                <a:gd name="T30" fmla="*/ 0 w 160"/>
                <a:gd name="T31" fmla="*/ 0 h 184"/>
                <a:gd name="T32" fmla="*/ 0 w 160"/>
                <a:gd name="T33" fmla="*/ 0 h 184"/>
                <a:gd name="T34" fmla="*/ 0 w 160"/>
                <a:gd name="T35" fmla="*/ 0 h 184"/>
                <a:gd name="T36" fmla="*/ 0 w 160"/>
                <a:gd name="T37" fmla="*/ 0 h 184"/>
                <a:gd name="T38" fmla="*/ 0 w 160"/>
                <a:gd name="T39" fmla="*/ 0 h 184"/>
                <a:gd name="T40" fmla="*/ 0 w 160"/>
                <a:gd name="T41" fmla="*/ 0 h 184"/>
                <a:gd name="T42" fmla="*/ 0 w 160"/>
                <a:gd name="T43" fmla="*/ 0 h 184"/>
                <a:gd name="T44" fmla="*/ 0 w 160"/>
                <a:gd name="T45" fmla="*/ 0 h 184"/>
                <a:gd name="T46" fmla="*/ 0 w 160"/>
                <a:gd name="T47" fmla="*/ 0 h 184"/>
                <a:gd name="T48" fmla="*/ 0 w 160"/>
                <a:gd name="T49" fmla="*/ 0 h 184"/>
                <a:gd name="T50" fmla="*/ 0 w 160"/>
                <a:gd name="T51" fmla="*/ 0 h 184"/>
                <a:gd name="T52" fmla="*/ 0 w 160"/>
                <a:gd name="T53" fmla="*/ 0 h 184"/>
                <a:gd name="T54" fmla="*/ 0 w 160"/>
                <a:gd name="T55" fmla="*/ 0 h 184"/>
                <a:gd name="T56" fmla="*/ 0 w 160"/>
                <a:gd name="T57" fmla="*/ 0 h 184"/>
                <a:gd name="T58" fmla="*/ 0 w 160"/>
                <a:gd name="T59" fmla="*/ 0 h 184"/>
                <a:gd name="T60" fmla="*/ 0 w 160"/>
                <a:gd name="T61" fmla="*/ 0 h 184"/>
                <a:gd name="T62" fmla="*/ 0 w 160"/>
                <a:gd name="T63" fmla="*/ 0 h 184"/>
                <a:gd name="T64" fmla="*/ 0 w 160"/>
                <a:gd name="T65" fmla="*/ 0 h 1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0"/>
                <a:gd name="T100" fmla="*/ 0 h 184"/>
                <a:gd name="T101" fmla="*/ 160 w 160"/>
                <a:gd name="T102" fmla="*/ 184 h 18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0" h="184">
                  <a:moveTo>
                    <a:pt x="80" y="184"/>
                  </a:moveTo>
                  <a:lnTo>
                    <a:pt x="96" y="183"/>
                  </a:lnTo>
                  <a:lnTo>
                    <a:pt x="111" y="177"/>
                  </a:lnTo>
                  <a:lnTo>
                    <a:pt x="125" y="169"/>
                  </a:lnTo>
                  <a:lnTo>
                    <a:pt x="136" y="157"/>
                  </a:lnTo>
                  <a:lnTo>
                    <a:pt x="146" y="144"/>
                  </a:lnTo>
                  <a:lnTo>
                    <a:pt x="154" y="128"/>
                  </a:lnTo>
                  <a:lnTo>
                    <a:pt x="159" y="111"/>
                  </a:lnTo>
                  <a:lnTo>
                    <a:pt x="160" y="92"/>
                  </a:lnTo>
                  <a:lnTo>
                    <a:pt x="159" y="73"/>
                  </a:lnTo>
                  <a:lnTo>
                    <a:pt x="154" y="56"/>
                  </a:lnTo>
                  <a:lnTo>
                    <a:pt x="146" y="40"/>
                  </a:lnTo>
                  <a:lnTo>
                    <a:pt x="136" y="27"/>
                  </a:lnTo>
                  <a:lnTo>
                    <a:pt x="125" y="16"/>
                  </a:lnTo>
                  <a:lnTo>
                    <a:pt x="111" y="7"/>
                  </a:lnTo>
                  <a:lnTo>
                    <a:pt x="96" y="1"/>
                  </a:lnTo>
                  <a:lnTo>
                    <a:pt x="80" y="0"/>
                  </a:lnTo>
                  <a:lnTo>
                    <a:pt x="64" y="1"/>
                  </a:lnTo>
                  <a:lnTo>
                    <a:pt x="49" y="7"/>
                  </a:lnTo>
                  <a:lnTo>
                    <a:pt x="35" y="16"/>
                  </a:lnTo>
                  <a:lnTo>
                    <a:pt x="24" y="27"/>
                  </a:lnTo>
                  <a:lnTo>
                    <a:pt x="14" y="40"/>
                  </a:lnTo>
                  <a:lnTo>
                    <a:pt x="6" y="56"/>
                  </a:lnTo>
                  <a:lnTo>
                    <a:pt x="1" y="73"/>
                  </a:lnTo>
                  <a:lnTo>
                    <a:pt x="0" y="92"/>
                  </a:lnTo>
                  <a:lnTo>
                    <a:pt x="1" y="111"/>
                  </a:lnTo>
                  <a:lnTo>
                    <a:pt x="6" y="128"/>
                  </a:lnTo>
                  <a:lnTo>
                    <a:pt x="14" y="144"/>
                  </a:lnTo>
                  <a:lnTo>
                    <a:pt x="24" y="157"/>
                  </a:lnTo>
                  <a:lnTo>
                    <a:pt x="35" y="169"/>
                  </a:lnTo>
                  <a:lnTo>
                    <a:pt x="49" y="177"/>
                  </a:lnTo>
                  <a:lnTo>
                    <a:pt x="64" y="183"/>
                  </a:lnTo>
                  <a:lnTo>
                    <a:pt x="80" y="18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301" name="Freeform 28"/>
            <p:cNvSpPr>
              <a:spLocks/>
            </p:cNvSpPr>
            <p:nvPr/>
          </p:nvSpPr>
          <p:spPr bwMode="auto">
            <a:xfrm>
              <a:off x="3905" y="1475"/>
              <a:ext cx="11" cy="10"/>
            </a:xfrm>
            <a:custGeom>
              <a:avLst/>
              <a:gdLst>
                <a:gd name="T0" fmla="*/ 0 w 33"/>
                <a:gd name="T1" fmla="*/ 0 h 28"/>
                <a:gd name="T2" fmla="*/ 0 w 33"/>
                <a:gd name="T3" fmla="*/ 0 h 28"/>
                <a:gd name="T4" fmla="*/ 0 w 33"/>
                <a:gd name="T5" fmla="*/ 0 h 28"/>
                <a:gd name="T6" fmla="*/ 0 w 33"/>
                <a:gd name="T7" fmla="*/ 0 h 28"/>
                <a:gd name="T8" fmla="*/ 0 w 33"/>
                <a:gd name="T9" fmla="*/ 0 h 28"/>
                <a:gd name="T10" fmla="*/ 0 w 33"/>
                <a:gd name="T11" fmla="*/ 0 h 28"/>
                <a:gd name="T12" fmla="*/ 0 w 33"/>
                <a:gd name="T13" fmla="*/ 0 h 28"/>
                <a:gd name="T14" fmla="*/ 0 w 33"/>
                <a:gd name="T15" fmla="*/ 0 h 28"/>
                <a:gd name="T16" fmla="*/ 0 w 33"/>
                <a:gd name="T17" fmla="*/ 0 h 28"/>
                <a:gd name="T18" fmla="*/ 0 w 33"/>
                <a:gd name="T19" fmla="*/ 0 h 28"/>
                <a:gd name="T20" fmla="*/ 0 w 33"/>
                <a:gd name="T21" fmla="*/ 0 h 28"/>
                <a:gd name="T22" fmla="*/ 0 w 33"/>
                <a:gd name="T23" fmla="*/ 0 h 28"/>
                <a:gd name="T24" fmla="*/ 0 w 33"/>
                <a:gd name="T25" fmla="*/ 0 h 28"/>
                <a:gd name="T26" fmla="*/ 0 w 33"/>
                <a:gd name="T27" fmla="*/ 0 h 28"/>
                <a:gd name="T28" fmla="*/ 0 w 33"/>
                <a:gd name="T29" fmla="*/ 0 h 28"/>
                <a:gd name="T30" fmla="*/ 0 w 33"/>
                <a:gd name="T31" fmla="*/ 0 h 28"/>
                <a:gd name="T32" fmla="*/ 0 w 33"/>
                <a:gd name="T33" fmla="*/ 0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3"/>
                <a:gd name="T52" fmla="*/ 0 h 28"/>
                <a:gd name="T53" fmla="*/ 33 w 33"/>
                <a:gd name="T54" fmla="*/ 28 h 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3" h="28">
                  <a:moveTo>
                    <a:pt x="17" y="28"/>
                  </a:moveTo>
                  <a:lnTo>
                    <a:pt x="23" y="26"/>
                  </a:lnTo>
                  <a:lnTo>
                    <a:pt x="28" y="24"/>
                  </a:lnTo>
                  <a:lnTo>
                    <a:pt x="32" y="19"/>
                  </a:lnTo>
                  <a:lnTo>
                    <a:pt x="33" y="13"/>
                  </a:lnTo>
                  <a:lnTo>
                    <a:pt x="32" y="8"/>
                  </a:lnTo>
                  <a:lnTo>
                    <a:pt x="28" y="5"/>
                  </a:lnTo>
                  <a:lnTo>
                    <a:pt x="23" y="2"/>
                  </a:lnTo>
                  <a:lnTo>
                    <a:pt x="17" y="0"/>
                  </a:lnTo>
                  <a:lnTo>
                    <a:pt x="10" y="2"/>
                  </a:lnTo>
                  <a:lnTo>
                    <a:pt x="5" y="5"/>
                  </a:lnTo>
                  <a:lnTo>
                    <a:pt x="2" y="8"/>
                  </a:lnTo>
                  <a:lnTo>
                    <a:pt x="0" y="13"/>
                  </a:lnTo>
                  <a:lnTo>
                    <a:pt x="2" y="19"/>
                  </a:lnTo>
                  <a:lnTo>
                    <a:pt x="5" y="24"/>
                  </a:lnTo>
                  <a:lnTo>
                    <a:pt x="10" y="26"/>
                  </a:lnTo>
                  <a:lnTo>
                    <a:pt x="17"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302" name="Freeform 29"/>
            <p:cNvSpPr>
              <a:spLocks/>
            </p:cNvSpPr>
            <p:nvPr/>
          </p:nvSpPr>
          <p:spPr bwMode="auto">
            <a:xfrm>
              <a:off x="3878" y="1463"/>
              <a:ext cx="53" cy="61"/>
            </a:xfrm>
            <a:custGeom>
              <a:avLst/>
              <a:gdLst>
                <a:gd name="T0" fmla="*/ 0 w 160"/>
                <a:gd name="T1" fmla="*/ 0 h 184"/>
                <a:gd name="T2" fmla="*/ 0 w 160"/>
                <a:gd name="T3" fmla="*/ 0 h 184"/>
                <a:gd name="T4" fmla="*/ 0 w 160"/>
                <a:gd name="T5" fmla="*/ 0 h 184"/>
                <a:gd name="T6" fmla="*/ 0 w 160"/>
                <a:gd name="T7" fmla="*/ 0 h 184"/>
                <a:gd name="T8" fmla="*/ 0 w 160"/>
                <a:gd name="T9" fmla="*/ 0 h 184"/>
                <a:gd name="T10" fmla="*/ 0 w 160"/>
                <a:gd name="T11" fmla="*/ 0 h 184"/>
                <a:gd name="T12" fmla="*/ 0 w 160"/>
                <a:gd name="T13" fmla="*/ 0 h 184"/>
                <a:gd name="T14" fmla="*/ 0 w 160"/>
                <a:gd name="T15" fmla="*/ 0 h 184"/>
                <a:gd name="T16" fmla="*/ 0 w 160"/>
                <a:gd name="T17" fmla="*/ 0 h 184"/>
                <a:gd name="T18" fmla="*/ 0 w 160"/>
                <a:gd name="T19" fmla="*/ 0 h 184"/>
                <a:gd name="T20" fmla="*/ 0 w 160"/>
                <a:gd name="T21" fmla="*/ 0 h 184"/>
                <a:gd name="T22" fmla="*/ 0 w 160"/>
                <a:gd name="T23" fmla="*/ 0 h 184"/>
                <a:gd name="T24" fmla="*/ 0 w 160"/>
                <a:gd name="T25" fmla="*/ 0 h 184"/>
                <a:gd name="T26" fmla="*/ 0 w 160"/>
                <a:gd name="T27" fmla="*/ 0 h 184"/>
                <a:gd name="T28" fmla="*/ 0 w 160"/>
                <a:gd name="T29" fmla="*/ 0 h 184"/>
                <a:gd name="T30" fmla="*/ 0 w 160"/>
                <a:gd name="T31" fmla="*/ 0 h 184"/>
                <a:gd name="T32" fmla="*/ 0 w 160"/>
                <a:gd name="T33" fmla="*/ 0 h 184"/>
                <a:gd name="T34" fmla="*/ 0 w 160"/>
                <a:gd name="T35" fmla="*/ 0 h 184"/>
                <a:gd name="T36" fmla="*/ 0 w 160"/>
                <a:gd name="T37" fmla="*/ 0 h 184"/>
                <a:gd name="T38" fmla="*/ 0 w 160"/>
                <a:gd name="T39" fmla="*/ 0 h 184"/>
                <a:gd name="T40" fmla="*/ 0 w 160"/>
                <a:gd name="T41" fmla="*/ 0 h 184"/>
                <a:gd name="T42" fmla="*/ 0 w 160"/>
                <a:gd name="T43" fmla="*/ 0 h 184"/>
                <a:gd name="T44" fmla="*/ 0 w 160"/>
                <a:gd name="T45" fmla="*/ 0 h 184"/>
                <a:gd name="T46" fmla="*/ 0 w 160"/>
                <a:gd name="T47" fmla="*/ 0 h 184"/>
                <a:gd name="T48" fmla="*/ 0 w 160"/>
                <a:gd name="T49" fmla="*/ 0 h 184"/>
                <a:gd name="T50" fmla="*/ 0 w 160"/>
                <a:gd name="T51" fmla="*/ 0 h 184"/>
                <a:gd name="T52" fmla="*/ 0 w 160"/>
                <a:gd name="T53" fmla="*/ 0 h 184"/>
                <a:gd name="T54" fmla="*/ 0 w 160"/>
                <a:gd name="T55" fmla="*/ 0 h 184"/>
                <a:gd name="T56" fmla="*/ 0 w 160"/>
                <a:gd name="T57" fmla="*/ 0 h 184"/>
                <a:gd name="T58" fmla="*/ 0 w 160"/>
                <a:gd name="T59" fmla="*/ 0 h 184"/>
                <a:gd name="T60" fmla="*/ 0 w 160"/>
                <a:gd name="T61" fmla="*/ 0 h 184"/>
                <a:gd name="T62" fmla="*/ 0 w 160"/>
                <a:gd name="T63" fmla="*/ 0 h 184"/>
                <a:gd name="T64" fmla="*/ 0 w 160"/>
                <a:gd name="T65" fmla="*/ 0 h 1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0"/>
                <a:gd name="T100" fmla="*/ 0 h 184"/>
                <a:gd name="T101" fmla="*/ 160 w 160"/>
                <a:gd name="T102" fmla="*/ 184 h 18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0" h="184">
                  <a:moveTo>
                    <a:pt x="80" y="184"/>
                  </a:moveTo>
                  <a:lnTo>
                    <a:pt x="96" y="183"/>
                  </a:lnTo>
                  <a:lnTo>
                    <a:pt x="111" y="177"/>
                  </a:lnTo>
                  <a:lnTo>
                    <a:pt x="125" y="169"/>
                  </a:lnTo>
                  <a:lnTo>
                    <a:pt x="136" y="157"/>
                  </a:lnTo>
                  <a:lnTo>
                    <a:pt x="146" y="144"/>
                  </a:lnTo>
                  <a:lnTo>
                    <a:pt x="154" y="128"/>
                  </a:lnTo>
                  <a:lnTo>
                    <a:pt x="159" y="111"/>
                  </a:lnTo>
                  <a:lnTo>
                    <a:pt x="160" y="92"/>
                  </a:lnTo>
                  <a:lnTo>
                    <a:pt x="159" y="73"/>
                  </a:lnTo>
                  <a:lnTo>
                    <a:pt x="154" y="56"/>
                  </a:lnTo>
                  <a:lnTo>
                    <a:pt x="146" y="40"/>
                  </a:lnTo>
                  <a:lnTo>
                    <a:pt x="136" y="27"/>
                  </a:lnTo>
                  <a:lnTo>
                    <a:pt x="125" y="16"/>
                  </a:lnTo>
                  <a:lnTo>
                    <a:pt x="111" y="7"/>
                  </a:lnTo>
                  <a:lnTo>
                    <a:pt x="96" y="1"/>
                  </a:lnTo>
                  <a:lnTo>
                    <a:pt x="80" y="0"/>
                  </a:lnTo>
                  <a:lnTo>
                    <a:pt x="64" y="1"/>
                  </a:lnTo>
                  <a:lnTo>
                    <a:pt x="49" y="7"/>
                  </a:lnTo>
                  <a:lnTo>
                    <a:pt x="35" y="16"/>
                  </a:lnTo>
                  <a:lnTo>
                    <a:pt x="24" y="27"/>
                  </a:lnTo>
                  <a:lnTo>
                    <a:pt x="14" y="40"/>
                  </a:lnTo>
                  <a:lnTo>
                    <a:pt x="6" y="56"/>
                  </a:lnTo>
                  <a:lnTo>
                    <a:pt x="1" y="73"/>
                  </a:lnTo>
                  <a:lnTo>
                    <a:pt x="0" y="92"/>
                  </a:lnTo>
                  <a:lnTo>
                    <a:pt x="1" y="111"/>
                  </a:lnTo>
                  <a:lnTo>
                    <a:pt x="6" y="128"/>
                  </a:lnTo>
                  <a:lnTo>
                    <a:pt x="14" y="144"/>
                  </a:lnTo>
                  <a:lnTo>
                    <a:pt x="24" y="157"/>
                  </a:lnTo>
                  <a:lnTo>
                    <a:pt x="35" y="169"/>
                  </a:lnTo>
                  <a:lnTo>
                    <a:pt x="49" y="177"/>
                  </a:lnTo>
                  <a:lnTo>
                    <a:pt x="64" y="183"/>
                  </a:lnTo>
                  <a:lnTo>
                    <a:pt x="80" y="18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303" name="Freeform 30"/>
            <p:cNvSpPr>
              <a:spLocks/>
            </p:cNvSpPr>
            <p:nvPr/>
          </p:nvSpPr>
          <p:spPr bwMode="auto">
            <a:xfrm>
              <a:off x="3905" y="1475"/>
              <a:ext cx="11" cy="10"/>
            </a:xfrm>
            <a:custGeom>
              <a:avLst/>
              <a:gdLst>
                <a:gd name="T0" fmla="*/ 0 w 33"/>
                <a:gd name="T1" fmla="*/ 0 h 28"/>
                <a:gd name="T2" fmla="*/ 0 w 33"/>
                <a:gd name="T3" fmla="*/ 0 h 28"/>
                <a:gd name="T4" fmla="*/ 0 w 33"/>
                <a:gd name="T5" fmla="*/ 0 h 28"/>
                <a:gd name="T6" fmla="*/ 0 w 33"/>
                <a:gd name="T7" fmla="*/ 0 h 28"/>
                <a:gd name="T8" fmla="*/ 0 w 33"/>
                <a:gd name="T9" fmla="*/ 0 h 28"/>
                <a:gd name="T10" fmla="*/ 0 w 33"/>
                <a:gd name="T11" fmla="*/ 0 h 28"/>
                <a:gd name="T12" fmla="*/ 0 w 33"/>
                <a:gd name="T13" fmla="*/ 0 h 28"/>
                <a:gd name="T14" fmla="*/ 0 w 33"/>
                <a:gd name="T15" fmla="*/ 0 h 28"/>
                <a:gd name="T16" fmla="*/ 0 w 33"/>
                <a:gd name="T17" fmla="*/ 0 h 28"/>
                <a:gd name="T18" fmla="*/ 0 w 33"/>
                <a:gd name="T19" fmla="*/ 0 h 28"/>
                <a:gd name="T20" fmla="*/ 0 w 33"/>
                <a:gd name="T21" fmla="*/ 0 h 28"/>
                <a:gd name="T22" fmla="*/ 0 w 33"/>
                <a:gd name="T23" fmla="*/ 0 h 28"/>
                <a:gd name="T24" fmla="*/ 0 w 33"/>
                <a:gd name="T25" fmla="*/ 0 h 28"/>
                <a:gd name="T26" fmla="*/ 0 w 33"/>
                <a:gd name="T27" fmla="*/ 0 h 28"/>
                <a:gd name="T28" fmla="*/ 0 w 33"/>
                <a:gd name="T29" fmla="*/ 0 h 28"/>
                <a:gd name="T30" fmla="*/ 0 w 33"/>
                <a:gd name="T31" fmla="*/ 0 h 28"/>
                <a:gd name="T32" fmla="*/ 0 w 33"/>
                <a:gd name="T33" fmla="*/ 0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3"/>
                <a:gd name="T52" fmla="*/ 0 h 28"/>
                <a:gd name="T53" fmla="*/ 33 w 33"/>
                <a:gd name="T54" fmla="*/ 28 h 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3" h="28">
                  <a:moveTo>
                    <a:pt x="17" y="28"/>
                  </a:moveTo>
                  <a:lnTo>
                    <a:pt x="23" y="26"/>
                  </a:lnTo>
                  <a:lnTo>
                    <a:pt x="28" y="24"/>
                  </a:lnTo>
                  <a:lnTo>
                    <a:pt x="32" y="19"/>
                  </a:lnTo>
                  <a:lnTo>
                    <a:pt x="33" y="13"/>
                  </a:lnTo>
                  <a:lnTo>
                    <a:pt x="32" y="8"/>
                  </a:lnTo>
                  <a:lnTo>
                    <a:pt x="28" y="5"/>
                  </a:lnTo>
                  <a:lnTo>
                    <a:pt x="23" y="2"/>
                  </a:lnTo>
                  <a:lnTo>
                    <a:pt x="17" y="0"/>
                  </a:lnTo>
                  <a:lnTo>
                    <a:pt x="10" y="2"/>
                  </a:lnTo>
                  <a:lnTo>
                    <a:pt x="5" y="5"/>
                  </a:lnTo>
                  <a:lnTo>
                    <a:pt x="2" y="8"/>
                  </a:lnTo>
                  <a:lnTo>
                    <a:pt x="0" y="13"/>
                  </a:lnTo>
                  <a:lnTo>
                    <a:pt x="2" y="19"/>
                  </a:lnTo>
                  <a:lnTo>
                    <a:pt x="5" y="24"/>
                  </a:lnTo>
                  <a:lnTo>
                    <a:pt x="10" y="26"/>
                  </a:lnTo>
                  <a:lnTo>
                    <a:pt x="17"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304" name="Freeform 31"/>
            <p:cNvSpPr>
              <a:spLocks/>
            </p:cNvSpPr>
            <p:nvPr/>
          </p:nvSpPr>
          <p:spPr bwMode="auto">
            <a:xfrm>
              <a:off x="3719" y="1412"/>
              <a:ext cx="78" cy="93"/>
            </a:xfrm>
            <a:custGeom>
              <a:avLst/>
              <a:gdLst>
                <a:gd name="T0" fmla="*/ 0 w 234"/>
                <a:gd name="T1" fmla="*/ 0 h 278"/>
                <a:gd name="T2" fmla="*/ 0 w 234"/>
                <a:gd name="T3" fmla="*/ 0 h 278"/>
                <a:gd name="T4" fmla="*/ 0 w 234"/>
                <a:gd name="T5" fmla="*/ 0 h 278"/>
                <a:gd name="T6" fmla="*/ 0 w 234"/>
                <a:gd name="T7" fmla="*/ 0 h 278"/>
                <a:gd name="T8" fmla="*/ 0 w 234"/>
                <a:gd name="T9" fmla="*/ 0 h 278"/>
                <a:gd name="T10" fmla="*/ 0 w 234"/>
                <a:gd name="T11" fmla="*/ 0 h 278"/>
                <a:gd name="T12" fmla="*/ 0 w 234"/>
                <a:gd name="T13" fmla="*/ 0 h 278"/>
                <a:gd name="T14" fmla="*/ 0 w 234"/>
                <a:gd name="T15" fmla="*/ 0 h 278"/>
                <a:gd name="T16" fmla="*/ 0 w 234"/>
                <a:gd name="T17" fmla="*/ 0 h 278"/>
                <a:gd name="T18" fmla="*/ 0 w 234"/>
                <a:gd name="T19" fmla="*/ 0 h 278"/>
                <a:gd name="T20" fmla="*/ 0 w 234"/>
                <a:gd name="T21" fmla="*/ 0 h 278"/>
                <a:gd name="T22" fmla="*/ 0 w 234"/>
                <a:gd name="T23" fmla="*/ 0 h 278"/>
                <a:gd name="T24" fmla="*/ 0 w 234"/>
                <a:gd name="T25" fmla="*/ 0 h 278"/>
                <a:gd name="T26" fmla="*/ 0 w 234"/>
                <a:gd name="T27" fmla="*/ 0 h 278"/>
                <a:gd name="T28" fmla="*/ 0 w 234"/>
                <a:gd name="T29" fmla="*/ 0 h 278"/>
                <a:gd name="T30" fmla="*/ 0 w 234"/>
                <a:gd name="T31" fmla="*/ 0 h 278"/>
                <a:gd name="T32" fmla="*/ 0 w 234"/>
                <a:gd name="T33" fmla="*/ 0 h 278"/>
                <a:gd name="T34" fmla="*/ 0 w 234"/>
                <a:gd name="T35" fmla="*/ 0 h 278"/>
                <a:gd name="T36" fmla="*/ 0 w 234"/>
                <a:gd name="T37" fmla="*/ 0 h 278"/>
                <a:gd name="T38" fmla="*/ 0 w 234"/>
                <a:gd name="T39" fmla="*/ 0 h 278"/>
                <a:gd name="T40" fmla="*/ 0 w 234"/>
                <a:gd name="T41" fmla="*/ 0 h 278"/>
                <a:gd name="T42" fmla="*/ 0 w 234"/>
                <a:gd name="T43" fmla="*/ 0 h 278"/>
                <a:gd name="T44" fmla="*/ 0 w 234"/>
                <a:gd name="T45" fmla="*/ 0 h 278"/>
                <a:gd name="T46" fmla="*/ 0 w 234"/>
                <a:gd name="T47" fmla="*/ 0 h 278"/>
                <a:gd name="T48" fmla="*/ 0 w 234"/>
                <a:gd name="T49" fmla="*/ 0 h 278"/>
                <a:gd name="T50" fmla="*/ 0 w 234"/>
                <a:gd name="T51" fmla="*/ 0 h 278"/>
                <a:gd name="T52" fmla="*/ 0 w 234"/>
                <a:gd name="T53" fmla="*/ 0 h 278"/>
                <a:gd name="T54" fmla="*/ 0 w 234"/>
                <a:gd name="T55" fmla="*/ 0 h 278"/>
                <a:gd name="T56" fmla="*/ 0 w 234"/>
                <a:gd name="T57" fmla="*/ 0 h 278"/>
                <a:gd name="T58" fmla="*/ 0 w 234"/>
                <a:gd name="T59" fmla="*/ 0 h 278"/>
                <a:gd name="T60" fmla="*/ 0 w 234"/>
                <a:gd name="T61" fmla="*/ 0 h 278"/>
                <a:gd name="T62" fmla="*/ 0 w 234"/>
                <a:gd name="T63" fmla="*/ 0 h 278"/>
                <a:gd name="T64" fmla="*/ 0 w 234"/>
                <a:gd name="T65" fmla="*/ 0 h 2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4"/>
                <a:gd name="T100" fmla="*/ 0 h 278"/>
                <a:gd name="T101" fmla="*/ 234 w 234"/>
                <a:gd name="T102" fmla="*/ 278 h 27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4" h="278">
                  <a:moveTo>
                    <a:pt x="118" y="278"/>
                  </a:moveTo>
                  <a:lnTo>
                    <a:pt x="142" y="275"/>
                  </a:lnTo>
                  <a:lnTo>
                    <a:pt x="163" y="267"/>
                  </a:lnTo>
                  <a:lnTo>
                    <a:pt x="183" y="254"/>
                  </a:lnTo>
                  <a:lnTo>
                    <a:pt x="200" y="237"/>
                  </a:lnTo>
                  <a:lnTo>
                    <a:pt x="214" y="216"/>
                  </a:lnTo>
                  <a:lnTo>
                    <a:pt x="225" y="193"/>
                  </a:lnTo>
                  <a:lnTo>
                    <a:pt x="232" y="166"/>
                  </a:lnTo>
                  <a:lnTo>
                    <a:pt x="234" y="139"/>
                  </a:lnTo>
                  <a:lnTo>
                    <a:pt x="232" y="111"/>
                  </a:lnTo>
                  <a:lnTo>
                    <a:pt x="225" y="85"/>
                  </a:lnTo>
                  <a:lnTo>
                    <a:pt x="214" y="61"/>
                  </a:lnTo>
                  <a:lnTo>
                    <a:pt x="200" y="41"/>
                  </a:lnTo>
                  <a:lnTo>
                    <a:pt x="183" y="23"/>
                  </a:lnTo>
                  <a:lnTo>
                    <a:pt x="163" y="12"/>
                  </a:lnTo>
                  <a:lnTo>
                    <a:pt x="142" y="3"/>
                  </a:lnTo>
                  <a:lnTo>
                    <a:pt x="118" y="0"/>
                  </a:lnTo>
                  <a:lnTo>
                    <a:pt x="94" y="3"/>
                  </a:lnTo>
                  <a:lnTo>
                    <a:pt x="71" y="12"/>
                  </a:lnTo>
                  <a:lnTo>
                    <a:pt x="51" y="23"/>
                  </a:lnTo>
                  <a:lnTo>
                    <a:pt x="35" y="41"/>
                  </a:lnTo>
                  <a:lnTo>
                    <a:pt x="20" y="61"/>
                  </a:lnTo>
                  <a:lnTo>
                    <a:pt x="9" y="85"/>
                  </a:lnTo>
                  <a:lnTo>
                    <a:pt x="3" y="111"/>
                  </a:lnTo>
                  <a:lnTo>
                    <a:pt x="0" y="139"/>
                  </a:lnTo>
                  <a:lnTo>
                    <a:pt x="3" y="166"/>
                  </a:lnTo>
                  <a:lnTo>
                    <a:pt x="9" y="193"/>
                  </a:lnTo>
                  <a:lnTo>
                    <a:pt x="20" y="216"/>
                  </a:lnTo>
                  <a:lnTo>
                    <a:pt x="35" y="237"/>
                  </a:lnTo>
                  <a:lnTo>
                    <a:pt x="51" y="254"/>
                  </a:lnTo>
                  <a:lnTo>
                    <a:pt x="71" y="267"/>
                  </a:lnTo>
                  <a:lnTo>
                    <a:pt x="94" y="275"/>
                  </a:lnTo>
                  <a:lnTo>
                    <a:pt x="118" y="2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305" name="Freeform 32"/>
            <p:cNvSpPr>
              <a:spLocks/>
            </p:cNvSpPr>
            <p:nvPr/>
          </p:nvSpPr>
          <p:spPr bwMode="auto">
            <a:xfrm>
              <a:off x="3734" y="1430"/>
              <a:ext cx="48" cy="55"/>
            </a:xfrm>
            <a:custGeom>
              <a:avLst/>
              <a:gdLst>
                <a:gd name="T0" fmla="*/ 0 w 144"/>
                <a:gd name="T1" fmla="*/ 0 h 164"/>
                <a:gd name="T2" fmla="*/ 0 w 144"/>
                <a:gd name="T3" fmla="*/ 0 h 164"/>
                <a:gd name="T4" fmla="*/ 0 w 144"/>
                <a:gd name="T5" fmla="*/ 0 h 164"/>
                <a:gd name="T6" fmla="*/ 0 w 144"/>
                <a:gd name="T7" fmla="*/ 0 h 164"/>
                <a:gd name="T8" fmla="*/ 0 w 144"/>
                <a:gd name="T9" fmla="*/ 0 h 164"/>
                <a:gd name="T10" fmla="*/ 0 w 144"/>
                <a:gd name="T11" fmla="*/ 0 h 164"/>
                <a:gd name="T12" fmla="*/ 0 w 144"/>
                <a:gd name="T13" fmla="*/ 0 h 164"/>
                <a:gd name="T14" fmla="*/ 0 w 144"/>
                <a:gd name="T15" fmla="*/ 0 h 164"/>
                <a:gd name="T16" fmla="*/ 0 w 144"/>
                <a:gd name="T17" fmla="*/ 0 h 164"/>
                <a:gd name="T18" fmla="*/ 0 w 144"/>
                <a:gd name="T19" fmla="*/ 0 h 164"/>
                <a:gd name="T20" fmla="*/ 0 w 144"/>
                <a:gd name="T21" fmla="*/ 0 h 164"/>
                <a:gd name="T22" fmla="*/ 0 w 144"/>
                <a:gd name="T23" fmla="*/ 0 h 164"/>
                <a:gd name="T24" fmla="*/ 0 w 144"/>
                <a:gd name="T25" fmla="*/ 0 h 164"/>
                <a:gd name="T26" fmla="*/ 0 w 144"/>
                <a:gd name="T27" fmla="*/ 0 h 164"/>
                <a:gd name="T28" fmla="*/ 0 w 144"/>
                <a:gd name="T29" fmla="*/ 0 h 164"/>
                <a:gd name="T30" fmla="*/ 0 w 144"/>
                <a:gd name="T31" fmla="*/ 0 h 164"/>
                <a:gd name="T32" fmla="*/ 0 w 144"/>
                <a:gd name="T33" fmla="*/ 0 h 164"/>
                <a:gd name="T34" fmla="*/ 0 w 144"/>
                <a:gd name="T35" fmla="*/ 0 h 164"/>
                <a:gd name="T36" fmla="*/ 0 w 144"/>
                <a:gd name="T37" fmla="*/ 0 h 164"/>
                <a:gd name="T38" fmla="*/ 0 w 144"/>
                <a:gd name="T39" fmla="*/ 0 h 164"/>
                <a:gd name="T40" fmla="*/ 0 w 144"/>
                <a:gd name="T41" fmla="*/ 0 h 164"/>
                <a:gd name="T42" fmla="*/ 0 w 144"/>
                <a:gd name="T43" fmla="*/ 0 h 164"/>
                <a:gd name="T44" fmla="*/ 0 w 144"/>
                <a:gd name="T45" fmla="*/ 0 h 164"/>
                <a:gd name="T46" fmla="*/ 0 w 144"/>
                <a:gd name="T47" fmla="*/ 0 h 164"/>
                <a:gd name="T48" fmla="*/ 0 w 144"/>
                <a:gd name="T49" fmla="*/ 0 h 164"/>
                <a:gd name="T50" fmla="*/ 0 w 144"/>
                <a:gd name="T51" fmla="*/ 0 h 164"/>
                <a:gd name="T52" fmla="*/ 0 w 144"/>
                <a:gd name="T53" fmla="*/ 0 h 164"/>
                <a:gd name="T54" fmla="*/ 0 w 144"/>
                <a:gd name="T55" fmla="*/ 0 h 164"/>
                <a:gd name="T56" fmla="*/ 0 w 144"/>
                <a:gd name="T57" fmla="*/ 0 h 164"/>
                <a:gd name="T58" fmla="*/ 0 w 144"/>
                <a:gd name="T59" fmla="*/ 0 h 164"/>
                <a:gd name="T60" fmla="*/ 0 w 144"/>
                <a:gd name="T61" fmla="*/ 0 h 164"/>
                <a:gd name="T62" fmla="*/ 0 w 144"/>
                <a:gd name="T63" fmla="*/ 0 h 164"/>
                <a:gd name="T64" fmla="*/ 0 w 144"/>
                <a:gd name="T65" fmla="*/ 0 h 16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4"/>
                <a:gd name="T100" fmla="*/ 0 h 164"/>
                <a:gd name="T101" fmla="*/ 144 w 144"/>
                <a:gd name="T102" fmla="*/ 164 h 16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4" h="164">
                  <a:moveTo>
                    <a:pt x="73" y="164"/>
                  </a:moveTo>
                  <a:lnTo>
                    <a:pt x="87" y="162"/>
                  </a:lnTo>
                  <a:lnTo>
                    <a:pt x="100" y="158"/>
                  </a:lnTo>
                  <a:lnTo>
                    <a:pt x="113" y="149"/>
                  </a:lnTo>
                  <a:lnTo>
                    <a:pt x="123" y="139"/>
                  </a:lnTo>
                  <a:lnTo>
                    <a:pt x="132" y="128"/>
                  </a:lnTo>
                  <a:lnTo>
                    <a:pt x="138" y="113"/>
                  </a:lnTo>
                  <a:lnTo>
                    <a:pt x="143" y="99"/>
                  </a:lnTo>
                  <a:lnTo>
                    <a:pt x="144" y="82"/>
                  </a:lnTo>
                  <a:lnTo>
                    <a:pt x="143" y="64"/>
                  </a:lnTo>
                  <a:lnTo>
                    <a:pt x="138" y="50"/>
                  </a:lnTo>
                  <a:lnTo>
                    <a:pt x="132" y="36"/>
                  </a:lnTo>
                  <a:lnTo>
                    <a:pt x="123" y="23"/>
                  </a:lnTo>
                  <a:lnTo>
                    <a:pt x="113" y="14"/>
                  </a:lnTo>
                  <a:lnTo>
                    <a:pt x="100" y="5"/>
                  </a:lnTo>
                  <a:lnTo>
                    <a:pt x="87" y="1"/>
                  </a:lnTo>
                  <a:lnTo>
                    <a:pt x="73" y="0"/>
                  </a:lnTo>
                  <a:lnTo>
                    <a:pt x="58" y="1"/>
                  </a:lnTo>
                  <a:lnTo>
                    <a:pt x="44" y="5"/>
                  </a:lnTo>
                  <a:lnTo>
                    <a:pt x="33" y="14"/>
                  </a:lnTo>
                  <a:lnTo>
                    <a:pt x="21" y="23"/>
                  </a:lnTo>
                  <a:lnTo>
                    <a:pt x="13" y="36"/>
                  </a:lnTo>
                  <a:lnTo>
                    <a:pt x="6" y="50"/>
                  </a:lnTo>
                  <a:lnTo>
                    <a:pt x="1" y="64"/>
                  </a:lnTo>
                  <a:lnTo>
                    <a:pt x="0" y="82"/>
                  </a:lnTo>
                  <a:lnTo>
                    <a:pt x="1" y="99"/>
                  </a:lnTo>
                  <a:lnTo>
                    <a:pt x="6" y="113"/>
                  </a:lnTo>
                  <a:lnTo>
                    <a:pt x="13" y="128"/>
                  </a:lnTo>
                  <a:lnTo>
                    <a:pt x="21" y="139"/>
                  </a:lnTo>
                  <a:lnTo>
                    <a:pt x="33" y="149"/>
                  </a:lnTo>
                  <a:lnTo>
                    <a:pt x="44" y="158"/>
                  </a:lnTo>
                  <a:lnTo>
                    <a:pt x="58" y="162"/>
                  </a:lnTo>
                  <a:lnTo>
                    <a:pt x="73" y="16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306" name="Freeform 33"/>
            <p:cNvSpPr>
              <a:spLocks/>
            </p:cNvSpPr>
            <p:nvPr/>
          </p:nvSpPr>
          <p:spPr bwMode="auto">
            <a:xfrm>
              <a:off x="3758" y="1440"/>
              <a:ext cx="10" cy="9"/>
            </a:xfrm>
            <a:custGeom>
              <a:avLst/>
              <a:gdLst>
                <a:gd name="T0" fmla="*/ 0 w 30"/>
                <a:gd name="T1" fmla="*/ 0 h 26"/>
                <a:gd name="T2" fmla="*/ 0 w 30"/>
                <a:gd name="T3" fmla="*/ 0 h 26"/>
                <a:gd name="T4" fmla="*/ 0 w 30"/>
                <a:gd name="T5" fmla="*/ 0 h 26"/>
                <a:gd name="T6" fmla="*/ 0 w 30"/>
                <a:gd name="T7" fmla="*/ 0 h 26"/>
                <a:gd name="T8" fmla="*/ 0 w 30"/>
                <a:gd name="T9" fmla="*/ 0 h 26"/>
                <a:gd name="T10" fmla="*/ 0 w 30"/>
                <a:gd name="T11" fmla="*/ 0 h 26"/>
                <a:gd name="T12" fmla="*/ 0 w 30"/>
                <a:gd name="T13" fmla="*/ 0 h 26"/>
                <a:gd name="T14" fmla="*/ 0 w 30"/>
                <a:gd name="T15" fmla="*/ 0 h 26"/>
                <a:gd name="T16" fmla="*/ 0 w 30"/>
                <a:gd name="T17" fmla="*/ 0 h 26"/>
                <a:gd name="T18" fmla="*/ 0 w 30"/>
                <a:gd name="T19" fmla="*/ 0 h 26"/>
                <a:gd name="T20" fmla="*/ 0 w 30"/>
                <a:gd name="T21" fmla="*/ 0 h 26"/>
                <a:gd name="T22" fmla="*/ 0 w 30"/>
                <a:gd name="T23" fmla="*/ 0 h 26"/>
                <a:gd name="T24" fmla="*/ 0 w 30"/>
                <a:gd name="T25" fmla="*/ 0 h 26"/>
                <a:gd name="T26" fmla="*/ 0 w 30"/>
                <a:gd name="T27" fmla="*/ 0 h 26"/>
                <a:gd name="T28" fmla="*/ 0 w 30"/>
                <a:gd name="T29" fmla="*/ 0 h 26"/>
                <a:gd name="T30" fmla="*/ 0 w 30"/>
                <a:gd name="T31" fmla="*/ 0 h 26"/>
                <a:gd name="T32" fmla="*/ 0 w 30"/>
                <a:gd name="T33" fmla="*/ 0 h 2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0"/>
                <a:gd name="T52" fmla="*/ 0 h 26"/>
                <a:gd name="T53" fmla="*/ 30 w 30"/>
                <a:gd name="T54" fmla="*/ 26 h 2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0" h="26">
                  <a:moveTo>
                    <a:pt x="15" y="26"/>
                  </a:moveTo>
                  <a:lnTo>
                    <a:pt x="21" y="25"/>
                  </a:lnTo>
                  <a:lnTo>
                    <a:pt x="26" y="22"/>
                  </a:lnTo>
                  <a:lnTo>
                    <a:pt x="29" y="19"/>
                  </a:lnTo>
                  <a:lnTo>
                    <a:pt x="30" y="13"/>
                  </a:lnTo>
                  <a:lnTo>
                    <a:pt x="29" y="8"/>
                  </a:lnTo>
                  <a:lnTo>
                    <a:pt x="26" y="5"/>
                  </a:lnTo>
                  <a:lnTo>
                    <a:pt x="21" y="2"/>
                  </a:lnTo>
                  <a:lnTo>
                    <a:pt x="15" y="0"/>
                  </a:lnTo>
                  <a:lnTo>
                    <a:pt x="10" y="2"/>
                  </a:lnTo>
                  <a:lnTo>
                    <a:pt x="5" y="5"/>
                  </a:lnTo>
                  <a:lnTo>
                    <a:pt x="1" y="8"/>
                  </a:lnTo>
                  <a:lnTo>
                    <a:pt x="0" y="13"/>
                  </a:lnTo>
                  <a:lnTo>
                    <a:pt x="1" y="19"/>
                  </a:lnTo>
                  <a:lnTo>
                    <a:pt x="5" y="22"/>
                  </a:lnTo>
                  <a:lnTo>
                    <a:pt x="10" y="25"/>
                  </a:lnTo>
                  <a:lnTo>
                    <a:pt x="15"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307" name="Freeform 34"/>
            <p:cNvSpPr>
              <a:spLocks/>
            </p:cNvSpPr>
            <p:nvPr/>
          </p:nvSpPr>
          <p:spPr bwMode="auto">
            <a:xfrm>
              <a:off x="3541" y="1266"/>
              <a:ext cx="74" cy="249"/>
            </a:xfrm>
            <a:custGeom>
              <a:avLst/>
              <a:gdLst>
                <a:gd name="T0" fmla="*/ 0 w 224"/>
                <a:gd name="T1" fmla="*/ 0 h 746"/>
                <a:gd name="T2" fmla="*/ 0 w 224"/>
                <a:gd name="T3" fmla="*/ 0 h 746"/>
                <a:gd name="T4" fmla="*/ 0 w 224"/>
                <a:gd name="T5" fmla="*/ 0 h 746"/>
                <a:gd name="T6" fmla="*/ 0 w 224"/>
                <a:gd name="T7" fmla="*/ 0 h 746"/>
                <a:gd name="T8" fmla="*/ 0 60000 65536"/>
                <a:gd name="T9" fmla="*/ 0 60000 65536"/>
                <a:gd name="T10" fmla="*/ 0 60000 65536"/>
                <a:gd name="T11" fmla="*/ 0 60000 65536"/>
                <a:gd name="T12" fmla="*/ 0 w 224"/>
                <a:gd name="T13" fmla="*/ 0 h 746"/>
                <a:gd name="T14" fmla="*/ 224 w 224"/>
                <a:gd name="T15" fmla="*/ 746 h 746"/>
              </a:gdLst>
              <a:ahLst/>
              <a:cxnLst>
                <a:cxn ang="T8">
                  <a:pos x="T0" y="T1"/>
                </a:cxn>
                <a:cxn ang="T9">
                  <a:pos x="T2" y="T3"/>
                </a:cxn>
                <a:cxn ang="T10">
                  <a:pos x="T4" y="T5"/>
                </a:cxn>
                <a:cxn ang="T11">
                  <a:pos x="T6" y="T7"/>
                </a:cxn>
              </a:cxnLst>
              <a:rect l="T12" t="T13" r="T14" b="T15"/>
              <a:pathLst>
                <a:path w="224" h="746">
                  <a:moveTo>
                    <a:pt x="154" y="665"/>
                  </a:moveTo>
                  <a:lnTo>
                    <a:pt x="0" y="0"/>
                  </a:lnTo>
                  <a:lnTo>
                    <a:pt x="224" y="746"/>
                  </a:lnTo>
                  <a:lnTo>
                    <a:pt x="154" y="66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308" name="Freeform 35"/>
            <p:cNvSpPr>
              <a:spLocks/>
            </p:cNvSpPr>
            <p:nvPr/>
          </p:nvSpPr>
          <p:spPr bwMode="auto">
            <a:xfrm>
              <a:off x="3733" y="1175"/>
              <a:ext cx="350" cy="85"/>
            </a:xfrm>
            <a:custGeom>
              <a:avLst/>
              <a:gdLst>
                <a:gd name="T0" fmla="*/ 0 w 1048"/>
                <a:gd name="T1" fmla="*/ 0 h 256"/>
                <a:gd name="T2" fmla="*/ 0 w 1048"/>
                <a:gd name="T3" fmla="*/ 0 h 256"/>
                <a:gd name="T4" fmla="*/ 0 w 1048"/>
                <a:gd name="T5" fmla="*/ 0 h 256"/>
                <a:gd name="T6" fmla="*/ 0 w 1048"/>
                <a:gd name="T7" fmla="*/ 0 h 256"/>
                <a:gd name="T8" fmla="*/ 0 w 1048"/>
                <a:gd name="T9" fmla="*/ 0 h 256"/>
                <a:gd name="T10" fmla="*/ 0 w 1048"/>
                <a:gd name="T11" fmla="*/ 0 h 256"/>
                <a:gd name="T12" fmla="*/ 0 w 1048"/>
                <a:gd name="T13" fmla="*/ 0 h 256"/>
                <a:gd name="T14" fmla="*/ 0 w 1048"/>
                <a:gd name="T15" fmla="*/ 0 h 256"/>
                <a:gd name="T16" fmla="*/ 0 w 1048"/>
                <a:gd name="T17" fmla="*/ 0 h 256"/>
                <a:gd name="T18" fmla="*/ 0 w 1048"/>
                <a:gd name="T19" fmla="*/ 0 h 25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48"/>
                <a:gd name="T31" fmla="*/ 0 h 256"/>
                <a:gd name="T32" fmla="*/ 1048 w 1048"/>
                <a:gd name="T33" fmla="*/ 256 h 25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48" h="256">
                  <a:moveTo>
                    <a:pt x="0" y="160"/>
                  </a:moveTo>
                  <a:lnTo>
                    <a:pt x="309" y="0"/>
                  </a:lnTo>
                  <a:lnTo>
                    <a:pt x="1048" y="164"/>
                  </a:lnTo>
                  <a:lnTo>
                    <a:pt x="318" y="61"/>
                  </a:lnTo>
                  <a:lnTo>
                    <a:pt x="779" y="194"/>
                  </a:lnTo>
                  <a:lnTo>
                    <a:pt x="274" y="104"/>
                  </a:lnTo>
                  <a:lnTo>
                    <a:pt x="609" y="220"/>
                  </a:lnTo>
                  <a:lnTo>
                    <a:pt x="225" y="147"/>
                  </a:lnTo>
                  <a:lnTo>
                    <a:pt x="442" y="256"/>
                  </a:lnTo>
                  <a:lnTo>
                    <a:pt x="0" y="160"/>
                  </a:lnTo>
                  <a:close/>
                </a:path>
              </a:pathLst>
            </a:custGeom>
            <a:solidFill>
              <a:srgbClr val="00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309" name="Freeform 36"/>
            <p:cNvSpPr>
              <a:spLocks/>
            </p:cNvSpPr>
            <p:nvPr/>
          </p:nvSpPr>
          <p:spPr bwMode="auto">
            <a:xfrm>
              <a:off x="3974" y="1300"/>
              <a:ext cx="7" cy="39"/>
            </a:xfrm>
            <a:custGeom>
              <a:avLst/>
              <a:gdLst>
                <a:gd name="T0" fmla="*/ 0 w 22"/>
                <a:gd name="T1" fmla="*/ 0 h 115"/>
                <a:gd name="T2" fmla="*/ 0 w 22"/>
                <a:gd name="T3" fmla="*/ 0 h 115"/>
                <a:gd name="T4" fmla="*/ 0 w 22"/>
                <a:gd name="T5" fmla="*/ 0 h 115"/>
                <a:gd name="T6" fmla="*/ 0 w 22"/>
                <a:gd name="T7" fmla="*/ 0 h 115"/>
                <a:gd name="T8" fmla="*/ 0 60000 65536"/>
                <a:gd name="T9" fmla="*/ 0 60000 65536"/>
                <a:gd name="T10" fmla="*/ 0 60000 65536"/>
                <a:gd name="T11" fmla="*/ 0 60000 65536"/>
                <a:gd name="T12" fmla="*/ 0 w 22"/>
                <a:gd name="T13" fmla="*/ 0 h 115"/>
                <a:gd name="T14" fmla="*/ 22 w 22"/>
                <a:gd name="T15" fmla="*/ 115 h 115"/>
              </a:gdLst>
              <a:ahLst/>
              <a:cxnLst>
                <a:cxn ang="T8">
                  <a:pos x="T0" y="T1"/>
                </a:cxn>
                <a:cxn ang="T9">
                  <a:pos x="T2" y="T3"/>
                </a:cxn>
                <a:cxn ang="T10">
                  <a:pos x="T4" y="T5"/>
                </a:cxn>
                <a:cxn ang="T11">
                  <a:pos x="T6" y="T7"/>
                </a:cxn>
              </a:cxnLst>
              <a:rect l="T12" t="T13" r="T14" b="T15"/>
              <a:pathLst>
                <a:path w="22" h="115">
                  <a:moveTo>
                    <a:pt x="0" y="32"/>
                  </a:moveTo>
                  <a:lnTo>
                    <a:pt x="15" y="115"/>
                  </a:lnTo>
                  <a:lnTo>
                    <a:pt x="22" y="0"/>
                  </a:lnTo>
                  <a:lnTo>
                    <a:pt x="0" y="32"/>
                  </a:lnTo>
                  <a:close/>
                </a:path>
              </a:pathLst>
            </a:custGeom>
            <a:solidFill>
              <a:srgbClr val="00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310" name="Freeform 37"/>
            <p:cNvSpPr>
              <a:spLocks/>
            </p:cNvSpPr>
            <p:nvPr/>
          </p:nvSpPr>
          <p:spPr bwMode="auto">
            <a:xfrm>
              <a:off x="3806" y="1452"/>
              <a:ext cx="43" cy="99"/>
            </a:xfrm>
            <a:custGeom>
              <a:avLst/>
              <a:gdLst>
                <a:gd name="T0" fmla="*/ 0 w 128"/>
                <a:gd name="T1" fmla="*/ 0 h 297"/>
                <a:gd name="T2" fmla="*/ 0 w 128"/>
                <a:gd name="T3" fmla="*/ 0 h 297"/>
                <a:gd name="T4" fmla="*/ 0 w 128"/>
                <a:gd name="T5" fmla="*/ 0 h 297"/>
                <a:gd name="T6" fmla="*/ 0 w 128"/>
                <a:gd name="T7" fmla="*/ 0 h 297"/>
                <a:gd name="T8" fmla="*/ 0 w 128"/>
                <a:gd name="T9" fmla="*/ 0 h 297"/>
                <a:gd name="T10" fmla="*/ 0 w 128"/>
                <a:gd name="T11" fmla="*/ 0 h 297"/>
                <a:gd name="T12" fmla="*/ 0 w 128"/>
                <a:gd name="T13" fmla="*/ 0 h 297"/>
                <a:gd name="T14" fmla="*/ 0 w 128"/>
                <a:gd name="T15" fmla="*/ 0 h 297"/>
                <a:gd name="T16" fmla="*/ 0 w 128"/>
                <a:gd name="T17" fmla="*/ 0 h 297"/>
                <a:gd name="T18" fmla="*/ 0 w 128"/>
                <a:gd name="T19" fmla="*/ 0 h 297"/>
                <a:gd name="T20" fmla="*/ 0 w 128"/>
                <a:gd name="T21" fmla="*/ 0 h 297"/>
                <a:gd name="T22" fmla="*/ 0 w 128"/>
                <a:gd name="T23" fmla="*/ 0 h 297"/>
                <a:gd name="T24" fmla="*/ 0 w 128"/>
                <a:gd name="T25" fmla="*/ 0 h 297"/>
                <a:gd name="T26" fmla="*/ 0 w 128"/>
                <a:gd name="T27" fmla="*/ 0 h 297"/>
                <a:gd name="T28" fmla="*/ 0 w 128"/>
                <a:gd name="T29" fmla="*/ 0 h 297"/>
                <a:gd name="T30" fmla="*/ 0 w 128"/>
                <a:gd name="T31" fmla="*/ 0 h 297"/>
                <a:gd name="T32" fmla="*/ 0 w 128"/>
                <a:gd name="T33" fmla="*/ 0 h 297"/>
                <a:gd name="T34" fmla="*/ 0 w 128"/>
                <a:gd name="T35" fmla="*/ 0 h 297"/>
                <a:gd name="T36" fmla="*/ 0 w 128"/>
                <a:gd name="T37" fmla="*/ 0 h 297"/>
                <a:gd name="T38" fmla="*/ 0 w 128"/>
                <a:gd name="T39" fmla="*/ 0 h 297"/>
                <a:gd name="T40" fmla="*/ 0 w 128"/>
                <a:gd name="T41" fmla="*/ 0 h 297"/>
                <a:gd name="T42" fmla="*/ 0 w 128"/>
                <a:gd name="T43" fmla="*/ 0 h 297"/>
                <a:gd name="T44" fmla="*/ 0 w 128"/>
                <a:gd name="T45" fmla="*/ 0 h 297"/>
                <a:gd name="T46" fmla="*/ 0 w 128"/>
                <a:gd name="T47" fmla="*/ 0 h 297"/>
                <a:gd name="T48" fmla="*/ 0 w 128"/>
                <a:gd name="T49" fmla="*/ 0 h 297"/>
                <a:gd name="T50" fmla="*/ 0 w 128"/>
                <a:gd name="T51" fmla="*/ 0 h 297"/>
                <a:gd name="T52" fmla="*/ 0 w 128"/>
                <a:gd name="T53" fmla="*/ 0 h 297"/>
                <a:gd name="T54" fmla="*/ 0 w 128"/>
                <a:gd name="T55" fmla="*/ 0 h 297"/>
                <a:gd name="T56" fmla="*/ 0 w 128"/>
                <a:gd name="T57" fmla="*/ 0 h 297"/>
                <a:gd name="T58" fmla="*/ 0 w 128"/>
                <a:gd name="T59" fmla="*/ 0 h 297"/>
                <a:gd name="T60" fmla="*/ 0 w 128"/>
                <a:gd name="T61" fmla="*/ 0 h 297"/>
                <a:gd name="T62" fmla="*/ 0 w 128"/>
                <a:gd name="T63" fmla="*/ 0 h 297"/>
                <a:gd name="T64" fmla="*/ 0 w 128"/>
                <a:gd name="T65" fmla="*/ 0 h 2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8"/>
                <a:gd name="T100" fmla="*/ 0 h 297"/>
                <a:gd name="T101" fmla="*/ 128 w 128"/>
                <a:gd name="T102" fmla="*/ 297 h 29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8" h="297">
                  <a:moveTo>
                    <a:pt x="1" y="51"/>
                  </a:moveTo>
                  <a:lnTo>
                    <a:pt x="0" y="85"/>
                  </a:lnTo>
                  <a:lnTo>
                    <a:pt x="0" y="117"/>
                  </a:lnTo>
                  <a:lnTo>
                    <a:pt x="1" y="149"/>
                  </a:lnTo>
                  <a:lnTo>
                    <a:pt x="5" y="180"/>
                  </a:lnTo>
                  <a:lnTo>
                    <a:pt x="9" y="209"/>
                  </a:lnTo>
                  <a:lnTo>
                    <a:pt x="15" y="239"/>
                  </a:lnTo>
                  <a:lnTo>
                    <a:pt x="24" y="268"/>
                  </a:lnTo>
                  <a:lnTo>
                    <a:pt x="35" y="297"/>
                  </a:lnTo>
                  <a:lnTo>
                    <a:pt x="41" y="281"/>
                  </a:lnTo>
                  <a:lnTo>
                    <a:pt x="46" y="268"/>
                  </a:lnTo>
                  <a:lnTo>
                    <a:pt x="51" y="257"/>
                  </a:lnTo>
                  <a:lnTo>
                    <a:pt x="59" y="241"/>
                  </a:lnTo>
                  <a:lnTo>
                    <a:pt x="64" y="232"/>
                  </a:lnTo>
                  <a:lnTo>
                    <a:pt x="70" y="224"/>
                  </a:lnTo>
                  <a:lnTo>
                    <a:pt x="77" y="215"/>
                  </a:lnTo>
                  <a:lnTo>
                    <a:pt x="85" y="206"/>
                  </a:lnTo>
                  <a:lnTo>
                    <a:pt x="91" y="198"/>
                  </a:lnTo>
                  <a:lnTo>
                    <a:pt x="96" y="189"/>
                  </a:lnTo>
                  <a:lnTo>
                    <a:pt x="100" y="179"/>
                  </a:lnTo>
                  <a:lnTo>
                    <a:pt x="103" y="169"/>
                  </a:lnTo>
                  <a:lnTo>
                    <a:pt x="106" y="139"/>
                  </a:lnTo>
                  <a:lnTo>
                    <a:pt x="111" y="110"/>
                  </a:lnTo>
                  <a:lnTo>
                    <a:pt x="119" y="82"/>
                  </a:lnTo>
                  <a:lnTo>
                    <a:pt x="128" y="55"/>
                  </a:lnTo>
                  <a:lnTo>
                    <a:pt x="111" y="26"/>
                  </a:lnTo>
                  <a:lnTo>
                    <a:pt x="95" y="9"/>
                  </a:lnTo>
                  <a:lnTo>
                    <a:pt x="77" y="0"/>
                  </a:lnTo>
                  <a:lnTo>
                    <a:pt x="61" y="0"/>
                  </a:lnTo>
                  <a:lnTo>
                    <a:pt x="44" y="8"/>
                  </a:lnTo>
                  <a:lnTo>
                    <a:pt x="29" y="19"/>
                  </a:lnTo>
                  <a:lnTo>
                    <a:pt x="14" y="35"/>
                  </a:lnTo>
                  <a:lnTo>
                    <a:pt x="1" y="51"/>
                  </a:lnTo>
                  <a:close/>
                </a:path>
              </a:pathLst>
            </a:custGeom>
            <a:solidFill>
              <a:srgbClr val="FFD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311" name="Freeform 38"/>
            <p:cNvSpPr>
              <a:spLocks/>
            </p:cNvSpPr>
            <p:nvPr/>
          </p:nvSpPr>
          <p:spPr bwMode="auto">
            <a:xfrm>
              <a:off x="3826" y="1493"/>
              <a:ext cx="9" cy="15"/>
            </a:xfrm>
            <a:custGeom>
              <a:avLst/>
              <a:gdLst>
                <a:gd name="T0" fmla="*/ 0 w 25"/>
                <a:gd name="T1" fmla="*/ 0 h 43"/>
                <a:gd name="T2" fmla="*/ 0 w 25"/>
                <a:gd name="T3" fmla="*/ 0 h 43"/>
                <a:gd name="T4" fmla="*/ 0 w 25"/>
                <a:gd name="T5" fmla="*/ 0 h 43"/>
                <a:gd name="T6" fmla="*/ 0 w 25"/>
                <a:gd name="T7" fmla="*/ 0 h 43"/>
                <a:gd name="T8" fmla="*/ 0 w 25"/>
                <a:gd name="T9" fmla="*/ 0 h 43"/>
                <a:gd name="T10" fmla="*/ 0 w 25"/>
                <a:gd name="T11" fmla="*/ 0 h 43"/>
                <a:gd name="T12" fmla="*/ 0 w 25"/>
                <a:gd name="T13" fmla="*/ 0 h 43"/>
                <a:gd name="T14" fmla="*/ 0 w 25"/>
                <a:gd name="T15" fmla="*/ 0 h 43"/>
                <a:gd name="T16" fmla="*/ 0 w 25"/>
                <a:gd name="T17" fmla="*/ 0 h 43"/>
                <a:gd name="T18" fmla="*/ 0 w 25"/>
                <a:gd name="T19" fmla="*/ 0 h 43"/>
                <a:gd name="T20" fmla="*/ 0 w 25"/>
                <a:gd name="T21" fmla="*/ 0 h 43"/>
                <a:gd name="T22" fmla="*/ 0 w 25"/>
                <a:gd name="T23" fmla="*/ 0 h 43"/>
                <a:gd name="T24" fmla="*/ 0 w 25"/>
                <a:gd name="T25" fmla="*/ 0 h 43"/>
                <a:gd name="T26" fmla="*/ 0 w 25"/>
                <a:gd name="T27" fmla="*/ 0 h 43"/>
                <a:gd name="T28" fmla="*/ 0 w 25"/>
                <a:gd name="T29" fmla="*/ 0 h 43"/>
                <a:gd name="T30" fmla="*/ 0 w 25"/>
                <a:gd name="T31" fmla="*/ 0 h 43"/>
                <a:gd name="T32" fmla="*/ 0 w 25"/>
                <a:gd name="T33" fmla="*/ 0 h 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
                <a:gd name="T52" fmla="*/ 0 h 43"/>
                <a:gd name="T53" fmla="*/ 25 w 25"/>
                <a:gd name="T54" fmla="*/ 43 h 4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 h="43">
                  <a:moveTo>
                    <a:pt x="12" y="43"/>
                  </a:moveTo>
                  <a:lnTo>
                    <a:pt x="17" y="42"/>
                  </a:lnTo>
                  <a:lnTo>
                    <a:pt x="21" y="36"/>
                  </a:lnTo>
                  <a:lnTo>
                    <a:pt x="24" y="30"/>
                  </a:lnTo>
                  <a:lnTo>
                    <a:pt x="25" y="21"/>
                  </a:lnTo>
                  <a:lnTo>
                    <a:pt x="24" y="13"/>
                  </a:lnTo>
                  <a:lnTo>
                    <a:pt x="21" y="6"/>
                  </a:lnTo>
                  <a:lnTo>
                    <a:pt x="17" y="1"/>
                  </a:lnTo>
                  <a:lnTo>
                    <a:pt x="12" y="0"/>
                  </a:lnTo>
                  <a:lnTo>
                    <a:pt x="7" y="1"/>
                  </a:lnTo>
                  <a:lnTo>
                    <a:pt x="4" y="6"/>
                  </a:lnTo>
                  <a:lnTo>
                    <a:pt x="1" y="13"/>
                  </a:lnTo>
                  <a:lnTo>
                    <a:pt x="0" y="21"/>
                  </a:lnTo>
                  <a:lnTo>
                    <a:pt x="1" y="30"/>
                  </a:lnTo>
                  <a:lnTo>
                    <a:pt x="4" y="36"/>
                  </a:lnTo>
                  <a:lnTo>
                    <a:pt x="7" y="42"/>
                  </a:lnTo>
                  <a:lnTo>
                    <a:pt x="12" y="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312" name="Freeform 39"/>
            <p:cNvSpPr>
              <a:spLocks/>
            </p:cNvSpPr>
            <p:nvPr/>
          </p:nvSpPr>
          <p:spPr bwMode="auto">
            <a:xfrm>
              <a:off x="3726" y="1505"/>
              <a:ext cx="240" cy="121"/>
            </a:xfrm>
            <a:custGeom>
              <a:avLst/>
              <a:gdLst>
                <a:gd name="T0" fmla="*/ 0 w 721"/>
                <a:gd name="T1" fmla="*/ 0 h 363"/>
                <a:gd name="T2" fmla="*/ 0 w 721"/>
                <a:gd name="T3" fmla="*/ 0 h 363"/>
                <a:gd name="T4" fmla="*/ 0 w 721"/>
                <a:gd name="T5" fmla="*/ 0 h 363"/>
                <a:gd name="T6" fmla="*/ 0 w 721"/>
                <a:gd name="T7" fmla="*/ 0 h 363"/>
                <a:gd name="T8" fmla="*/ 0 w 721"/>
                <a:gd name="T9" fmla="*/ 0 h 363"/>
                <a:gd name="T10" fmla="*/ 0 w 721"/>
                <a:gd name="T11" fmla="*/ 0 h 363"/>
                <a:gd name="T12" fmla="*/ 0 w 721"/>
                <a:gd name="T13" fmla="*/ 0 h 363"/>
                <a:gd name="T14" fmla="*/ 0 w 721"/>
                <a:gd name="T15" fmla="*/ 0 h 363"/>
                <a:gd name="T16" fmla="*/ 0 w 721"/>
                <a:gd name="T17" fmla="*/ 0 h 363"/>
                <a:gd name="T18" fmla="*/ 0 w 721"/>
                <a:gd name="T19" fmla="*/ 0 h 363"/>
                <a:gd name="T20" fmla="*/ 0 w 721"/>
                <a:gd name="T21" fmla="*/ 0 h 363"/>
                <a:gd name="T22" fmla="*/ 0 w 721"/>
                <a:gd name="T23" fmla="*/ 0 h 363"/>
                <a:gd name="T24" fmla="*/ 0 w 721"/>
                <a:gd name="T25" fmla="*/ 0 h 363"/>
                <a:gd name="T26" fmla="*/ 0 w 721"/>
                <a:gd name="T27" fmla="*/ 0 h 363"/>
                <a:gd name="T28" fmla="*/ 0 w 721"/>
                <a:gd name="T29" fmla="*/ 0 h 363"/>
                <a:gd name="T30" fmla="*/ 0 w 721"/>
                <a:gd name="T31" fmla="*/ 0 h 363"/>
                <a:gd name="T32" fmla="*/ 0 w 721"/>
                <a:gd name="T33" fmla="*/ 0 h 363"/>
                <a:gd name="T34" fmla="*/ 0 w 721"/>
                <a:gd name="T35" fmla="*/ 0 h 363"/>
                <a:gd name="T36" fmla="*/ 0 w 721"/>
                <a:gd name="T37" fmla="*/ 0 h 363"/>
                <a:gd name="T38" fmla="*/ 0 w 721"/>
                <a:gd name="T39" fmla="*/ 0 h 363"/>
                <a:gd name="T40" fmla="*/ 0 w 721"/>
                <a:gd name="T41" fmla="*/ 0 h 363"/>
                <a:gd name="T42" fmla="*/ 0 w 721"/>
                <a:gd name="T43" fmla="*/ 0 h 363"/>
                <a:gd name="T44" fmla="*/ 0 w 721"/>
                <a:gd name="T45" fmla="*/ 0 h 363"/>
                <a:gd name="T46" fmla="*/ 0 w 721"/>
                <a:gd name="T47" fmla="*/ 0 h 363"/>
                <a:gd name="T48" fmla="*/ 0 w 721"/>
                <a:gd name="T49" fmla="*/ 0 h 363"/>
                <a:gd name="T50" fmla="*/ 0 w 721"/>
                <a:gd name="T51" fmla="*/ 0 h 363"/>
                <a:gd name="T52" fmla="*/ 0 w 721"/>
                <a:gd name="T53" fmla="*/ 0 h 363"/>
                <a:gd name="T54" fmla="*/ 0 w 721"/>
                <a:gd name="T55" fmla="*/ 0 h 363"/>
                <a:gd name="T56" fmla="*/ 0 w 721"/>
                <a:gd name="T57" fmla="*/ 0 h 363"/>
                <a:gd name="T58" fmla="*/ 0 w 721"/>
                <a:gd name="T59" fmla="*/ 0 h 363"/>
                <a:gd name="T60" fmla="*/ 0 w 721"/>
                <a:gd name="T61" fmla="*/ 0 h 363"/>
                <a:gd name="T62" fmla="*/ 0 w 721"/>
                <a:gd name="T63" fmla="*/ 0 h 363"/>
                <a:gd name="T64" fmla="*/ 0 w 721"/>
                <a:gd name="T65" fmla="*/ 0 h 363"/>
                <a:gd name="T66" fmla="*/ 0 w 721"/>
                <a:gd name="T67" fmla="*/ 0 h 363"/>
                <a:gd name="T68" fmla="*/ 0 w 721"/>
                <a:gd name="T69" fmla="*/ 0 h 363"/>
                <a:gd name="T70" fmla="*/ 0 w 721"/>
                <a:gd name="T71" fmla="*/ 0 h 363"/>
                <a:gd name="T72" fmla="*/ 0 w 721"/>
                <a:gd name="T73" fmla="*/ 0 h 363"/>
                <a:gd name="T74" fmla="*/ 0 w 721"/>
                <a:gd name="T75" fmla="*/ 0 h 363"/>
                <a:gd name="T76" fmla="*/ 0 w 721"/>
                <a:gd name="T77" fmla="*/ 0 h 363"/>
                <a:gd name="T78" fmla="*/ 0 w 721"/>
                <a:gd name="T79" fmla="*/ 0 h 363"/>
                <a:gd name="T80" fmla="*/ 0 w 721"/>
                <a:gd name="T81" fmla="*/ 0 h 363"/>
                <a:gd name="T82" fmla="*/ 0 w 721"/>
                <a:gd name="T83" fmla="*/ 0 h 363"/>
                <a:gd name="T84" fmla="*/ 0 w 721"/>
                <a:gd name="T85" fmla="*/ 0 h 363"/>
                <a:gd name="T86" fmla="*/ 0 w 721"/>
                <a:gd name="T87" fmla="*/ 0 h 363"/>
                <a:gd name="T88" fmla="*/ 0 w 721"/>
                <a:gd name="T89" fmla="*/ 0 h 363"/>
                <a:gd name="T90" fmla="*/ 0 w 721"/>
                <a:gd name="T91" fmla="*/ 0 h 363"/>
                <a:gd name="T92" fmla="*/ 0 w 721"/>
                <a:gd name="T93" fmla="*/ 0 h 363"/>
                <a:gd name="T94" fmla="*/ 0 w 721"/>
                <a:gd name="T95" fmla="*/ 0 h 363"/>
                <a:gd name="T96" fmla="*/ 0 w 721"/>
                <a:gd name="T97" fmla="*/ 0 h 363"/>
                <a:gd name="T98" fmla="*/ 0 w 721"/>
                <a:gd name="T99" fmla="*/ 0 h 363"/>
                <a:gd name="T100" fmla="*/ 0 w 721"/>
                <a:gd name="T101" fmla="*/ 0 h 363"/>
                <a:gd name="T102" fmla="*/ 0 w 721"/>
                <a:gd name="T103" fmla="*/ 0 h 363"/>
                <a:gd name="T104" fmla="*/ 0 w 721"/>
                <a:gd name="T105" fmla="*/ 0 h 363"/>
                <a:gd name="T106" fmla="*/ 0 w 721"/>
                <a:gd name="T107" fmla="*/ 0 h 363"/>
                <a:gd name="T108" fmla="*/ 0 w 721"/>
                <a:gd name="T109" fmla="*/ 0 h 363"/>
                <a:gd name="T110" fmla="*/ 0 w 721"/>
                <a:gd name="T111" fmla="*/ 0 h 363"/>
                <a:gd name="T112" fmla="*/ 0 w 721"/>
                <a:gd name="T113" fmla="*/ 0 h 363"/>
                <a:gd name="T114" fmla="*/ 0 w 721"/>
                <a:gd name="T115" fmla="*/ 0 h 363"/>
                <a:gd name="T116" fmla="*/ 0 w 721"/>
                <a:gd name="T117" fmla="*/ 0 h 363"/>
                <a:gd name="T118" fmla="*/ 0 w 721"/>
                <a:gd name="T119" fmla="*/ 0 h 36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21"/>
                <a:gd name="T181" fmla="*/ 0 h 363"/>
                <a:gd name="T182" fmla="*/ 721 w 721"/>
                <a:gd name="T183" fmla="*/ 363 h 36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21" h="363">
                  <a:moveTo>
                    <a:pt x="721" y="90"/>
                  </a:moveTo>
                  <a:lnTo>
                    <a:pt x="721" y="76"/>
                  </a:lnTo>
                  <a:lnTo>
                    <a:pt x="720" y="63"/>
                  </a:lnTo>
                  <a:lnTo>
                    <a:pt x="717" y="50"/>
                  </a:lnTo>
                  <a:lnTo>
                    <a:pt x="714" y="37"/>
                  </a:lnTo>
                  <a:lnTo>
                    <a:pt x="711" y="47"/>
                  </a:lnTo>
                  <a:lnTo>
                    <a:pt x="709" y="57"/>
                  </a:lnTo>
                  <a:lnTo>
                    <a:pt x="706" y="67"/>
                  </a:lnTo>
                  <a:lnTo>
                    <a:pt x="702" y="76"/>
                  </a:lnTo>
                  <a:lnTo>
                    <a:pt x="689" y="105"/>
                  </a:lnTo>
                  <a:lnTo>
                    <a:pt x="672" y="128"/>
                  </a:lnTo>
                  <a:lnTo>
                    <a:pt x="652" y="147"/>
                  </a:lnTo>
                  <a:lnTo>
                    <a:pt x="628" y="160"/>
                  </a:lnTo>
                  <a:lnTo>
                    <a:pt x="603" y="170"/>
                  </a:lnTo>
                  <a:lnTo>
                    <a:pt x="577" y="177"/>
                  </a:lnTo>
                  <a:lnTo>
                    <a:pt x="551" y="178"/>
                  </a:lnTo>
                  <a:lnTo>
                    <a:pt x="523" y="178"/>
                  </a:lnTo>
                  <a:lnTo>
                    <a:pt x="500" y="175"/>
                  </a:lnTo>
                  <a:lnTo>
                    <a:pt x="476" y="171"/>
                  </a:lnTo>
                  <a:lnTo>
                    <a:pt x="453" y="164"/>
                  </a:lnTo>
                  <a:lnTo>
                    <a:pt x="431" y="152"/>
                  </a:lnTo>
                  <a:lnTo>
                    <a:pt x="411" y="138"/>
                  </a:lnTo>
                  <a:lnTo>
                    <a:pt x="393" y="121"/>
                  </a:lnTo>
                  <a:lnTo>
                    <a:pt x="378" y="99"/>
                  </a:lnTo>
                  <a:lnTo>
                    <a:pt x="368" y="72"/>
                  </a:lnTo>
                  <a:lnTo>
                    <a:pt x="353" y="85"/>
                  </a:lnTo>
                  <a:lnTo>
                    <a:pt x="338" y="101"/>
                  </a:lnTo>
                  <a:lnTo>
                    <a:pt x="324" y="116"/>
                  </a:lnTo>
                  <a:lnTo>
                    <a:pt x="312" y="134"/>
                  </a:lnTo>
                  <a:lnTo>
                    <a:pt x="302" y="151"/>
                  </a:lnTo>
                  <a:lnTo>
                    <a:pt x="293" y="170"/>
                  </a:lnTo>
                  <a:lnTo>
                    <a:pt x="286" y="190"/>
                  </a:lnTo>
                  <a:lnTo>
                    <a:pt x="281" y="210"/>
                  </a:lnTo>
                  <a:lnTo>
                    <a:pt x="274" y="204"/>
                  </a:lnTo>
                  <a:lnTo>
                    <a:pt x="269" y="198"/>
                  </a:lnTo>
                  <a:lnTo>
                    <a:pt x="264" y="191"/>
                  </a:lnTo>
                  <a:lnTo>
                    <a:pt x="261" y="185"/>
                  </a:lnTo>
                  <a:lnTo>
                    <a:pt x="252" y="164"/>
                  </a:lnTo>
                  <a:lnTo>
                    <a:pt x="242" y="141"/>
                  </a:lnTo>
                  <a:lnTo>
                    <a:pt x="234" y="118"/>
                  </a:lnTo>
                  <a:lnTo>
                    <a:pt x="226" y="95"/>
                  </a:lnTo>
                  <a:lnTo>
                    <a:pt x="219" y="72"/>
                  </a:lnTo>
                  <a:lnTo>
                    <a:pt x="214" y="49"/>
                  </a:lnTo>
                  <a:lnTo>
                    <a:pt x="211" y="24"/>
                  </a:lnTo>
                  <a:lnTo>
                    <a:pt x="209" y="0"/>
                  </a:lnTo>
                  <a:lnTo>
                    <a:pt x="203" y="7"/>
                  </a:lnTo>
                  <a:lnTo>
                    <a:pt x="197" y="16"/>
                  </a:lnTo>
                  <a:lnTo>
                    <a:pt x="191" y="23"/>
                  </a:lnTo>
                  <a:lnTo>
                    <a:pt x="184" y="30"/>
                  </a:lnTo>
                  <a:lnTo>
                    <a:pt x="169" y="40"/>
                  </a:lnTo>
                  <a:lnTo>
                    <a:pt x="152" y="47"/>
                  </a:lnTo>
                  <a:lnTo>
                    <a:pt x="134" y="50"/>
                  </a:lnTo>
                  <a:lnTo>
                    <a:pt x="116" y="52"/>
                  </a:lnTo>
                  <a:lnTo>
                    <a:pt x="97" y="50"/>
                  </a:lnTo>
                  <a:lnTo>
                    <a:pt x="79" y="47"/>
                  </a:lnTo>
                  <a:lnTo>
                    <a:pt x="62" y="43"/>
                  </a:lnTo>
                  <a:lnTo>
                    <a:pt x="45" y="37"/>
                  </a:lnTo>
                  <a:lnTo>
                    <a:pt x="37" y="33"/>
                  </a:lnTo>
                  <a:lnTo>
                    <a:pt x="29" y="29"/>
                  </a:lnTo>
                  <a:lnTo>
                    <a:pt x="22" y="24"/>
                  </a:lnTo>
                  <a:lnTo>
                    <a:pt x="14" y="18"/>
                  </a:lnTo>
                  <a:lnTo>
                    <a:pt x="8" y="36"/>
                  </a:lnTo>
                  <a:lnTo>
                    <a:pt x="4" y="53"/>
                  </a:lnTo>
                  <a:lnTo>
                    <a:pt x="2" y="72"/>
                  </a:lnTo>
                  <a:lnTo>
                    <a:pt x="0" y="90"/>
                  </a:lnTo>
                  <a:lnTo>
                    <a:pt x="2" y="116"/>
                  </a:lnTo>
                  <a:lnTo>
                    <a:pt x="7" y="142"/>
                  </a:lnTo>
                  <a:lnTo>
                    <a:pt x="15" y="167"/>
                  </a:lnTo>
                  <a:lnTo>
                    <a:pt x="27" y="191"/>
                  </a:lnTo>
                  <a:lnTo>
                    <a:pt x="40" y="214"/>
                  </a:lnTo>
                  <a:lnTo>
                    <a:pt x="57" y="236"/>
                  </a:lnTo>
                  <a:lnTo>
                    <a:pt x="76" y="256"/>
                  </a:lnTo>
                  <a:lnTo>
                    <a:pt x="97" y="275"/>
                  </a:lnTo>
                  <a:lnTo>
                    <a:pt x="109" y="275"/>
                  </a:lnTo>
                  <a:lnTo>
                    <a:pt x="123" y="272"/>
                  </a:lnTo>
                  <a:lnTo>
                    <a:pt x="136" y="269"/>
                  </a:lnTo>
                  <a:lnTo>
                    <a:pt x="148" y="266"/>
                  </a:lnTo>
                  <a:lnTo>
                    <a:pt x="159" y="263"/>
                  </a:lnTo>
                  <a:lnTo>
                    <a:pt x="172" y="260"/>
                  </a:lnTo>
                  <a:lnTo>
                    <a:pt x="186" y="257"/>
                  </a:lnTo>
                  <a:lnTo>
                    <a:pt x="198" y="256"/>
                  </a:lnTo>
                  <a:lnTo>
                    <a:pt x="189" y="262"/>
                  </a:lnTo>
                  <a:lnTo>
                    <a:pt x="181" y="268"/>
                  </a:lnTo>
                  <a:lnTo>
                    <a:pt x="172" y="273"/>
                  </a:lnTo>
                  <a:lnTo>
                    <a:pt x="162" y="278"/>
                  </a:lnTo>
                  <a:lnTo>
                    <a:pt x="152" y="283"/>
                  </a:lnTo>
                  <a:lnTo>
                    <a:pt x="143" y="288"/>
                  </a:lnTo>
                  <a:lnTo>
                    <a:pt x="133" y="291"/>
                  </a:lnTo>
                  <a:lnTo>
                    <a:pt x="123" y="295"/>
                  </a:lnTo>
                  <a:lnTo>
                    <a:pt x="136" y="302"/>
                  </a:lnTo>
                  <a:lnTo>
                    <a:pt x="148" y="311"/>
                  </a:lnTo>
                  <a:lnTo>
                    <a:pt x="161" y="317"/>
                  </a:lnTo>
                  <a:lnTo>
                    <a:pt x="174" y="324"/>
                  </a:lnTo>
                  <a:lnTo>
                    <a:pt x="188" y="329"/>
                  </a:lnTo>
                  <a:lnTo>
                    <a:pt x="202" y="335"/>
                  </a:lnTo>
                  <a:lnTo>
                    <a:pt x="217" y="341"/>
                  </a:lnTo>
                  <a:lnTo>
                    <a:pt x="232" y="345"/>
                  </a:lnTo>
                  <a:lnTo>
                    <a:pt x="247" y="350"/>
                  </a:lnTo>
                  <a:lnTo>
                    <a:pt x="262" y="353"/>
                  </a:lnTo>
                  <a:lnTo>
                    <a:pt x="278" y="355"/>
                  </a:lnTo>
                  <a:lnTo>
                    <a:pt x="294" y="358"/>
                  </a:lnTo>
                  <a:lnTo>
                    <a:pt x="311" y="360"/>
                  </a:lnTo>
                  <a:lnTo>
                    <a:pt x="327" y="361"/>
                  </a:lnTo>
                  <a:lnTo>
                    <a:pt x="343" y="363"/>
                  </a:lnTo>
                  <a:lnTo>
                    <a:pt x="361" y="363"/>
                  </a:lnTo>
                  <a:lnTo>
                    <a:pt x="397" y="361"/>
                  </a:lnTo>
                  <a:lnTo>
                    <a:pt x="433" y="357"/>
                  </a:lnTo>
                  <a:lnTo>
                    <a:pt x="468" y="351"/>
                  </a:lnTo>
                  <a:lnTo>
                    <a:pt x="501" y="341"/>
                  </a:lnTo>
                  <a:lnTo>
                    <a:pt x="532" y="329"/>
                  </a:lnTo>
                  <a:lnTo>
                    <a:pt x="562" y="317"/>
                  </a:lnTo>
                  <a:lnTo>
                    <a:pt x="590" y="301"/>
                  </a:lnTo>
                  <a:lnTo>
                    <a:pt x="616" y="283"/>
                  </a:lnTo>
                  <a:lnTo>
                    <a:pt x="639" y="263"/>
                  </a:lnTo>
                  <a:lnTo>
                    <a:pt x="660" y="243"/>
                  </a:lnTo>
                  <a:lnTo>
                    <a:pt x="677" y="220"/>
                  </a:lnTo>
                  <a:lnTo>
                    <a:pt x="692" y="197"/>
                  </a:lnTo>
                  <a:lnTo>
                    <a:pt x="705" y="171"/>
                  </a:lnTo>
                  <a:lnTo>
                    <a:pt x="714" y="145"/>
                  </a:lnTo>
                  <a:lnTo>
                    <a:pt x="720" y="118"/>
                  </a:lnTo>
                  <a:lnTo>
                    <a:pt x="721" y="90"/>
                  </a:lnTo>
                  <a:close/>
                </a:path>
              </a:pathLst>
            </a:custGeom>
            <a:solidFill>
              <a:srgbClr val="D68C5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313" name="Freeform 40"/>
            <p:cNvSpPr>
              <a:spLocks/>
            </p:cNvSpPr>
            <p:nvPr/>
          </p:nvSpPr>
          <p:spPr bwMode="auto">
            <a:xfrm>
              <a:off x="3660" y="1342"/>
              <a:ext cx="8" cy="9"/>
            </a:xfrm>
            <a:custGeom>
              <a:avLst/>
              <a:gdLst>
                <a:gd name="T0" fmla="*/ 0 w 23"/>
                <a:gd name="T1" fmla="*/ 0 h 27"/>
                <a:gd name="T2" fmla="*/ 0 w 23"/>
                <a:gd name="T3" fmla="*/ 0 h 27"/>
                <a:gd name="T4" fmla="*/ 0 w 23"/>
                <a:gd name="T5" fmla="*/ 0 h 27"/>
                <a:gd name="T6" fmla="*/ 0 w 23"/>
                <a:gd name="T7" fmla="*/ 0 h 27"/>
                <a:gd name="T8" fmla="*/ 0 w 23"/>
                <a:gd name="T9" fmla="*/ 0 h 27"/>
                <a:gd name="T10" fmla="*/ 0 w 23"/>
                <a:gd name="T11" fmla="*/ 0 h 27"/>
                <a:gd name="T12" fmla="*/ 0 w 23"/>
                <a:gd name="T13" fmla="*/ 0 h 27"/>
                <a:gd name="T14" fmla="*/ 0 w 23"/>
                <a:gd name="T15" fmla="*/ 0 h 27"/>
                <a:gd name="T16" fmla="*/ 0 w 23"/>
                <a:gd name="T17" fmla="*/ 0 h 27"/>
                <a:gd name="T18" fmla="*/ 0 w 23"/>
                <a:gd name="T19" fmla="*/ 0 h 27"/>
                <a:gd name="T20" fmla="*/ 0 w 23"/>
                <a:gd name="T21" fmla="*/ 0 h 27"/>
                <a:gd name="T22" fmla="*/ 0 w 23"/>
                <a:gd name="T23" fmla="*/ 0 h 27"/>
                <a:gd name="T24" fmla="*/ 0 w 23"/>
                <a:gd name="T25" fmla="*/ 0 h 27"/>
                <a:gd name="T26" fmla="*/ 0 w 23"/>
                <a:gd name="T27" fmla="*/ 0 h 27"/>
                <a:gd name="T28" fmla="*/ 0 w 23"/>
                <a:gd name="T29" fmla="*/ 0 h 27"/>
                <a:gd name="T30" fmla="*/ 0 w 23"/>
                <a:gd name="T31" fmla="*/ 0 h 27"/>
                <a:gd name="T32" fmla="*/ 0 w 23"/>
                <a:gd name="T33" fmla="*/ 0 h 27"/>
                <a:gd name="T34" fmla="*/ 0 w 23"/>
                <a:gd name="T35" fmla="*/ 0 h 2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
                <a:gd name="T55" fmla="*/ 0 h 27"/>
                <a:gd name="T56" fmla="*/ 23 w 23"/>
                <a:gd name="T57" fmla="*/ 27 h 2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 h="27">
                  <a:moveTo>
                    <a:pt x="0" y="13"/>
                  </a:moveTo>
                  <a:lnTo>
                    <a:pt x="1" y="18"/>
                  </a:lnTo>
                  <a:lnTo>
                    <a:pt x="4" y="23"/>
                  </a:lnTo>
                  <a:lnTo>
                    <a:pt x="6" y="26"/>
                  </a:lnTo>
                  <a:lnTo>
                    <a:pt x="11" y="27"/>
                  </a:lnTo>
                  <a:lnTo>
                    <a:pt x="16" y="26"/>
                  </a:lnTo>
                  <a:lnTo>
                    <a:pt x="19" y="23"/>
                  </a:lnTo>
                  <a:lnTo>
                    <a:pt x="21" y="18"/>
                  </a:lnTo>
                  <a:lnTo>
                    <a:pt x="23" y="13"/>
                  </a:lnTo>
                  <a:lnTo>
                    <a:pt x="21" y="7"/>
                  </a:lnTo>
                  <a:lnTo>
                    <a:pt x="19" y="4"/>
                  </a:lnTo>
                  <a:lnTo>
                    <a:pt x="16" y="1"/>
                  </a:lnTo>
                  <a:lnTo>
                    <a:pt x="11" y="0"/>
                  </a:lnTo>
                  <a:lnTo>
                    <a:pt x="6" y="1"/>
                  </a:lnTo>
                  <a:lnTo>
                    <a:pt x="4" y="4"/>
                  </a:lnTo>
                  <a:lnTo>
                    <a:pt x="1" y="7"/>
                  </a:lnTo>
                  <a:lnTo>
                    <a:pt x="0"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314" name="Freeform 41"/>
            <p:cNvSpPr>
              <a:spLocks/>
            </p:cNvSpPr>
            <p:nvPr/>
          </p:nvSpPr>
          <p:spPr bwMode="auto">
            <a:xfrm>
              <a:off x="3696" y="1389"/>
              <a:ext cx="8" cy="9"/>
            </a:xfrm>
            <a:custGeom>
              <a:avLst/>
              <a:gdLst>
                <a:gd name="T0" fmla="*/ 0 w 23"/>
                <a:gd name="T1" fmla="*/ 0 h 26"/>
                <a:gd name="T2" fmla="*/ 0 w 23"/>
                <a:gd name="T3" fmla="*/ 0 h 26"/>
                <a:gd name="T4" fmla="*/ 0 w 23"/>
                <a:gd name="T5" fmla="*/ 0 h 26"/>
                <a:gd name="T6" fmla="*/ 0 w 23"/>
                <a:gd name="T7" fmla="*/ 0 h 26"/>
                <a:gd name="T8" fmla="*/ 0 w 23"/>
                <a:gd name="T9" fmla="*/ 0 h 26"/>
                <a:gd name="T10" fmla="*/ 0 w 23"/>
                <a:gd name="T11" fmla="*/ 0 h 26"/>
                <a:gd name="T12" fmla="*/ 0 w 23"/>
                <a:gd name="T13" fmla="*/ 0 h 26"/>
                <a:gd name="T14" fmla="*/ 0 w 23"/>
                <a:gd name="T15" fmla="*/ 0 h 26"/>
                <a:gd name="T16" fmla="*/ 0 w 23"/>
                <a:gd name="T17" fmla="*/ 0 h 26"/>
                <a:gd name="T18" fmla="*/ 0 w 23"/>
                <a:gd name="T19" fmla="*/ 0 h 26"/>
                <a:gd name="T20" fmla="*/ 0 w 23"/>
                <a:gd name="T21" fmla="*/ 0 h 26"/>
                <a:gd name="T22" fmla="*/ 0 w 23"/>
                <a:gd name="T23" fmla="*/ 0 h 26"/>
                <a:gd name="T24" fmla="*/ 0 w 23"/>
                <a:gd name="T25" fmla="*/ 0 h 26"/>
                <a:gd name="T26" fmla="*/ 0 w 23"/>
                <a:gd name="T27" fmla="*/ 0 h 26"/>
                <a:gd name="T28" fmla="*/ 0 w 23"/>
                <a:gd name="T29" fmla="*/ 0 h 26"/>
                <a:gd name="T30" fmla="*/ 0 w 23"/>
                <a:gd name="T31" fmla="*/ 0 h 26"/>
                <a:gd name="T32" fmla="*/ 0 w 23"/>
                <a:gd name="T33" fmla="*/ 0 h 26"/>
                <a:gd name="T34" fmla="*/ 0 w 23"/>
                <a:gd name="T35" fmla="*/ 0 h 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
                <a:gd name="T55" fmla="*/ 0 h 26"/>
                <a:gd name="T56" fmla="*/ 23 w 23"/>
                <a:gd name="T57" fmla="*/ 26 h 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 h="26">
                  <a:moveTo>
                    <a:pt x="0" y="13"/>
                  </a:moveTo>
                  <a:lnTo>
                    <a:pt x="1" y="19"/>
                  </a:lnTo>
                  <a:lnTo>
                    <a:pt x="3" y="22"/>
                  </a:lnTo>
                  <a:lnTo>
                    <a:pt x="6" y="25"/>
                  </a:lnTo>
                  <a:lnTo>
                    <a:pt x="11" y="26"/>
                  </a:lnTo>
                  <a:lnTo>
                    <a:pt x="16" y="25"/>
                  </a:lnTo>
                  <a:lnTo>
                    <a:pt x="20" y="22"/>
                  </a:lnTo>
                  <a:lnTo>
                    <a:pt x="22" y="19"/>
                  </a:lnTo>
                  <a:lnTo>
                    <a:pt x="23" y="13"/>
                  </a:lnTo>
                  <a:lnTo>
                    <a:pt x="22" y="8"/>
                  </a:lnTo>
                  <a:lnTo>
                    <a:pt x="20" y="5"/>
                  </a:lnTo>
                  <a:lnTo>
                    <a:pt x="16" y="2"/>
                  </a:lnTo>
                  <a:lnTo>
                    <a:pt x="11" y="0"/>
                  </a:lnTo>
                  <a:lnTo>
                    <a:pt x="6" y="2"/>
                  </a:lnTo>
                  <a:lnTo>
                    <a:pt x="3" y="5"/>
                  </a:lnTo>
                  <a:lnTo>
                    <a:pt x="1" y="8"/>
                  </a:lnTo>
                  <a:lnTo>
                    <a:pt x="0"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315" name="Freeform 42"/>
            <p:cNvSpPr>
              <a:spLocks/>
            </p:cNvSpPr>
            <p:nvPr/>
          </p:nvSpPr>
          <p:spPr bwMode="auto">
            <a:xfrm>
              <a:off x="3650" y="1380"/>
              <a:ext cx="8" cy="9"/>
            </a:xfrm>
            <a:custGeom>
              <a:avLst/>
              <a:gdLst>
                <a:gd name="T0" fmla="*/ 0 w 24"/>
                <a:gd name="T1" fmla="*/ 0 h 27"/>
                <a:gd name="T2" fmla="*/ 0 w 24"/>
                <a:gd name="T3" fmla="*/ 0 h 27"/>
                <a:gd name="T4" fmla="*/ 0 w 24"/>
                <a:gd name="T5" fmla="*/ 0 h 27"/>
                <a:gd name="T6" fmla="*/ 0 w 24"/>
                <a:gd name="T7" fmla="*/ 0 h 27"/>
                <a:gd name="T8" fmla="*/ 0 w 24"/>
                <a:gd name="T9" fmla="*/ 0 h 27"/>
                <a:gd name="T10" fmla="*/ 0 w 24"/>
                <a:gd name="T11" fmla="*/ 0 h 27"/>
                <a:gd name="T12" fmla="*/ 0 w 24"/>
                <a:gd name="T13" fmla="*/ 0 h 27"/>
                <a:gd name="T14" fmla="*/ 0 w 24"/>
                <a:gd name="T15" fmla="*/ 0 h 27"/>
                <a:gd name="T16" fmla="*/ 0 w 24"/>
                <a:gd name="T17" fmla="*/ 0 h 27"/>
                <a:gd name="T18" fmla="*/ 0 w 24"/>
                <a:gd name="T19" fmla="*/ 0 h 27"/>
                <a:gd name="T20" fmla="*/ 0 w 24"/>
                <a:gd name="T21" fmla="*/ 0 h 27"/>
                <a:gd name="T22" fmla="*/ 0 w 24"/>
                <a:gd name="T23" fmla="*/ 0 h 27"/>
                <a:gd name="T24" fmla="*/ 0 w 24"/>
                <a:gd name="T25" fmla="*/ 0 h 27"/>
                <a:gd name="T26" fmla="*/ 0 w 24"/>
                <a:gd name="T27" fmla="*/ 0 h 27"/>
                <a:gd name="T28" fmla="*/ 0 w 24"/>
                <a:gd name="T29" fmla="*/ 0 h 27"/>
                <a:gd name="T30" fmla="*/ 0 w 24"/>
                <a:gd name="T31" fmla="*/ 0 h 27"/>
                <a:gd name="T32" fmla="*/ 0 w 24"/>
                <a:gd name="T33" fmla="*/ 0 h 27"/>
                <a:gd name="T34" fmla="*/ 0 w 24"/>
                <a:gd name="T35" fmla="*/ 0 h 2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7"/>
                <a:gd name="T56" fmla="*/ 24 w 24"/>
                <a:gd name="T57" fmla="*/ 27 h 2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7">
                  <a:moveTo>
                    <a:pt x="0" y="14"/>
                  </a:moveTo>
                  <a:lnTo>
                    <a:pt x="1" y="20"/>
                  </a:lnTo>
                  <a:lnTo>
                    <a:pt x="4" y="23"/>
                  </a:lnTo>
                  <a:lnTo>
                    <a:pt x="6" y="26"/>
                  </a:lnTo>
                  <a:lnTo>
                    <a:pt x="11" y="27"/>
                  </a:lnTo>
                  <a:lnTo>
                    <a:pt x="16" y="26"/>
                  </a:lnTo>
                  <a:lnTo>
                    <a:pt x="20" y="23"/>
                  </a:lnTo>
                  <a:lnTo>
                    <a:pt x="22" y="20"/>
                  </a:lnTo>
                  <a:lnTo>
                    <a:pt x="24" y="14"/>
                  </a:lnTo>
                  <a:lnTo>
                    <a:pt x="22" y="9"/>
                  </a:lnTo>
                  <a:lnTo>
                    <a:pt x="20" y="4"/>
                  </a:lnTo>
                  <a:lnTo>
                    <a:pt x="16" y="1"/>
                  </a:lnTo>
                  <a:lnTo>
                    <a:pt x="11" y="0"/>
                  </a:lnTo>
                  <a:lnTo>
                    <a:pt x="6" y="1"/>
                  </a:lnTo>
                  <a:lnTo>
                    <a:pt x="4" y="4"/>
                  </a:lnTo>
                  <a:lnTo>
                    <a:pt x="1" y="9"/>
                  </a:lnTo>
                  <a:lnTo>
                    <a:pt x="0"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316" name="Freeform 43"/>
            <p:cNvSpPr>
              <a:spLocks/>
            </p:cNvSpPr>
            <p:nvPr/>
          </p:nvSpPr>
          <p:spPr bwMode="auto">
            <a:xfrm>
              <a:off x="3673" y="1407"/>
              <a:ext cx="8" cy="8"/>
            </a:xfrm>
            <a:custGeom>
              <a:avLst/>
              <a:gdLst>
                <a:gd name="T0" fmla="*/ 0 w 22"/>
                <a:gd name="T1" fmla="*/ 0 h 25"/>
                <a:gd name="T2" fmla="*/ 0 w 22"/>
                <a:gd name="T3" fmla="*/ 0 h 25"/>
                <a:gd name="T4" fmla="*/ 0 w 22"/>
                <a:gd name="T5" fmla="*/ 0 h 25"/>
                <a:gd name="T6" fmla="*/ 0 w 22"/>
                <a:gd name="T7" fmla="*/ 0 h 25"/>
                <a:gd name="T8" fmla="*/ 0 w 22"/>
                <a:gd name="T9" fmla="*/ 0 h 25"/>
                <a:gd name="T10" fmla="*/ 0 w 22"/>
                <a:gd name="T11" fmla="*/ 0 h 25"/>
                <a:gd name="T12" fmla="*/ 0 w 22"/>
                <a:gd name="T13" fmla="*/ 0 h 25"/>
                <a:gd name="T14" fmla="*/ 0 w 22"/>
                <a:gd name="T15" fmla="*/ 0 h 25"/>
                <a:gd name="T16" fmla="*/ 0 w 22"/>
                <a:gd name="T17" fmla="*/ 0 h 25"/>
                <a:gd name="T18" fmla="*/ 0 w 22"/>
                <a:gd name="T19" fmla="*/ 0 h 25"/>
                <a:gd name="T20" fmla="*/ 0 w 22"/>
                <a:gd name="T21" fmla="*/ 0 h 25"/>
                <a:gd name="T22" fmla="*/ 0 w 22"/>
                <a:gd name="T23" fmla="*/ 0 h 25"/>
                <a:gd name="T24" fmla="*/ 0 w 22"/>
                <a:gd name="T25" fmla="*/ 0 h 25"/>
                <a:gd name="T26" fmla="*/ 0 w 22"/>
                <a:gd name="T27" fmla="*/ 0 h 25"/>
                <a:gd name="T28" fmla="*/ 0 w 22"/>
                <a:gd name="T29" fmla="*/ 0 h 25"/>
                <a:gd name="T30" fmla="*/ 0 w 22"/>
                <a:gd name="T31" fmla="*/ 0 h 25"/>
                <a:gd name="T32" fmla="*/ 0 w 22"/>
                <a:gd name="T33" fmla="*/ 0 h 25"/>
                <a:gd name="T34" fmla="*/ 0 w 22"/>
                <a:gd name="T35" fmla="*/ 0 h 2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
                <a:gd name="T55" fmla="*/ 0 h 25"/>
                <a:gd name="T56" fmla="*/ 22 w 22"/>
                <a:gd name="T57" fmla="*/ 25 h 2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 h="25">
                  <a:moveTo>
                    <a:pt x="0" y="13"/>
                  </a:moveTo>
                  <a:lnTo>
                    <a:pt x="1" y="18"/>
                  </a:lnTo>
                  <a:lnTo>
                    <a:pt x="4" y="21"/>
                  </a:lnTo>
                  <a:lnTo>
                    <a:pt x="6" y="24"/>
                  </a:lnTo>
                  <a:lnTo>
                    <a:pt x="11" y="25"/>
                  </a:lnTo>
                  <a:lnTo>
                    <a:pt x="16" y="24"/>
                  </a:lnTo>
                  <a:lnTo>
                    <a:pt x="19" y="21"/>
                  </a:lnTo>
                  <a:lnTo>
                    <a:pt x="21" y="18"/>
                  </a:lnTo>
                  <a:lnTo>
                    <a:pt x="22" y="13"/>
                  </a:lnTo>
                  <a:lnTo>
                    <a:pt x="21" y="7"/>
                  </a:lnTo>
                  <a:lnTo>
                    <a:pt x="19" y="4"/>
                  </a:lnTo>
                  <a:lnTo>
                    <a:pt x="16" y="1"/>
                  </a:lnTo>
                  <a:lnTo>
                    <a:pt x="11" y="0"/>
                  </a:lnTo>
                  <a:lnTo>
                    <a:pt x="6" y="1"/>
                  </a:lnTo>
                  <a:lnTo>
                    <a:pt x="4" y="4"/>
                  </a:lnTo>
                  <a:lnTo>
                    <a:pt x="1" y="7"/>
                  </a:lnTo>
                  <a:lnTo>
                    <a:pt x="0"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317" name="Freeform 44"/>
            <p:cNvSpPr>
              <a:spLocks/>
            </p:cNvSpPr>
            <p:nvPr/>
          </p:nvSpPr>
          <p:spPr bwMode="auto">
            <a:xfrm>
              <a:off x="4061" y="1481"/>
              <a:ext cx="8" cy="8"/>
            </a:xfrm>
            <a:custGeom>
              <a:avLst/>
              <a:gdLst>
                <a:gd name="T0" fmla="*/ 0 w 24"/>
                <a:gd name="T1" fmla="*/ 0 h 26"/>
                <a:gd name="T2" fmla="*/ 0 w 24"/>
                <a:gd name="T3" fmla="*/ 0 h 26"/>
                <a:gd name="T4" fmla="*/ 0 w 24"/>
                <a:gd name="T5" fmla="*/ 0 h 26"/>
                <a:gd name="T6" fmla="*/ 0 w 24"/>
                <a:gd name="T7" fmla="*/ 0 h 26"/>
                <a:gd name="T8" fmla="*/ 0 w 24"/>
                <a:gd name="T9" fmla="*/ 0 h 26"/>
                <a:gd name="T10" fmla="*/ 0 w 24"/>
                <a:gd name="T11" fmla="*/ 0 h 26"/>
                <a:gd name="T12" fmla="*/ 0 w 24"/>
                <a:gd name="T13" fmla="*/ 0 h 26"/>
                <a:gd name="T14" fmla="*/ 0 w 24"/>
                <a:gd name="T15" fmla="*/ 0 h 26"/>
                <a:gd name="T16" fmla="*/ 0 w 24"/>
                <a:gd name="T17" fmla="*/ 0 h 26"/>
                <a:gd name="T18" fmla="*/ 0 w 24"/>
                <a:gd name="T19" fmla="*/ 0 h 26"/>
                <a:gd name="T20" fmla="*/ 0 w 24"/>
                <a:gd name="T21" fmla="*/ 0 h 26"/>
                <a:gd name="T22" fmla="*/ 0 w 24"/>
                <a:gd name="T23" fmla="*/ 0 h 26"/>
                <a:gd name="T24" fmla="*/ 0 w 24"/>
                <a:gd name="T25" fmla="*/ 0 h 26"/>
                <a:gd name="T26" fmla="*/ 0 w 24"/>
                <a:gd name="T27" fmla="*/ 0 h 26"/>
                <a:gd name="T28" fmla="*/ 0 w 24"/>
                <a:gd name="T29" fmla="*/ 0 h 26"/>
                <a:gd name="T30" fmla="*/ 0 w 24"/>
                <a:gd name="T31" fmla="*/ 0 h 26"/>
                <a:gd name="T32" fmla="*/ 0 w 24"/>
                <a:gd name="T33" fmla="*/ 0 h 26"/>
                <a:gd name="T34" fmla="*/ 0 w 24"/>
                <a:gd name="T35" fmla="*/ 0 h 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6"/>
                <a:gd name="T56" fmla="*/ 24 w 24"/>
                <a:gd name="T57" fmla="*/ 26 h 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6">
                  <a:moveTo>
                    <a:pt x="0" y="13"/>
                  </a:moveTo>
                  <a:lnTo>
                    <a:pt x="2" y="19"/>
                  </a:lnTo>
                  <a:lnTo>
                    <a:pt x="4" y="22"/>
                  </a:lnTo>
                  <a:lnTo>
                    <a:pt x="7" y="25"/>
                  </a:lnTo>
                  <a:lnTo>
                    <a:pt x="12" y="26"/>
                  </a:lnTo>
                  <a:lnTo>
                    <a:pt x="17" y="25"/>
                  </a:lnTo>
                  <a:lnTo>
                    <a:pt x="20" y="22"/>
                  </a:lnTo>
                  <a:lnTo>
                    <a:pt x="23" y="19"/>
                  </a:lnTo>
                  <a:lnTo>
                    <a:pt x="24" y="13"/>
                  </a:lnTo>
                  <a:lnTo>
                    <a:pt x="23" y="8"/>
                  </a:lnTo>
                  <a:lnTo>
                    <a:pt x="20" y="5"/>
                  </a:lnTo>
                  <a:lnTo>
                    <a:pt x="17" y="2"/>
                  </a:lnTo>
                  <a:lnTo>
                    <a:pt x="12" y="0"/>
                  </a:lnTo>
                  <a:lnTo>
                    <a:pt x="7" y="2"/>
                  </a:lnTo>
                  <a:lnTo>
                    <a:pt x="4" y="5"/>
                  </a:lnTo>
                  <a:lnTo>
                    <a:pt x="2" y="8"/>
                  </a:lnTo>
                  <a:lnTo>
                    <a:pt x="0"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318" name="Freeform 45"/>
            <p:cNvSpPr>
              <a:spLocks/>
            </p:cNvSpPr>
            <p:nvPr/>
          </p:nvSpPr>
          <p:spPr bwMode="auto">
            <a:xfrm>
              <a:off x="4087" y="1457"/>
              <a:ext cx="7" cy="9"/>
            </a:xfrm>
            <a:custGeom>
              <a:avLst/>
              <a:gdLst>
                <a:gd name="T0" fmla="*/ 0 w 22"/>
                <a:gd name="T1" fmla="*/ 0 h 26"/>
                <a:gd name="T2" fmla="*/ 0 w 22"/>
                <a:gd name="T3" fmla="*/ 0 h 26"/>
                <a:gd name="T4" fmla="*/ 0 w 22"/>
                <a:gd name="T5" fmla="*/ 0 h 26"/>
                <a:gd name="T6" fmla="*/ 0 w 22"/>
                <a:gd name="T7" fmla="*/ 0 h 26"/>
                <a:gd name="T8" fmla="*/ 0 w 22"/>
                <a:gd name="T9" fmla="*/ 0 h 26"/>
                <a:gd name="T10" fmla="*/ 0 w 22"/>
                <a:gd name="T11" fmla="*/ 0 h 26"/>
                <a:gd name="T12" fmla="*/ 0 w 22"/>
                <a:gd name="T13" fmla="*/ 0 h 26"/>
                <a:gd name="T14" fmla="*/ 0 w 22"/>
                <a:gd name="T15" fmla="*/ 0 h 26"/>
                <a:gd name="T16" fmla="*/ 0 w 22"/>
                <a:gd name="T17" fmla="*/ 0 h 26"/>
                <a:gd name="T18" fmla="*/ 0 w 22"/>
                <a:gd name="T19" fmla="*/ 0 h 26"/>
                <a:gd name="T20" fmla="*/ 0 w 22"/>
                <a:gd name="T21" fmla="*/ 0 h 26"/>
                <a:gd name="T22" fmla="*/ 0 w 22"/>
                <a:gd name="T23" fmla="*/ 0 h 26"/>
                <a:gd name="T24" fmla="*/ 0 w 22"/>
                <a:gd name="T25" fmla="*/ 0 h 26"/>
                <a:gd name="T26" fmla="*/ 0 w 22"/>
                <a:gd name="T27" fmla="*/ 0 h 26"/>
                <a:gd name="T28" fmla="*/ 0 w 22"/>
                <a:gd name="T29" fmla="*/ 0 h 26"/>
                <a:gd name="T30" fmla="*/ 0 w 22"/>
                <a:gd name="T31" fmla="*/ 0 h 26"/>
                <a:gd name="T32" fmla="*/ 0 w 22"/>
                <a:gd name="T33" fmla="*/ 0 h 26"/>
                <a:gd name="T34" fmla="*/ 0 w 22"/>
                <a:gd name="T35" fmla="*/ 0 h 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
                <a:gd name="T55" fmla="*/ 0 h 26"/>
                <a:gd name="T56" fmla="*/ 22 w 22"/>
                <a:gd name="T57" fmla="*/ 26 h 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 h="26">
                  <a:moveTo>
                    <a:pt x="0" y="13"/>
                  </a:moveTo>
                  <a:lnTo>
                    <a:pt x="1" y="18"/>
                  </a:lnTo>
                  <a:lnTo>
                    <a:pt x="4" y="21"/>
                  </a:lnTo>
                  <a:lnTo>
                    <a:pt x="6" y="24"/>
                  </a:lnTo>
                  <a:lnTo>
                    <a:pt x="11" y="26"/>
                  </a:lnTo>
                  <a:lnTo>
                    <a:pt x="16" y="24"/>
                  </a:lnTo>
                  <a:lnTo>
                    <a:pt x="19" y="21"/>
                  </a:lnTo>
                  <a:lnTo>
                    <a:pt x="21" y="18"/>
                  </a:lnTo>
                  <a:lnTo>
                    <a:pt x="22" y="13"/>
                  </a:lnTo>
                  <a:lnTo>
                    <a:pt x="21" y="7"/>
                  </a:lnTo>
                  <a:lnTo>
                    <a:pt x="19" y="4"/>
                  </a:lnTo>
                  <a:lnTo>
                    <a:pt x="16" y="1"/>
                  </a:lnTo>
                  <a:lnTo>
                    <a:pt x="11" y="0"/>
                  </a:lnTo>
                  <a:lnTo>
                    <a:pt x="6" y="1"/>
                  </a:lnTo>
                  <a:lnTo>
                    <a:pt x="4" y="4"/>
                  </a:lnTo>
                  <a:lnTo>
                    <a:pt x="1" y="7"/>
                  </a:lnTo>
                  <a:lnTo>
                    <a:pt x="0"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319" name="Freeform 46"/>
            <p:cNvSpPr>
              <a:spLocks/>
            </p:cNvSpPr>
            <p:nvPr/>
          </p:nvSpPr>
          <p:spPr bwMode="auto">
            <a:xfrm>
              <a:off x="4125" y="1500"/>
              <a:ext cx="8" cy="9"/>
            </a:xfrm>
            <a:custGeom>
              <a:avLst/>
              <a:gdLst>
                <a:gd name="T0" fmla="*/ 0 w 24"/>
                <a:gd name="T1" fmla="*/ 0 h 26"/>
                <a:gd name="T2" fmla="*/ 0 w 24"/>
                <a:gd name="T3" fmla="*/ 0 h 26"/>
                <a:gd name="T4" fmla="*/ 0 w 24"/>
                <a:gd name="T5" fmla="*/ 0 h 26"/>
                <a:gd name="T6" fmla="*/ 0 w 24"/>
                <a:gd name="T7" fmla="*/ 0 h 26"/>
                <a:gd name="T8" fmla="*/ 0 w 24"/>
                <a:gd name="T9" fmla="*/ 0 h 26"/>
                <a:gd name="T10" fmla="*/ 0 w 24"/>
                <a:gd name="T11" fmla="*/ 0 h 26"/>
                <a:gd name="T12" fmla="*/ 0 w 24"/>
                <a:gd name="T13" fmla="*/ 0 h 26"/>
                <a:gd name="T14" fmla="*/ 0 w 24"/>
                <a:gd name="T15" fmla="*/ 0 h 26"/>
                <a:gd name="T16" fmla="*/ 0 w 24"/>
                <a:gd name="T17" fmla="*/ 0 h 26"/>
                <a:gd name="T18" fmla="*/ 0 w 24"/>
                <a:gd name="T19" fmla="*/ 0 h 26"/>
                <a:gd name="T20" fmla="*/ 0 w 24"/>
                <a:gd name="T21" fmla="*/ 0 h 26"/>
                <a:gd name="T22" fmla="*/ 0 w 24"/>
                <a:gd name="T23" fmla="*/ 0 h 26"/>
                <a:gd name="T24" fmla="*/ 0 w 24"/>
                <a:gd name="T25" fmla="*/ 0 h 26"/>
                <a:gd name="T26" fmla="*/ 0 w 24"/>
                <a:gd name="T27" fmla="*/ 0 h 26"/>
                <a:gd name="T28" fmla="*/ 0 w 24"/>
                <a:gd name="T29" fmla="*/ 0 h 26"/>
                <a:gd name="T30" fmla="*/ 0 w 24"/>
                <a:gd name="T31" fmla="*/ 0 h 26"/>
                <a:gd name="T32" fmla="*/ 0 w 24"/>
                <a:gd name="T33" fmla="*/ 0 h 26"/>
                <a:gd name="T34" fmla="*/ 0 w 24"/>
                <a:gd name="T35" fmla="*/ 0 h 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6"/>
                <a:gd name="T56" fmla="*/ 24 w 24"/>
                <a:gd name="T57" fmla="*/ 26 h 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6">
                  <a:moveTo>
                    <a:pt x="0" y="13"/>
                  </a:moveTo>
                  <a:lnTo>
                    <a:pt x="1" y="19"/>
                  </a:lnTo>
                  <a:lnTo>
                    <a:pt x="4" y="22"/>
                  </a:lnTo>
                  <a:lnTo>
                    <a:pt x="6" y="25"/>
                  </a:lnTo>
                  <a:lnTo>
                    <a:pt x="11" y="26"/>
                  </a:lnTo>
                  <a:lnTo>
                    <a:pt x="16" y="25"/>
                  </a:lnTo>
                  <a:lnTo>
                    <a:pt x="20" y="22"/>
                  </a:lnTo>
                  <a:lnTo>
                    <a:pt x="23" y="19"/>
                  </a:lnTo>
                  <a:lnTo>
                    <a:pt x="24" y="13"/>
                  </a:lnTo>
                  <a:lnTo>
                    <a:pt x="23" y="8"/>
                  </a:lnTo>
                  <a:lnTo>
                    <a:pt x="20" y="5"/>
                  </a:lnTo>
                  <a:lnTo>
                    <a:pt x="16" y="2"/>
                  </a:lnTo>
                  <a:lnTo>
                    <a:pt x="11" y="0"/>
                  </a:lnTo>
                  <a:lnTo>
                    <a:pt x="6" y="2"/>
                  </a:lnTo>
                  <a:lnTo>
                    <a:pt x="4" y="5"/>
                  </a:lnTo>
                  <a:lnTo>
                    <a:pt x="1" y="8"/>
                  </a:lnTo>
                  <a:lnTo>
                    <a:pt x="0"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320" name="Freeform 47"/>
            <p:cNvSpPr>
              <a:spLocks/>
            </p:cNvSpPr>
            <p:nvPr/>
          </p:nvSpPr>
          <p:spPr bwMode="auto">
            <a:xfrm>
              <a:off x="4092" y="1507"/>
              <a:ext cx="8" cy="9"/>
            </a:xfrm>
            <a:custGeom>
              <a:avLst/>
              <a:gdLst>
                <a:gd name="T0" fmla="*/ 0 w 24"/>
                <a:gd name="T1" fmla="*/ 0 h 27"/>
                <a:gd name="T2" fmla="*/ 0 w 24"/>
                <a:gd name="T3" fmla="*/ 0 h 27"/>
                <a:gd name="T4" fmla="*/ 0 w 24"/>
                <a:gd name="T5" fmla="*/ 0 h 27"/>
                <a:gd name="T6" fmla="*/ 0 w 24"/>
                <a:gd name="T7" fmla="*/ 0 h 27"/>
                <a:gd name="T8" fmla="*/ 0 w 24"/>
                <a:gd name="T9" fmla="*/ 0 h 27"/>
                <a:gd name="T10" fmla="*/ 0 w 24"/>
                <a:gd name="T11" fmla="*/ 0 h 27"/>
                <a:gd name="T12" fmla="*/ 0 w 24"/>
                <a:gd name="T13" fmla="*/ 0 h 27"/>
                <a:gd name="T14" fmla="*/ 0 w 24"/>
                <a:gd name="T15" fmla="*/ 0 h 27"/>
                <a:gd name="T16" fmla="*/ 0 w 24"/>
                <a:gd name="T17" fmla="*/ 0 h 27"/>
                <a:gd name="T18" fmla="*/ 0 w 24"/>
                <a:gd name="T19" fmla="*/ 0 h 27"/>
                <a:gd name="T20" fmla="*/ 0 w 24"/>
                <a:gd name="T21" fmla="*/ 0 h 27"/>
                <a:gd name="T22" fmla="*/ 0 w 24"/>
                <a:gd name="T23" fmla="*/ 0 h 27"/>
                <a:gd name="T24" fmla="*/ 0 w 24"/>
                <a:gd name="T25" fmla="*/ 0 h 27"/>
                <a:gd name="T26" fmla="*/ 0 w 24"/>
                <a:gd name="T27" fmla="*/ 0 h 27"/>
                <a:gd name="T28" fmla="*/ 0 w 24"/>
                <a:gd name="T29" fmla="*/ 0 h 27"/>
                <a:gd name="T30" fmla="*/ 0 w 24"/>
                <a:gd name="T31" fmla="*/ 0 h 27"/>
                <a:gd name="T32" fmla="*/ 0 w 24"/>
                <a:gd name="T33" fmla="*/ 0 h 27"/>
                <a:gd name="T34" fmla="*/ 0 w 24"/>
                <a:gd name="T35" fmla="*/ 0 h 2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7"/>
                <a:gd name="T56" fmla="*/ 24 w 24"/>
                <a:gd name="T57" fmla="*/ 27 h 2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7">
                  <a:moveTo>
                    <a:pt x="0" y="14"/>
                  </a:moveTo>
                  <a:lnTo>
                    <a:pt x="1" y="20"/>
                  </a:lnTo>
                  <a:lnTo>
                    <a:pt x="4" y="23"/>
                  </a:lnTo>
                  <a:lnTo>
                    <a:pt x="6" y="25"/>
                  </a:lnTo>
                  <a:lnTo>
                    <a:pt x="11" y="27"/>
                  </a:lnTo>
                  <a:lnTo>
                    <a:pt x="16" y="25"/>
                  </a:lnTo>
                  <a:lnTo>
                    <a:pt x="20" y="23"/>
                  </a:lnTo>
                  <a:lnTo>
                    <a:pt x="22" y="20"/>
                  </a:lnTo>
                  <a:lnTo>
                    <a:pt x="24" y="14"/>
                  </a:lnTo>
                  <a:lnTo>
                    <a:pt x="22" y="8"/>
                  </a:lnTo>
                  <a:lnTo>
                    <a:pt x="20" y="4"/>
                  </a:lnTo>
                  <a:lnTo>
                    <a:pt x="16" y="1"/>
                  </a:lnTo>
                  <a:lnTo>
                    <a:pt x="11" y="0"/>
                  </a:lnTo>
                  <a:lnTo>
                    <a:pt x="6" y="1"/>
                  </a:lnTo>
                  <a:lnTo>
                    <a:pt x="4" y="4"/>
                  </a:lnTo>
                  <a:lnTo>
                    <a:pt x="1" y="8"/>
                  </a:lnTo>
                  <a:lnTo>
                    <a:pt x="0"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321" name="Freeform 48"/>
            <p:cNvSpPr>
              <a:spLocks/>
            </p:cNvSpPr>
            <p:nvPr/>
          </p:nvSpPr>
          <p:spPr bwMode="auto">
            <a:xfrm>
              <a:off x="4087" y="1543"/>
              <a:ext cx="7" cy="9"/>
            </a:xfrm>
            <a:custGeom>
              <a:avLst/>
              <a:gdLst>
                <a:gd name="T0" fmla="*/ 0 w 22"/>
                <a:gd name="T1" fmla="*/ 0 h 27"/>
                <a:gd name="T2" fmla="*/ 0 w 22"/>
                <a:gd name="T3" fmla="*/ 0 h 27"/>
                <a:gd name="T4" fmla="*/ 0 w 22"/>
                <a:gd name="T5" fmla="*/ 0 h 27"/>
                <a:gd name="T6" fmla="*/ 0 w 22"/>
                <a:gd name="T7" fmla="*/ 0 h 27"/>
                <a:gd name="T8" fmla="*/ 0 w 22"/>
                <a:gd name="T9" fmla="*/ 0 h 27"/>
                <a:gd name="T10" fmla="*/ 0 w 22"/>
                <a:gd name="T11" fmla="*/ 0 h 27"/>
                <a:gd name="T12" fmla="*/ 0 w 22"/>
                <a:gd name="T13" fmla="*/ 0 h 27"/>
                <a:gd name="T14" fmla="*/ 0 w 22"/>
                <a:gd name="T15" fmla="*/ 0 h 27"/>
                <a:gd name="T16" fmla="*/ 0 w 22"/>
                <a:gd name="T17" fmla="*/ 0 h 27"/>
                <a:gd name="T18" fmla="*/ 0 w 22"/>
                <a:gd name="T19" fmla="*/ 0 h 27"/>
                <a:gd name="T20" fmla="*/ 0 w 22"/>
                <a:gd name="T21" fmla="*/ 0 h 27"/>
                <a:gd name="T22" fmla="*/ 0 w 22"/>
                <a:gd name="T23" fmla="*/ 0 h 27"/>
                <a:gd name="T24" fmla="*/ 0 w 22"/>
                <a:gd name="T25" fmla="*/ 0 h 27"/>
                <a:gd name="T26" fmla="*/ 0 w 22"/>
                <a:gd name="T27" fmla="*/ 0 h 27"/>
                <a:gd name="T28" fmla="*/ 0 w 22"/>
                <a:gd name="T29" fmla="*/ 0 h 27"/>
                <a:gd name="T30" fmla="*/ 0 w 22"/>
                <a:gd name="T31" fmla="*/ 0 h 27"/>
                <a:gd name="T32" fmla="*/ 0 w 22"/>
                <a:gd name="T33" fmla="*/ 0 h 27"/>
                <a:gd name="T34" fmla="*/ 0 w 22"/>
                <a:gd name="T35" fmla="*/ 0 h 2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
                <a:gd name="T55" fmla="*/ 0 h 27"/>
                <a:gd name="T56" fmla="*/ 22 w 22"/>
                <a:gd name="T57" fmla="*/ 27 h 2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 h="27">
                  <a:moveTo>
                    <a:pt x="0" y="13"/>
                  </a:moveTo>
                  <a:lnTo>
                    <a:pt x="1" y="19"/>
                  </a:lnTo>
                  <a:lnTo>
                    <a:pt x="4" y="23"/>
                  </a:lnTo>
                  <a:lnTo>
                    <a:pt x="6" y="26"/>
                  </a:lnTo>
                  <a:lnTo>
                    <a:pt x="11" y="27"/>
                  </a:lnTo>
                  <a:lnTo>
                    <a:pt x="16" y="26"/>
                  </a:lnTo>
                  <a:lnTo>
                    <a:pt x="19" y="23"/>
                  </a:lnTo>
                  <a:lnTo>
                    <a:pt x="21" y="19"/>
                  </a:lnTo>
                  <a:lnTo>
                    <a:pt x="22" y="13"/>
                  </a:lnTo>
                  <a:lnTo>
                    <a:pt x="21" y="7"/>
                  </a:lnTo>
                  <a:lnTo>
                    <a:pt x="19" y="4"/>
                  </a:lnTo>
                  <a:lnTo>
                    <a:pt x="16" y="2"/>
                  </a:lnTo>
                  <a:lnTo>
                    <a:pt x="11" y="0"/>
                  </a:lnTo>
                  <a:lnTo>
                    <a:pt x="6" y="2"/>
                  </a:lnTo>
                  <a:lnTo>
                    <a:pt x="4" y="4"/>
                  </a:lnTo>
                  <a:lnTo>
                    <a:pt x="1" y="7"/>
                  </a:lnTo>
                  <a:lnTo>
                    <a:pt x="0"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322" name="Freeform 49"/>
            <p:cNvSpPr>
              <a:spLocks/>
            </p:cNvSpPr>
            <p:nvPr/>
          </p:nvSpPr>
          <p:spPr bwMode="auto">
            <a:xfrm>
              <a:off x="3652" y="1436"/>
              <a:ext cx="8" cy="9"/>
            </a:xfrm>
            <a:custGeom>
              <a:avLst/>
              <a:gdLst>
                <a:gd name="T0" fmla="*/ 0 w 24"/>
                <a:gd name="T1" fmla="*/ 0 h 28"/>
                <a:gd name="T2" fmla="*/ 0 w 24"/>
                <a:gd name="T3" fmla="*/ 0 h 28"/>
                <a:gd name="T4" fmla="*/ 0 w 24"/>
                <a:gd name="T5" fmla="*/ 0 h 28"/>
                <a:gd name="T6" fmla="*/ 0 w 24"/>
                <a:gd name="T7" fmla="*/ 0 h 28"/>
                <a:gd name="T8" fmla="*/ 0 w 24"/>
                <a:gd name="T9" fmla="*/ 0 h 28"/>
                <a:gd name="T10" fmla="*/ 0 w 24"/>
                <a:gd name="T11" fmla="*/ 0 h 28"/>
                <a:gd name="T12" fmla="*/ 0 w 24"/>
                <a:gd name="T13" fmla="*/ 0 h 28"/>
                <a:gd name="T14" fmla="*/ 0 w 24"/>
                <a:gd name="T15" fmla="*/ 0 h 28"/>
                <a:gd name="T16" fmla="*/ 0 w 24"/>
                <a:gd name="T17" fmla="*/ 0 h 28"/>
                <a:gd name="T18" fmla="*/ 0 w 24"/>
                <a:gd name="T19" fmla="*/ 0 h 28"/>
                <a:gd name="T20" fmla="*/ 0 w 24"/>
                <a:gd name="T21" fmla="*/ 0 h 28"/>
                <a:gd name="T22" fmla="*/ 0 w 24"/>
                <a:gd name="T23" fmla="*/ 0 h 28"/>
                <a:gd name="T24" fmla="*/ 0 w 24"/>
                <a:gd name="T25" fmla="*/ 0 h 28"/>
                <a:gd name="T26" fmla="*/ 0 w 24"/>
                <a:gd name="T27" fmla="*/ 0 h 28"/>
                <a:gd name="T28" fmla="*/ 0 w 24"/>
                <a:gd name="T29" fmla="*/ 0 h 28"/>
                <a:gd name="T30" fmla="*/ 0 w 24"/>
                <a:gd name="T31" fmla="*/ 0 h 28"/>
                <a:gd name="T32" fmla="*/ 0 w 24"/>
                <a:gd name="T33" fmla="*/ 0 h 28"/>
                <a:gd name="T34" fmla="*/ 0 w 24"/>
                <a:gd name="T35" fmla="*/ 0 h 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8"/>
                <a:gd name="T56" fmla="*/ 24 w 24"/>
                <a:gd name="T57" fmla="*/ 28 h 2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8">
                  <a:moveTo>
                    <a:pt x="0" y="15"/>
                  </a:moveTo>
                  <a:lnTo>
                    <a:pt x="2" y="21"/>
                  </a:lnTo>
                  <a:lnTo>
                    <a:pt x="4" y="23"/>
                  </a:lnTo>
                  <a:lnTo>
                    <a:pt x="8" y="26"/>
                  </a:lnTo>
                  <a:lnTo>
                    <a:pt x="13" y="28"/>
                  </a:lnTo>
                  <a:lnTo>
                    <a:pt x="18" y="26"/>
                  </a:lnTo>
                  <a:lnTo>
                    <a:pt x="20" y="23"/>
                  </a:lnTo>
                  <a:lnTo>
                    <a:pt x="23" y="21"/>
                  </a:lnTo>
                  <a:lnTo>
                    <a:pt x="24" y="15"/>
                  </a:lnTo>
                  <a:lnTo>
                    <a:pt x="23" y="9"/>
                  </a:lnTo>
                  <a:lnTo>
                    <a:pt x="20" y="5"/>
                  </a:lnTo>
                  <a:lnTo>
                    <a:pt x="18" y="2"/>
                  </a:lnTo>
                  <a:lnTo>
                    <a:pt x="13" y="0"/>
                  </a:lnTo>
                  <a:lnTo>
                    <a:pt x="8" y="2"/>
                  </a:lnTo>
                  <a:lnTo>
                    <a:pt x="4" y="5"/>
                  </a:lnTo>
                  <a:lnTo>
                    <a:pt x="2" y="9"/>
                  </a:lnTo>
                  <a:lnTo>
                    <a:pt x="0"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323" name="Freeform 50"/>
            <p:cNvSpPr>
              <a:spLocks/>
            </p:cNvSpPr>
            <p:nvPr/>
          </p:nvSpPr>
          <p:spPr bwMode="auto">
            <a:xfrm>
              <a:off x="3796" y="1277"/>
              <a:ext cx="164" cy="94"/>
            </a:xfrm>
            <a:custGeom>
              <a:avLst/>
              <a:gdLst>
                <a:gd name="T0" fmla="*/ 0 w 493"/>
                <a:gd name="T1" fmla="*/ 0 h 284"/>
                <a:gd name="T2" fmla="*/ 0 w 493"/>
                <a:gd name="T3" fmla="*/ 0 h 284"/>
                <a:gd name="T4" fmla="*/ 0 w 493"/>
                <a:gd name="T5" fmla="*/ 0 h 284"/>
                <a:gd name="T6" fmla="*/ 0 w 493"/>
                <a:gd name="T7" fmla="*/ 0 h 284"/>
                <a:gd name="T8" fmla="*/ 0 w 493"/>
                <a:gd name="T9" fmla="*/ 0 h 284"/>
                <a:gd name="T10" fmla="*/ 0 w 493"/>
                <a:gd name="T11" fmla="*/ 0 h 284"/>
                <a:gd name="T12" fmla="*/ 0 w 493"/>
                <a:gd name="T13" fmla="*/ 0 h 284"/>
                <a:gd name="T14" fmla="*/ 0 w 493"/>
                <a:gd name="T15" fmla="*/ 0 h 284"/>
                <a:gd name="T16" fmla="*/ 0 w 493"/>
                <a:gd name="T17" fmla="*/ 0 h 284"/>
                <a:gd name="T18" fmla="*/ 0 w 493"/>
                <a:gd name="T19" fmla="*/ 0 h 284"/>
                <a:gd name="T20" fmla="*/ 0 w 493"/>
                <a:gd name="T21" fmla="*/ 0 h 284"/>
                <a:gd name="T22" fmla="*/ 0 w 493"/>
                <a:gd name="T23" fmla="*/ 0 h 284"/>
                <a:gd name="T24" fmla="*/ 0 w 493"/>
                <a:gd name="T25" fmla="*/ 0 h 284"/>
                <a:gd name="T26" fmla="*/ 0 w 493"/>
                <a:gd name="T27" fmla="*/ 0 h 284"/>
                <a:gd name="T28" fmla="*/ 0 w 493"/>
                <a:gd name="T29" fmla="*/ 0 h 284"/>
                <a:gd name="T30" fmla="*/ 0 w 493"/>
                <a:gd name="T31" fmla="*/ 0 h 284"/>
                <a:gd name="T32" fmla="*/ 0 w 493"/>
                <a:gd name="T33" fmla="*/ 0 h 284"/>
                <a:gd name="T34" fmla="*/ 0 w 493"/>
                <a:gd name="T35" fmla="*/ 0 h 284"/>
                <a:gd name="T36" fmla="*/ 0 w 493"/>
                <a:gd name="T37" fmla="*/ 0 h 284"/>
                <a:gd name="T38" fmla="*/ 0 w 493"/>
                <a:gd name="T39" fmla="*/ 0 h 284"/>
                <a:gd name="T40" fmla="*/ 0 w 493"/>
                <a:gd name="T41" fmla="*/ 0 h 284"/>
                <a:gd name="T42" fmla="*/ 0 w 493"/>
                <a:gd name="T43" fmla="*/ 0 h 284"/>
                <a:gd name="T44" fmla="*/ 0 w 493"/>
                <a:gd name="T45" fmla="*/ 0 h 284"/>
                <a:gd name="T46" fmla="*/ 0 w 493"/>
                <a:gd name="T47" fmla="*/ 0 h 284"/>
                <a:gd name="T48" fmla="*/ 0 w 493"/>
                <a:gd name="T49" fmla="*/ 0 h 284"/>
                <a:gd name="T50" fmla="*/ 0 w 493"/>
                <a:gd name="T51" fmla="*/ 0 h 284"/>
                <a:gd name="T52" fmla="*/ 0 w 493"/>
                <a:gd name="T53" fmla="*/ 0 h 284"/>
                <a:gd name="T54" fmla="*/ 0 w 493"/>
                <a:gd name="T55" fmla="*/ 0 h 284"/>
                <a:gd name="T56" fmla="*/ 0 w 493"/>
                <a:gd name="T57" fmla="*/ 0 h 284"/>
                <a:gd name="T58" fmla="*/ 0 w 493"/>
                <a:gd name="T59" fmla="*/ 0 h 284"/>
                <a:gd name="T60" fmla="*/ 0 w 493"/>
                <a:gd name="T61" fmla="*/ 0 h 284"/>
                <a:gd name="T62" fmla="*/ 0 w 493"/>
                <a:gd name="T63" fmla="*/ 0 h 284"/>
                <a:gd name="T64" fmla="*/ 0 w 493"/>
                <a:gd name="T65" fmla="*/ 0 h 2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3"/>
                <a:gd name="T100" fmla="*/ 0 h 284"/>
                <a:gd name="T101" fmla="*/ 493 w 493"/>
                <a:gd name="T102" fmla="*/ 284 h 28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3" h="284">
                  <a:moveTo>
                    <a:pt x="113" y="110"/>
                  </a:moveTo>
                  <a:lnTo>
                    <a:pt x="123" y="114"/>
                  </a:lnTo>
                  <a:lnTo>
                    <a:pt x="135" y="118"/>
                  </a:lnTo>
                  <a:lnTo>
                    <a:pt x="149" y="121"/>
                  </a:lnTo>
                  <a:lnTo>
                    <a:pt x="162" y="126"/>
                  </a:lnTo>
                  <a:lnTo>
                    <a:pt x="177" y="129"/>
                  </a:lnTo>
                  <a:lnTo>
                    <a:pt x="194" y="130"/>
                  </a:lnTo>
                  <a:lnTo>
                    <a:pt x="211" y="131"/>
                  </a:lnTo>
                  <a:lnTo>
                    <a:pt x="230" y="133"/>
                  </a:lnTo>
                  <a:lnTo>
                    <a:pt x="251" y="134"/>
                  </a:lnTo>
                  <a:lnTo>
                    <a:pt x="272" y="133"/>
                  </a:lnTo>
                  <a:lnTo>
                    <a:pt x="296" y="133"/>
                  </a:lnTo>
                  <a:lnTo>
                    <a:pt x="321" y="130"/>
                  </a:lnTo>
                  <a:lnTo>
                    <a:pt x="349" y="127"/>
                  </a:lnTo>
                  <a:lnTo>
                    <a:pt x="376" y="123"/>
                  </a:lnTo>
                  <a:lnTo>
                    <a:pt x="406" y="117"/>
                  </a:lnTo>
                  <a:lnTo>
                    <a:pt x="439" y="111"/>
                  </a:lnTo>
                  <a:lnTo>
                    <a:pt x="435" y="111"/>
                  </a:lnTo>
                  <a:lnTo>
                    <a:pt x="424" y="110"/>
                  </a:lnTo>
                  <a:lnTo>
                    <a:pt x="406" y="108"/>
                  </a:lnTo>
                  <a:lnTo>
                    <a:pt x="384" y="107"/>
                  </a:lnTo>
                  <a:lnTo>
                    <a:pt x="356" y="103"/>
                  </a:lnTo>
                  <a:lnTo>
                    <a:pt x="325" y="100"/>
                  </a:lnTo>
                  <a:lnTo>
                    <a:pt x="292" y="94"/>
                  </a:lnTo>
                  <a:lnTo>
                    <a:pt x="256" y="88"/>
                  </a:lnTo>
                  <a:lnTo>
                    <a:pt x="220" y="82"/>
                  </a:lnTo>
                  <a:lnTo>
                    <a:pt x="184" y="74"/>
                  </a:lnTo>
                  <a:lnTo>
                    <a:pt x="147" y="65"/>
                  </a:lnTo>
                  <a:lnTo>
                    <a:pt x="113" y="55"/>
                  </a:lnTo>
                  <a:lnTo>
                    <a:pt x="81" y="44"/>
                  </a:lnTo>
                  <a:lnTo>
                    <a:pt x="53" y="31"/>
                  </a:lnTo>
                  <a:lnTo>
                    <a:pt x="30" y="16"/>
                  </a:lnTo>
                  <a:lnTo>
                    <a:pt x="11" y="0"/>
                  </a:lnTo>
                  <a:lnTo>
                    <a:pt x="0" y="117"/>
                  </a:lnTo>
                  <a:lnTo>
                    <a:pt x="1" y="120"/>
                  </a:lnTo>
                  <a:lnTo>
                    <a:pt x="3" y="129"/>
                  </a:lnTo>
                  <a:lnTo>
                    <a:pt x="10" y="141"/>
                  </a:lnTo>
                  <a:lnTo>
                    <a:pt x="18" y="157"/>
                  </a:lnTo>
                  <a:lnTo>
                    <a:pt x="30" y="176"/>
                  </a:lnTo>
                  <a:lnTo>
                    <a:pt x="46" y="196"/>
                  </a:lnTo>
                  <a:lnTo>
                    <a:pt x="65" y="216"/>
                  </a:lnTo>
                  <a:lnTo>
                    <a:pt x="90" y="235"/>
                  </a:lnTo>
                  <a:lnTo>
                    <a:pt x="118" y="252"/>
                  </a:lnTo>
                  <a:lnTo>
                    <a:pt x="154" y="267"/>
                  </a:lnTo>
                  <a:lnTo>
                    <a:pt x="194" y="278"/>
                  </a:lnTo>
                  <a:lnTo>
                    <a:pt x="240" y="284"/>
                  </a:lnTo>
                  <a:lnTo>
                    <a:pt x="292" y="284"/>
                  </a:lnTo>
                  <a:lnTo>
                    <a:pt x="351" y="277"/>
                  </a:lnTo>
                  <a:lnTo>
                    <a:pt x="419" y="262"/>
                  </a:lnTo>
                  <a:lnTo>
                    <a:pt x="493" y="238"/>
                  </a:lnTo>
                  <a:lnTo>
                    <a:pt x="484" y="241"/>
                  </a:lnTo>
                  <a:lnTo>
                    <a:pt x="473" y="244"/>
                  </a:lnTo>
                  <a:lnTo>
                    <a:pt x="458" y="247"/>
                  </a:lnTo>
                  <a:lnTo>
                    <a:pt x="441" y="248"/>
                  </a:lnTo>
                  <a:lnTo>
                    <a:pt x="421" y="251"/>
                  </a:lnTo>
                  <a:lnTo>
                    <a:pt x="400" y="251"/>
                  </a:lnTo>
                  <a:lnTo>
                    <a:pt x="376" y="249"/>
                  </a:lnTo>
                  <a:lnTo>
                    <a:pt x="351" y="247"/>
                  </a:lnTo>
                  <a:lnTo>
                    <a:pt x="324" y="242"/>
                  </a:lnTo>
                  <a:lnTo>
                    <a:pt x="296" y="235"/>
                  </a:lnTo>
                  <a:lnTo>
                    <a:pt x="266" y="224"/>
                  </a:lnTo>
                  <a:lnTo>
                    <a:pt x="237" y="209"/>
                  </a:lnTo>
                  <a:lnTo>
                    <a:pt x="206" y="190"/>
                  </a:lnTo>
                  <a:lnTo>
                    <a:pt x="175" y="169"/>
                  </a:lnTo>
                  <a:lnTo>
                    <a:pt x="145" y="141"/>
                  </a:lnTo>
                  <a:lnTo>
                    <a:pt x="113" y="110"/>
                  </a:lnTo>
                  <a:close/>
                </a:path>
              </a:pathLst>
            </a:custGeom>
            <a:solidFill>
              <a:srgbClr val="00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324" name="Freeform 51"/>
            <p:cNvSpPr>
              <a:spLocks/>
            </p:cNvSpPr>
            <p:nvPr/>
          </p:nvSpPr>
          <p:spPr bwMode="auto">
            <a:xfrm>
              <a:off x="3960" y="1355"/>
              <a:ext cx="3" cy="1"/>
            </a:xfrm>
            <a:custGeom>
              <a:avLst/>
              <a:gdLst>
                <a:gd name="T0" fmla="*/ 0 w 7"/>
                <a:gd name="T1" fmla="*/ 0 h 3"/>
                <a:gd name="T2" fmla="*/ 0 w 7"/>
                <a:gd name="T3" fmla="*/ 0 h 3"/>
                <a:gd name="T4" fmla="*/ 0 w 7"/>
                <a:gd name="T5" fmla="*/ 0 h 3"/>
                <a:gd name="T6" fmla="*/ 0 w 7"/>
                <a:gd name="T7" fmla="*/ 0 h 3"/>
                <a:gd name="T8" fmla="*/ 0 w 7"/>
                <a:gd name="T9" fmla="*/ 0 h 3"/>
                <a:gd name="T10" fmla="*/ 0 w 7"/>
                <a:gd name="T11" fmla="*/ 0 h 3"/>
                <a:gd name="T12" fmla="*/ 0 w 7"/>
                <a:gd name="T13" fmla="*/ 0 h 3"/>
                <a:gd name="T14" fmla="*/ 0 w 7"/>
                <a:gd name="T15" fmla="*/ 0 h 3"/>
                <a:gd name="T16" fmla="*/ 0 w 7"/>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3"/>
                <a:gd name="T29" fmla="*/ 7 w 7"/>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3">
                  <a:moveTo>
                    <a:pt x="0" y="3"/>
                  </a:moveTo>
                  <a:lnTo>
                    <a:pt x="3" y="2"/>
                  </a:lnTo>
                  <a:lnTo>
                    <a:pt x="6" y="2"/>
                  </a:lnTo>
                  <a:lnTo>
                    <a:pt x="7" y="0"/>
                  </a:lnTo>
                  <a:lnTo>
                    <a:pt x="6" y="2"/>
                  </a:lnTo>
                  <a:lnTo>
                    <a:pt x="3" y="2"/>
                  </a:lnTo>
                  <a:lnTo>
                    <a:pt x="2" y="2"/>
                  </a:lnTo>
                  <a:lnTo>
                    <a:pt x="0" y="3"/>
                  </a:lnTo>
                  <a:close/>
                </a:path>
              </a:pathLst>
            </a:custGeom>
            <a:solidFill>
              <a:srgbClr val="00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54279" name="Slide Number Placeholder 5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7DCDBF2B-A1DC-4FBA-B9EA-9F0B30BD7464}" type="slidenum">
              <a:rPr lang="en-US" smtClean="0">
                <a:solidFill>
                  <a:srgbClr val="898989"/>
                </a:solidFill>
              </a:rPr>
              <a:pPr eaLnBrk="1" hangingPunct="1"/>
              <a:t>46</a:t>
            </a:fld>
            <a:endParaRPr lang="en-US" smtClean="0">
              <a:solidFill>
                <a:srgbClr val="898989"/>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457200" y="-6350"/>
            <a:ext cx="8229600" cy="682625"/>
          </a:xfrm>
        </p:spPr>
        <p:txBody>
          <a:bodyPr/>
          <a:lstStyle/>
          <a:p>
            <a:pPr eaLnBrk="1" hangingPunct="1"/>
            <a:r>
              <a:rPr lang="en-US" sz="1900" smtClean="0"/>
              <a:t/>
            </a:r>
            <a:br>
              <a:rPr lang="en-US" sz="1900" smtClean="0"/>
            </a:br>
            <a:r>
              <a:rPr lang="en-US" sz="1900" smtClean="0"/>
              <a:t>But sometimes things happen that can make Tucker really mad.  </a:t>
            </a:r>
          </a:p>
        </p:txBody>
      </p:sp>
      <p:pic>
        <p:nvPicPr>
          <p:cNvPr id="55299" name="Picture 3" descr="PE03022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785813"/>
            <a:ext cx="2833688" cy="442912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5300"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DF17BF8B-AE56-4D57-A0B6-91A031B86E81}" type="slidenum">
              <a:rPr lang="en-US" smtClean="0">
                <a:solidFill>
                  <a:srgbClr val="898989"/>
                </a:solidFill>
              </a:rPr>
              <a:pPr eaLnBrk="1" hangingPunct="1"/>
              <a:t>47</a:t>
            </a:fld>
            <a:endParaRPr lang="en-US" smtClean="0">
              <a:solidFill>
                <a:srgbClr val="898989"/>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457200" y="152400"/>
            <a:ext cx="8229600" cy="1096963"/>
          </a:xfrm>
        </p:spPr>
        <p:txBody>
          <a:bodyPr/>
          <a:lstStyle/>
          <a:p>
            <a:pPr eaLnBrk="1" hangingPunct="1"/>
            <a:r>
              <a:rPr lang="en-US" sz="2100" smtClean="0"/>
              <a:t>When Tucker got mad, he used to hit, kick, or yell at his friends. His friends would get mad or upset when he hit, kicked, or yelled at them.</a:t>
            </a:r>
          </a:p>
        </p:txBody>
      </p:sp>
      <p:pic>
        <p:nvPicPr>
          <p:cNvPr id="56323" name="Picture 3" descr="j008435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3125" y="2979738"/>
            <a:ext cx="1870075"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4" descr="j008429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7800" y="1249363"/>
            <a:ext cx="2587625"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5" descr="j0084306[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62800" y="2971800"/>
            <a:ext cx="16859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6" descr="j0140649[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851861">
            <a:off x="-10318" y="1940718"/>
            <a:ext cx="37338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7" name="Line 7"/>
          <p:cNvSpPr>
            <a:spLocks noChangeShapeType="1"/>
          </p:cNvSpPr>
          <p:nvPr/>
        </p:nvSpPr>
        <p:spPr bwMode="auto">
          <a:xfrm>
            <a:off x="3048000" y="2590800"/>
            <a:ext cx="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8" name="Line 8"/>
          <p:cNvSpPr>
            <a:spLocks noChangeShapeType="1"/>
          </p:cNvSpPr>
          <p:nvPr/>
        </p:nvSpPr>
        <p:spPr bwMode="auto">
          <a:xfrm>
            <a:off x="3124200" y="2590800"/>
            <a:ext cx="76200" cy="1524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9" name="Line 9"/>
          <p:cNvSpPr>
            <a:spLocks noChangeShapeType="1"/>
          </p:cNvSpPr>
          <p:nvPr/>
        </p:nvSpPr>
        <p:spPr bwMode="auto">
          <a:xfrm flipH="1">
            <a:off x="3276600" y="2895600"/>
            <a:ext cx="1524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30" name="Line 10"/>
          <p:cNvSpPr>
            <a:spLocks noChangeShapeType="1"/>
          </p:cNvSpPr>
          <p:nvPr/>
        </p:nvSpPr>
        <p:spPr bwMode="auto">
          <a:xfrm flipV="1">
            <a:off x="3352800" y="2667000"/>
            <a:ext cx="1066800" cy="304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31" name="Line 11"/>
          <p:cNvSpPr>
            <a:spLocks noChangeShapeType="1"/>
          </p:cNvSpPr>
          <p:nvPr/>
        </p:nvSpPr>
        <p:spPr bwMode="auto">
          <a:xfrm flipV="1">
            <a:off x="3352800" y="2971800"/>
            <a:ext cx="990600" cy="228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32" name="Line 12"/>
          <p:cNvSpPr>
            <a:spLocks noChangeShapeType="1"/>
          </p:cNvSpPr>
          <p:nvPr/>
        </p:nvSpPr>
        <p:spPr bwMode="auto">
          <a:xfrm flipV="1">
            <a:off x="3352800" y="3276600"/>
            <a:ext cx="838200" cy="762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33" name="Slide Number Placeholder 1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00029FD7-1E95-47A7-9A65-33E00FEE66F6}" type="slidenum">
              <a:rPr lang="en-US" smtClean="0">
                <a:solidFill>
                  <a:srgbClr val="898989"/>
                </a:solidFill>
              </a:rPr>
              <a:pPr eaLnBrk="1" hangingPunct="1"/>
              <a:t>48</a:t>
            </a:fld>
            <a:endParaRPr lang="en-US" smtClean="0">
              <a:solidFill>
                <a:srgbClr val="898989"/>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p:txBody>
          <a:bodyPr/>
          <a:lstStyle/>
          <a:p>
            <a:pPr eaLnBrk="1" hangingPunct="1"/>
            <a:r>
              <a:rPr lang="en-US" sz="2100" smtClean="0"/>
              <a:t>Tucker now knows a new way to </a:t>
            </a:r>
            <a:r>
              <a:rPr lang="en-US" altLang="en-US" sz="2100" smtClean="0"/>
              <a:t>“</a:t>
            </a:r>
            <a:r>
              <a:rPr lang="en-US" sz="2100" smtClean="0"/>
              <a:t>think like a turtle</a:t>
            </a:r>
            <a:r>
              <a:rPr lang="en-US" altLang="en-US" sz="2100" smtClean="0"/>
              <a:t>”</a:t>
            </a:r>
            <a:r>
              <a:rPr lang="en-US" sz="2100" smtClean="0"/>
              <a:t> when he gets mad. </a:t>
            </a:r>
          </a:p>
        </p:txBody>
      </p:sp>
      <p:graphicFrame>
        <p:nvGraphicFramePr>
          <p:cNvPr id="3074" name="Object 3"/>
          <p:cNvGraphicFramePr>
            <a:graphicFrameLocks noGrp="1" noChangeAspect="1"/>
          </p:cNvGraphicFramePr>
          <p:nvPr>
            <p:ph idx="1"/>
          </p:nvPr>
        </p:nvGraphicFramePr>
        <p:xfrm>
          <a:off x="3087688" y="1087438"/>
          <a:ext cx="3206750" cy="4157662"/>
        </p:xfrm>
        <a:graphic>
          <a:graphicData uri="http://schemas.openxmlformats.org/presentationml/2006/ole">
            <mc:AlternateContent xmlns:mc="http://schemas.openxmlformats.org/markup-compatibility/2006">
              <mc:Choice xmlns:v="urn:schemas-microsoft-com:vml" Requires="v">
                <p:oleObj spid="_x0000_s3082" name="Photo Editor Photo" r:id="rId4" imgW="2572109" imgH="3333333" progId="">
                  <p:embed/>
                </p:oleObj>
              </mc:Choice>
              <mc:Fallback>
                <p:oleObj name="Photo Editor Photo" r:id="rId4" imgW="2572109" imgH="3333333" progId="">
                  <p:embed/>
                  <p:pic>
                    <p:nvPicPr>
                      <p:cNvPr id="0" name="Object 3"/>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7688" y="1087438"/>
                        <a:ext cx="3206750" cy="4157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3076"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F5AA99B2-CD4F-4317-A726-6601379EE543}" type="slidenum">
              <a:rPr lang="en-US" smtClean="0">
                <a:solidFill>
                  <a:srgbClr val="898989"/>
                </a:solidFill>
              </a:rPr>
              <a:pPr eaLnBrk="1" hangingPunct="1"/>
              <a:t>49</a:t>
            </a:fld>
            <a:endParaRPr lang="en-US" smtClean="0">
              <a:solidFill>
                <a:srgbClr val="898989"/>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pyramid.jpg"/>
          <p:cNvPicPr>
            <a:picLocks noChangeAspect="1"/>
          </p:cNvPicPr>
          <p:nvPr/>
        </p:nvPicPr>
        <p:blipFill>
          <a:blip r:embed="rId3">
            <a:extLst>
              <a:ext uri="{28A0092B-C50C-407E-A947-70E740481C1C}">
                <a14:useLocalDpi xmlns:a14="http://schemas.microsoft.com/office/drawing/2010/main" val="0"/>
              </a:ext>
            </a:extLst>
          </a:blip>
          <a:srcRect t="9894"/>
          <a:stretch>
            <a:fillRect/>
          </a:stretch>
        </p:blipFill>
        <p:spPr bwMode="auto">
          <a:xfrm>
            <a:off x="1371600" y="685800"/>
            <a:ext cx="6172200" cy="458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10528F8F-1077-43BC-B6E8-7E74A871C008}" type="slidenum">
              <a:rPr lang="en-US" smtClean="0">
                <a:solidFill>
                  <a:srgbClr val="898989"/>
                </a:solidFill>
              </a:rPr>
              <a:pPr eaLnBrk="1" hangingPunct="1"/>
              <a:t>5</a:t>
            </a:fld>
            <a:endParaRPr lang="en-US" smtClean="0">
              <a:solidFill>
                <a:srgbClr val="898989"/>
              </a:solidFill>
            </a:endParaRPr>
          </a:p>
        </p:txBody>
      </p:sp>
      <p:sp>
        <p:nvSpPr>
          <p:cNvPr id="14340" name="Text Box 3"/>
          <p:cNvSpPr txBox="1">
            <a:spLocks noChangeArrowheads="1"/>
          </p:cNvSpPr>
          <p:nvPr/>
        </p:nvSpPr>
        <p:spPr bwMode="auto">
          <a:xfrm>
            <a:off x="1524000" y="381000"/>
            <a:ext cx="6172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spcBef>
                <a:spcPct val="50000"/>
              </a:spcBef>
            </a:pPr>
            <a:r>
              <a:rPr lang="en-US" altLang="zh-CN" sz="3200">
                <a:solidFill>
                  <a:srgbClr val="000000"/>
                </a:solidFill>
              </a:rPr>
              <a:t>      </a:t>
            </a:r>
            <a:r>
              <a:rPr lang="en-US" altLang="zh-CN" sz="3200" b="1">
                <a:solidFill>
                  <a:srgbClr val="341C65"/>
                </a:solidFill>
                <a:latin typeface="Myriad Pro" pitchFamily="34" charset="0"/>
              </a:rPr>
              <a:t>CSEFEL Pyramid Model </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4"/>
          <p:cNvSpPr>
            <a:spLocks noGrp="1" noChangeArrowheads="1"/>
          </p:cNvSpPr>
          <p:nvPr>
            <p:ph type="title"/>
          </p:nvPr>
        </p:nvSpPr>
        <p:spPr/>
        <p:txBody>
          <a:bodyPr/>
          <a:lstStyle/>
          <a:p>
            <a:pPr eaLnBrk="1" hangingPunct="1"/>
            <a:r>
              <a:rPr lang="en-US" sz="2800" smtClean="0"/>
              <a:t>He can </a:t>
            </a:r>
            <a:r>
              <a:rPr lang="en-US" sz="2800" smtClean="0">
                <a:solidFill>
                  <a:srgbClr val="FF3300"/>
                </a:solidFill>
              </a:rPr>
              <a:t>stop</a:t>
            </a:r>
            <a:r>
              <a:rPr lang="en-US" sz="2800" smtClean="0"/>
              <a:t> and keep his hands, body, and yelling to himself!</a:t>
            </a:r>
            <a:endParaRPr lang="en-US" sz="2100" smtClean="0"/>
          </a:p>
        </p:txBody>
      </p:sp>
      <p:graphicFrame>
        <p:nvGraphicFramePr>
          <p:cNvPr id="4098" name="Object 2"/>
          <p:cNvGraphicFramePr>
            <a:graphicFrameLocks noGrp="1" noChangeAspect="1"/>
          </p:cNvGraphicFramePr>
          <p:nvPr>
            <p:ph idx="1"/>
          </p:nvPr>
        </p:nvGraphicFramePr>
        <p:xfrm>
          <a:off x="3048000" y="1150938"/>
          <a:ext cx="3173413" cy="4117975"/>
        </p:xfrm>
        <a:graphic>
          <a:graphicData uri="http://schemas.openxmlformats.org/presentationml/2006/ole">
            <mc:AlternateContent xmlns:mc="http://schemas.openxmlformats.org/markup-compatibility/2006">
              <mc:Choice xmlns:v="urn:schemas-microsoft-com:vml" Requires="v">
                <p:oleObj spid="_x0000_s4109" name="Photo Editor Photo" r:id="rId4" imgW="2629267" imgH="3409524" progId="">
                  <p:embed/>
                </p:oleObj>
              </mc:Choice>
              <mc:Fallback>
                <p:oleObj name="Photo Editor Photo" r:id="rId4" imgW="2629267" imgH="3409524" progId="">
                  <p:embed/>
                  <p:pic>
                    <p:nvPicPr>
                      <p:cNvPr id="0" name="Object 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1150938"/>
                        <a:ext cx="3173413" cy="411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4100" name="AutoShape 3"/>
          <p:cNvSpPr>
            <a:spLocks noChangeArrowheads="1"/>
          </p:cNvSpPr>
          <p:nvPr/>
        </p:nvSpPr>
        <p:spPr bwMode="auto">
          <a:xfrm>
            <a:off x="3048000" y="1676400"/>
            <a:ext cx="914400" cy="838200"/>
          </a:xfrm>
          <a:prstGeom prst="octagon">
            <a:avLst>
              <a:gd name="adj" fmla="val 29287"/>
            </a:avLst>
          </a:prstGeom>
          <a:solidFill>
            <a:srgbClr val="FF3300"/>
          </a:solidFill>
          <a:ln w="76200">
            <a:solidFill>
              <a:schemeClr val="tx1"/>
            </a:solidFill>
            <a:miter lim="800000"/>
            <a:headEnd/>
            <a:tailEnd/>
          </a:ln>
        </p:spPr>
        <p:txBody>
          <a:bodyPr wrap="none" anchor="ctr"/>
          <a:lstStyle/>
          <a:p>
            <a:endParaRPr lang="en-US"/>
          </a:p>
        </p:txBody>
      </p:sp>
      <p:sp>
        <p:nvSpPr>
          <p:cNvPr id="4101" name="Freeform 5"/>
          <p:cNvSpPr>
            <a:spLocks/>
          </p:cNvSpPr>
          <p:nvPr/>
        </p:nvSpPr>
        <p:spPr bwMode="auto">
          <a:xfrm>
            <a:off x="2590800" y="1958975"/>
            <a:ext cx="165100" cy="304800"/>
          </a:xfrm>
          <a:custGeom>
            <a:avLst/>
            <a:gdLst>
              <a:gd name="T0" fmla="*/ 2147483647 w 152"/>
              <a:gd name="T1" fmla="*/ 0 h 192"/>
              <a:gd name="T2" fmla="*/ 2147483647 w 152"/>
              <a:gd name="T3" fmla="*/ 2147483647 h 192"/>
              <a:gd name="T4" fmla="*/ 2147483647 w 152"/>
              <a:gd name="T5" fmla="*/ 2147483647 h 192"/>
              <a:gd name="T6" fmla="*/ 0 60000 65536"/>
              <a:gd name="T7" fmla="*/ 0 60000 65536"/>
              <a:gd name="T8" fmla="*/ 0 60000 65536"/>
              <a:gd name="T9" fmla="*/ 0 w 152"/>
              <a:gd name="T10" fmla="*/ 0 h 192"/>
              <a:gd name="T11" fmla="*/ 152 w 152"/>
              <a:gd name="T12" fmla="*/ 192 h 192"/>
            </a:gdLst>
            <a:ahLst/>
            <a:cxnLst>
              <a:cxn ang="T6">
                <a:pos x="T0" y="T1"/>
              </a:cxn>
              <a:cxn ang="T7">
                <a:pos x="T2" y="T3"/>
              </a:cxn>
              <a:cxn ang="T8">
                <a:pos x="T4" y="T5"/>
              </a:cxn>
            </a:cxnLst>
            <a:rect l="T9" t="T10" r="T11" b="T12"/>
            <a:pathLst>
              <a:path w="152" h="192">
                <a:moveTo>
                  <a:pt x="152" y="0"/>
                </a:moveTo>
                <a:cubicBezTo>
                  <a:pt x="84" y="32"/>
                  <a:pt x="16" y="64"/>
                  <a:pt x="8" y="96"/>
                </a:cubicBezTo>
                <a:cubicBezTo>
                  <a:pt x="0" y="128"/>
                  <a:pt x="88" y="176"/>
                  <a:pt x="104" y="192"/>
                </a:cubicBezTo>
              </a:path>
            </a:pathLst>
          </a:custGeom>
          <a:noFill/>
          <a:ln w="9525">
            <a:solidFill>
              <a:srgbClr val="5F5F5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02" name="WordArt 6"/>
          <p:cNvSpPr>
            <a:spLocks noChangeArrowheads="1" noChangeShapeType="1" noTextEdit="1"/>
          </p:cNvSpPr>
          <p:nvPr/>
        </p:nvSpPr>
        <p:spPr bwMode="auto">
          <a:xfrm>
            <a:off x="3048000" y="1905000"/>
            <a:ext cx="777875" cy="3810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STOP</a:t>
            </a:r>
          </a:p>
        </p:txBody>
      </p:sp>
      <p:sp>
        <p:nvSpPr>
          <p:cNvPr id="4103" name="Slide Number Placeholder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987844AC-F2EA-42A1-9351-7A6AAC810F9F}" type="slidenum">
              <a:rPr lang="en-US" smtClean="0">
                <a:solidFill>
                  <a:srgbClr val="898989"/>
                </a:solidFill>
              </a:rPr>
              <a:pPr eaLnBrk="1" hangingPunct="1"/>
              <a:t>50</a:t>
            </a:fld>
            <a:endParaRPr lang="en-US" smtClean="0">
              <a:solidFill>
                <a:srgbClr val="898989"/>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pPr eaLnBrk="1" hangingPunct="1"/>
            <a:r>
              <a:rPr lang="en-US" sz="2800" smtClean="0"/>
              <a:t>He can </a:t>
            </a:r>
            <a:r>
              <a:rPr lang="en-US" sz="2800" smtClean="0">
                <a:solidFill>
                  <a:srgbClr val="33CC33"/>
                </a:solidFill>
              </a:rPr>
              <a:t>tuck</a:t>
            </a:r>
            <a:r>
              <a:rPr lang="en-US" sz="2800" smtClean="0"/>
              <a:t> inside his shell and take </a:t>
            </a:r>
            <a:r>
              <a:rPr lang="en-US" sz="2800" smtClean="0">
                <a:solidFill>
                  <a:srgbClr val="33CC33"/>
                </a:solidFill>
              </a:rPr>
              <a:t>3 deep breaths to calm down.</a:t>
            </a:r>
            <a:endParaRPr lang="en-US" sz="2100" smtClean="0"/>
          </a:p>
        </p:txBody>
      </p:sp>
      <p:graphicFrame>
        <p:nvGraphicFramePr>
          <p:cNvPr id="5122" name="Object 3"/>
          <p:cNvGraphicFramePr>
            <a:graphicFrameLocks noGrp="1" noChangeAspect="1"/>
          </p:cNvGraphicFramePr>
          <p:nvPr>
            <p:ph idx="1"/>
          </p:nvPr>
        </p:nvGraphicFramePr>
        <p:xfrm>
          <a:off x="2901950" y="1230313"/>
          <a:ext cx="3340100" cy="4040187"/>
        </p:xfrm>
        <a:graphic>
          <a:graphicData uri="http://schemas.openxmlformats.org/presentationml/2006/ole">
            <mc:AlternateContent xmlns:mc="http://schemas.openxmlformats.org/markup-compatibility/2006">
              <mc:Choice xmlns:v="urn:schemas-microsoft-com:vml" Requires="v">
                <p:oleObj spid="_x0000_s5131" name="Photo Editor Photo" r:id="rId4" imgW="3048426" imgH="3685714" progId="">
                  <p:embed/>
                </p:oleObj>
              </mc:Choice>
              <mc:Fallback>
                <p:oleObj name="Photo Editor Photo" r:id="rId4" imgW="3048426" imgH="3685714" progId="">
                  <p:embed/>
                  <p:pic>
                    <p:nvPicPr>
                      <p:cNvPr id="0" name="Object 3"/>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1950" y="1230313"/>
                        <a:ext cx="3340100" cy="4040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5124" name="Freeform 4"/>
          <p:cNvSpPr>
            <a:spLocks/>
          </p:cNvSpPr>
          <p:nvPr/>
        </p:nvSpPr>
        <p:spPr bwMode="auto">
          <a:xfrm>
            <a:off x="3124200" y="1676400"/>
            <a:ext cx="457200" cy="241300"/>
          </a:xfrm>
          <a:custGeom>
            <a:avLst/>
            <a:gdLst>
              <a:gd name="T0" fmla="*/ 0 w 288"/>
              <a:gd name="T1" fmla="*/ 2147483647 h 152"/>
              <a:gd name="T2" fmla="*/ 2147483647 w 288"/>
              <a:gd name="T3" fmla="*/ 2147483647 h 152"/>
              <a:gd name="T4" fmla="*/ 2147483647 w 288"/>
              <a:gd name="T5" fmla="*/ 2147483647 h 152"/>
              <a:gd name="T6" fmla="*/ 0 60000 65536"/>
              <a:gd name="T7" fmla="*/ 0 60000 65536"/>
              <a:gd name="T8" fmla="*/ 0 60000 65536"/>
              <a:gd name="T9" fmla="*/ 0 w 288"/>
              <a:gd name="T10" fmla="*/ 0 h 152"/>
              <a:gd name="T11" fmla="*/ 288 w 288"/>
              <a:gd name="T12" fmla="*/ 152 h 152"/>
            </a:gdLst>
            <a:ahLst/>
            <a:cxnLst>
              <a:cxn ang="T6">
                <a:pos x="T0" y="T1"/>
              </a:cxn>
              <a:cxn ang="T7">
                <a:pos x="T2" y="T3"/>
              </a:cxn>
              <a:cxn ang="T8">
                <a:pos x="T4" y="T5"/>
              </a:cxn>
            </a:cxnLst>
            <a:rect l="T9" t="T10" r="T11" b="T12"/>
            <a:pathLst>
              <a:path w="288" h="152">
                <a:moveTo>
                  <a:pt x="0" y="104"/>
                </a:moveTo>
                <a:cubicBezTo>
                  <a:pt x="48" y="52"/>
                  <a:pt x="96" y="0"/>
                  <a:pt x="144" y="8"/>
                </a:cubicBezTo>
                <a:cubicBezTo>
                  <a:pt x="192" y="16"/>
                  <a:pt x="272" y="128"/>
                  <a:pt x="288" y="152"/>
                </a:cubicBezTo>
              </a:path>
            </a:pathLst>
          </a:custGeom>
          <a:noFill/>
          <a:ln w="9525">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25"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7267FFB5-FFDA-4FC3-B277-AAE7347D7EBF}" type="slidenum">
              <a:rPr lang="en-US" smtClean="0">
                <a:solidFill>
                  <a:srgbClr val="898989"/>
                </a:solidFill>
              </a:rPr>
              <a:pPr eaLnBrk="1" hangingPunct="1"/>
              <a:t>51</a:t>
            </a:fld>
            <a:endParaRPr lang="en-US" smtClean="0">
              <a:solidFill>
                <a:srgbClr val="898989"/>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a:xfrm>
            <a:off x="381000" y="0"/>
            <a:ext cx="8229600" cy="1143000"/>
          </a:xfrm>
        </p:spPr>
        <p:txBody>
          <a:bodyPr/>
          <a:lstStyle/>
          <a:p>
            <a:pPr eaLnBrk="1" hangingPunct="1"/>
            <a:r>
              <a:rPr lang="en-US" sz="2800" smtClean="0"/>
              <a:t>Tucker can then </a:t>
            </a:r>
            <a:r>
              <a:rPr lang="en-US" sz="2800" smtClean="0">
                <a:solidFill>
                  <a:srgbClr val="33CC33"/>
                </a:solidFill>
              </a:rPr>
              <a:t>think of a solution</a:t>
            </a:r>
            <a:r>
              <a:rPr lang="en-US" sz="2800" smtClean="0"/>
              <a:t> or a way to make it better.</a:t>
            </a:r>
            <a:endParaRPr lang="en-US" sz="2100" smtClean="0"/>
          </a:p>
        </p:txBody>
      </p:sp>
      <p:graphicFrame>
        <p:nvGraphicFramePr>
          <p:cNvPr id="6146" name="Object 3"/>
          <p:cNvGraphicFramePr>
            <a:graphicFrameLocks noGrp="1" noChangeAspect="1"/>
          </p:cNvGraphicFramePr>
          <p:nvPr>
            <p:ph idx="1"/>
          </p:nvPr>
        </p:nvGraphicFramePr>
        <p:xfrm>
          <a:off x="2962275" y="1222375"/>
          <a:ext cx="3590925" cy="3995738"/>
        </p:xfrm>
        <a:graphic>
          <a:graphicData uri="http://schemas.openxmlformats.org/presentationml/2006/ole">
            <mc:AlternateContent xmlns:mc="http://schemas.openxmlformats.org/markup-compatibility/2006">
              <mc:Choice xmlns:v="urn:schemas-microsoft-com:vml" Requires="v">
                <p:oleObj spid="_x0000_s6155" name="Photo Editor Photo" r:id="rId4" imgW="2742857" imgH="3685714" progId="">
                  <p:embed/>
                </p:oleObj>
              </mc:Choice>
              <mc:Fallback>
                <p:oleObj name="Photo Editor Photo" r:id="rId4" imgW="2742857" imgH="3685714" progId="">
                  <p:embed/>
                  <p:pic>
                    <p:nvPicPr>
                      <p:cNvPr id="0" name="Object 3"/>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2275" y="1222375"/>
                        <a:ext cx="3590925" cy="3995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6148" name="Freeform 4"/>
          <p:cNvSpPr>
            <a:spLocks/>
          </p:cNvSpPr>
          <p:nvPr/>
        </p:nvSpPr>
        <p:spPr bwMode="auto">
          <a:xfrm>
            <a:off x="2873375" y="1457325"/>
            <a:ext cx="990600" cy="241300"/>
          </a:xfrm>
          <a:custGeom>
            <a:avLst/>
            <a:gdLst>
              <a:gd name="T0" fmla="*/ 0 w 624"/>
              <a:gd name="T1" fmla="*/ 2147483647 h 152"/>
              <a:gd name="T2" fmla="*/ 2147483647 w 624"/>
              <a:gd name="T3" fmla="*/ 2147483647 h 152"/>
              <a:gd name="T4" fmla="*/ 2147483647 w 624"/>
              <a:gd name="T5" fmla="*/ 2147483647 h 152"/>
              <a:gd name="T6" fmla="*/ 0 60000 65536"/>
              <a:gd name="T7" fmla="*/ 0 60000 65536"/>
              <a:gd name="T8" fmla="*/ 0 60000 65536"/>
              <a:gd name="T9" fmla="*/ 0 w 624"/>
              <a:gd name="T10" fmla="*/ 0 h 152"/>
              <a:gd name="T11" fmla="*/ 624 w 624"/>
              <a:gd name="T12" fmla="*/ 152 h 152"/>
            </a:gdLst>
            <a:ahLst/>
            <a:cxnLst>
              <a:cxn ang="T6">
                <a:pos x="T0" y="T1"/>
              </a:cxn>
              <a:cxn ang="T7">
                <a:pos x="T2" y="T3"/>
              </a:cxn>
              <a:cxn ang="T8">
                <a:pos x="T4" y="T5"/>
              </a:cxn>
            </a:cxnLst>
            <a:rect l="T9" t="T10" r="T11" b="T12"/>
            <a:pathLst>
              <a:path w="624" h="152">
                <a:moveTo>
                  <a:pt x="0" y="104"/>
                </a:moveTo>
                <a:cubicBezTo>
                  <a:pt x="116" y="52"/>
                  <a:pt x="232" y="0"/>
                  <a:pt x="336" y="8"/>
                </a:cubicBezTo>
                <a:cubicBezTo>
                  <a:pt x="440" y="16"/>
                  <a:pt x="576" y="128"/>
                  <a:pt x="624" y="152"/>
                </a:cubicBezTo>
              </a:path>
            </a:pathLst>
          </a:custGeom>
          <a:noFill/>
          <a:ln w="9525">
            <a:solidFill>
              <a:srgbClr val="5F5F5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49" name="Slide Number Placeholder 6"/>
          <p:cNvSpPr>
            <a:spLocks noGrp="1"/>
          </p:cNvSpPr>
          <p:nvPr>
            <p:ph type="sldNum" sz="quarter" idx="12"/>
          </p:nvPr>
        </p:nvSpPr>
        <p:spPr bwMode="auto">
          <a:xfrm>
            <a:off x="6553200" y="630872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201437FE-1CB1-4FFA-891A-CF7EF158763A}" type="slidenum">
              <a:rPr lang="en-US" smtClean="0">
                <a:solidFill>
                  <a:srgbClr val="898989"/>
                </a:solidFill>
              </a:rPr>
              <a:pPr eaLnBrk="1" hangingPunct="1"/>
              <a:t>52</a:t>
            </a:fld>
            <a:endParaRPr lang="en-US" smtClean="0">
              <a:solidFill>
                <a:srgbClr val="898989"/>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7200" y="152400"/>
            <a:ext cx="8229600" cy="1066800"/>
          </a:xfrm>
        </p:spPr>
        <p:txBody>
          <a:bodyPr/>
          <a:lstStyle/>
          <a:p>
            <a:pPr eaLnBrk="1" hangingPunct="1"/>
            <a:r>
              <a:rPr lang="en-US" sz="2100" smtClean="0"/>
              <a:t>Tucker</a:t>
            </a:r>
            <a:r>
              <a:rPr lang="en-US" altLang="en-US" sz="2100" smtClean="0"/>
              <a:t>’</a:t>
            </a:r>
            <a:r>
              <a:rPr lang="en-US" sz="2100" smtClean="0"/>
              <a:t>s friends are happy when he plays nicely and keeps his body to himself.  Friends also like it when Tucker uses nice words or has a teacher help him when he is upset.</a:t>
            </a:r>
          </a:p>
        </p:txBody>
      </p:sp>
      <p:pic>
        <p:nvPicPr>
          <p:cNvPr id="57347" name="Picture 3" descr="j0139505[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5413" y="3473450"/>
            <a:ext cx="1079500"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4" descr="j039145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2971800" y="3917950"/>
            <a:ext cx="1600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Picture 5" descr="j0215228[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6070600" y="1984375"/>
            <a:ext cx="1600200" cy="186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0" name="Picture 6" descr="j0137165[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371600" y="2378075"/>
            <a:ext cx="22860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1" name="Picture 7" descr="PE03020_[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91000" y="1300163"/>
            <a:ext cx="639763" cy="1052512"/>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7352" name="Slide Number Placeholder 8"/>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85E3AFD8-78F4-4FA7-A3DE-091A75E05FDC}" type="slidenum">
              <a:rPr lang="en-US" smtClean="0">
                <a:solidFill>
                  <a:srgbClr val="898989"/>
                </a:solidFill>
              </a:rPr>
              <a:pPr eaLnBrk="1" hangingPunct="1"/>
              <a:t>53</a:t>
            </a:fld>
            <a:endParaRPr lang="en-US" smtClean="0">
              <a:solidFill>
                <a:srgbClr val="898989"/>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4"/>
          <p:cNvSpPr>
            <a:spLocks noGrp="1" noChangeArrowheads="1"/>
          </p:cNvSpPr>
          <p:nvPr>
            <p:ph type="ctrTitle"/>
          </p:nvPr>
        </p:nvSpPr>
        <p:spPr>
          <a:xfrm>
            <a:off x="685800" y="204788"/>
            <a:ext cx="7772400" cy="1470025"/>
          </a:xfrm>
        </p:spPr>
        <p:txBody>
          <a:bodyPr/>
          <a:lstStyle/>
          <a:p>
            <a:pPr eaLnBrk="1" hangingPunct="1"/>
            <a:r>
              <a:rPr lang="en-US" smtClean="0"/>
              <a:t>Problem Solving</a:t>
            </a:r>
          </a:p>
        </p:txBody>
      </p:sp>
      <p:pic>
        <p:nvPicPr>
          <p:cNvPr id="58371" name="Picture 6" descr="twns"/>
          <p:cNvPicPr>
            <a:picLocks noChangeAspect="1" noChangeArrowheads="1"/>
          </p:cNvPicPr>
          <p:nvPr/>
        </p:nvPicPr>
        <p:blipFill>
          <a:blip r:embed="rId3">
            <a:extLst>
              <a:ext uri="{28A0092B-C50C-407E-A947-70E740481C1C}">
                <a14:useLocalDpi xmlns:a14="http://schemas.microsoft.com/office/drawing/2010/main" val="0"/>
              </a:ext>
            </a:extLst>
          </a:blip>
          <a:srcRect l="7513" r="8530" b="5663"/>
          <a:stretch>
            <a:fillRect/>
          </a:stretch>
        </p:blipFill>
        <p:spPr bwMode="auto">
          <a:xfrm>
            <a:off x="188913" y="1473200"/>
            <a:ext cx="4014787" cy="338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Text Box 7"/>
          <p:cNvSpPr txBox="1">
            <a:spLocks noChangeArrowheads="1"/>
          </p:cNvSpPr>
          <p:nvPr/>
        </p:nvSpPr>
        <p:spPr bwMode="auto">
          <a:xfrm>
            <a:off x="4330700" y="1816100"/>
            <a:ext cx="4938713" cy="277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r>
              <a:rPr lang="en-US" sz="3600"/>
              <a:t>Preschool-age children can effectively be taught  problem-solving skills </a:t>
            </a:r>
          </a:p>
          <a:p>
            <a:pPr eaLnBrk="1" hangingPunct="1"/>
            <a:r>
              <a:rPr lang="en-US" sz="1600"/>
              <a:t>(Shure &amp; Spivack, 1980, 1982; </a:t>
            </a:r>
          </a:p>
          <a:p>
            <a:pPr eaLnBrk="1" hangingPunct="1"/>
            <a:r>
              <a:rPr lang="en-US" sz="1600"/>
              <a:t>Webster-Stratton &amp; Hammond, 1997).</a:t>
            </a:r>
          </a:p>
          <a:p>
            <a:pPr eaLnBrk="1" hangingPunct="1"/>
            <a:endParaRPr lang="en-US" sz="1600"/>
          </a:p>
          <a:p>
            <a:pPr eaLnBrk="1" hangingPunct="1"/>
            <a:endParaRPr 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Box 10"/>
          <p:cNvSpPr txBox="1">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r>
              <a:rPr lang="en-US"/>
              <a:t> </a:t>
            </a:r>
          </a:p>
          <a:p>
            <a:pPr eaLnBrk="1" hangingPunct="1"/>
            <a:endParaRPr lang="en-US"/>
          </a:p>
          <a:p>
            <a:pPr eaLnBrk="1" hangingPunct="1"/>
            <a:endParaRPr lang="en-US"/>
          </a:p>
          <a:p>
            <a:pPr eaLnBrk="1" hangingPunct="1"/>
            <a:endParaRPr lang="en-US"/>
          </a:p>
          <a:p>
            <a:pPr eaLnBrk="1" hangingPunct="1"/>
            <a:endParaRPr lang="en-US"/>
          </a:p>
          <a:p>
            <a:pPr eaLnBrk="1" hangingPunct="1"/>
            <a:endParaRPr lang="en-US"/>
          </a:p>
          <a:p>
            <a:pPr eaLnBrk="1" hangingPunct="1"/>
            <a:endParaRPr lang="en-US"/>
          </a:p>
          <a:p>
            <a:pPr eaLnBrk="1" hangingPunct="1"/>
            <a:endParaRPr lang="en-US"/>
          </a:p>
          <a:p>
            <a:pPr eaLnBrk="1" hangingPunct="1"/>
            <a:endParaRPr lang="en-US"/>
          </a:p>
          <a:p>
            <a:pPr eaLnBrk="1" hangingPunct="1"/>
            <a:endParaRPr lang="en-US"/>
          </a:p>
          <a:p>
            <a:pPr eaLnBrk="1" hangingPunct="1"/>
            <a:endParaRPr lang="en-US"/>
          </a:p>
          <a:p>
            <a:pPr eaLnBrk="1" hangingPunct="1"/>
            <a:endParaRPr lang="en-US"/>
          </a:p>
          <a:p>
            <a:pPr eaLnBrk="1" hangingPunct="1"/>
            <a:endParaRPr lang="en-US"/>
          </a:p>
          <a:p>
            <a:pPr eaLnBrk="1" hangingPunct="1"/>
            <a:endParaRPr lang="en-US"/>
          </a:p>
          <a:p>
            <a:pPr eaLnBrk="1" hangingPunct="1"/>
            <a:endParaRPr lang="en-US"/>
          </a:p>
          <a:p>
            <a:pPr eaLnBrk="1" hangingPunct="1"/>
            <a:endParaRPr lang="en-US"/>
          </a:p>
          <a:p>
            <a:pPr eaLnBrk="1" hangingPunct="1"/>
            <a:endParaRPr lang="en-US"/>
          </a:p>
          <a:p>
            <a:pPr eaLnBrk="1" hangingPunct="1"/>
            <a:endParaRPr lang="en-US"/>
          </a:p>
          <a:p>
            <a:pPr eaLnBrk="1" hangingPunct="1"/>
            <a:endParaRPr lang="en-US"/>
          </a:p>
          <a:p>
            <a:pPr eaLnBrk="1" hangingPunct="1"/>
            <a:endParaRPr lang="en-US"/>
          </a:p>
          <a:p>
            <a:pPr eaLnBrk="1" hangingPunct="1"/>
            <a:endParaRPr lang="en-US"/>
          </a:p>
          <a:p>
            <a:pPr eaLnBrk="1" hangingPunct="1"/>
            <a:endParaRPr lang="en-US"/>
          </a:p>
          <a:p>
            <a:pPr eaLnBrk="1" hangingPunct="1"/>
            <a:endParaRPr lang="en-US"/>
          </a:p>
          <a:p>
            <a:pPr eaLnBrk="1" hangingPunct="1"/>
            <a:endParaRPr lang="en-US"/>
          </a:p>
        </p:txBody>
      </p:sp>
      <p:pic>
        <p:nvPicPr>
          <p:cNvPr id="5939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914400"/>
            <a:ext cx="2341563"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5400" y="990600"/>
            <a:ext cx="2062163"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68688" y="3810000"/>
            <a:ext cx="2122487"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8" name="Rectangle 5"/>
          <p:cNvSpPr>
            <a:spLocks noChangeArrowheads="1"/>
          </p:cNvSpPr>
          <p:nvPr/>
        </p:nvSpPr>
        <p:spPr bwMode="auto">
          <a:xfrm>
            <a:off x="147638" y="4683125"/>
            <a:ext cx="3783012"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600"/>
              <a:t>Would it be safe?</a:t>
            </a:r>
          </a:p>
          <a:p>
            <a:r>
              <a:rPr lang="en-US" sz="2600"/>
              <a:t>Would it be fair?</a:t>
            </a:r>
          </a:p>
          <a:p>
            <a:r>
              <a:rPr lang="en-US" sz="2600"/>
              <a:t>How would everyone feel?</a:t>
            </a:r>
          </a:p>
        </p:txBody>
      </p:sp>
      <p:pic>
        <p:nvPicPr>
          <p:cNvPr id="59399"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05600" y="3581400"/>
            <a:ext cx="2214563"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0" name="Rectangle 7"/>
          <p:cNvSpPr>
            <a:spLocks noChangeArrowheads="1"/>
          </p:cNvSpPr>
          <p:nvPr/>
        </p:nvSpPr>
        <p:spPr bwMode="auto">
          <a:xfrm>
            <a:off x="777875" y="98425"/>
            <a:ext cx="7772400"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4000" b="1">
                <a:solidFill>
                  <a:schemeClr val="accent2"/>
                </a:solidFill>
              </a:rPr>
              <a:t>Problem Solving Steps</a:t>
            </a:r>
          </a:p>
        </p:txBody>
      </p:sp>
      <p:sp>
        <p:nvSpPr>
          <p:cNvPr id="59401" name="Text Box 10"/>
          <p:cNvSpPr txBox="1">
            <a:spLocks noChangeArrowheads="1"/>
          </p:cNvSpPr>
          <p:nvPr/>
        </p:nvSpPr>
        <p:spPr bwMode="auto">
          <a:xfrm>
            <a:off x="7010400" y="2971800"/>
            <a:ext cx="5635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r>
              <a:rPr lang="en-US" sz="1000" b="1">
                <a:latin typeface="Times New Roman" pitchFamily="18" charset="0"/>
              </a:rPr>
              <a:t>Step 2</a:t>
            </a:r>
          </a:p>
        </p:txBody>
      </p:sp>
      <p:sp>
        <p:nvSpPr>
          <p:cNvPr id="59402" name="Slide Number Placeholder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DC1EB3D2-A3D2-4225-B96B-3E4ADE3A30BC}" type="slidenum">
              <a:rPr lang="en-US" smtClean="0">
                <a:solidFill>
                  <a:srgbClr val="898989"/>
                </a:solidFill>
              </a:rPr>
              <a:pPr eaLnBrk="1" hangingPunct="1"/>
              <a:t>55</a:t>
            </a:fld>
            <a:endParaRPr lang="en-US" smtClean="0">
              <a:solidFill>
                <a:srgbClr val="898989"/>
              </a:solidFil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2"/>
          <p:cNvSpPr txBox="1">
            <a:spLocks noChangeArrowheads="1"/>
          </p:cNvSpPr>
          <p:nvPr/>
        </p:nvSpPr>
        <p:spPr bwMode="auto">
          <a:xfrm>
            <a:off x="4648200" y="762000"/>
            <a:ext cx="4038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spcBef>
                <a:spcPct val="50000"/>
              </a:spcBef>
            </a:pPr>
            <a:endParaRPr lang="en-US">
              <a:latin typeface="Verdana" pitchFamily="34" charset="0"/>
            </a:endParaRPr>
          </a:p>
        </p:txBody>
      </p:sp>
      <p:sp>
        <p:nvSpPr>
          <p:cNvPr id="60419" name="Text Box 3"/>
          <p:cNvSpPr txBox="1">
            <a:spLocks noChangeArrowheads="1"/>
          </p:cNvSpPr>
          <p:nvPr/>
        </p:nvSpPr>
        <p:spPr bwMode="auto">
          <a:xfrm>
            <a:off x="0" y="334963"/>
            <a:ext cx="914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en-US" sz="3600" b="1">
                <a:solidFill>
                  <a:schemeClr val="accent2"/>
                </a:solidFill>
              </a:rPr>
              <a:t>Help the Child Think of a Possible Solution:</a:t>
            </a:r>
          </a:p>
        </p:txBody>
      </p:sp>
      <p:sp>
        <p:nvSpPr>
          <p:cNvPr id="60420" name="Text Box 4"/>
          <p:cNvSpPr txBox="1">
            <a:spLocks noChangeArrowheads="1"/>
          </p:cNvSpPr>
          <p:nvPr/>
        </p:nvSpPr>
        <p:spPr bwMode="auto">
          <a:xfrm>
            <a:off x="4495800" y="1223963"/>
            <a:ext cx="4191000" cy="397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buFontTx/>
              <a:buChar char="•"/>
            </a:pPr>
            <a:r>
              <a:rPr lang="en-US" sz="2800"/>
              <a:t>Get a teacher</a:t>
            </a:r>
          </a:p>
          <a:p>
            <a:pPr eaLnBrk="1" hangingPunct="1">
              <a:buFontTx/>
              <a:buChar char="•"/>
            </a:pPr>
            <a:r>
              <a:rPr lang="en-US" sz="2800"/>
              <a:t>Ask nicely</a:t>
            </a:r>
          </a:p>
          <a:p>
            <a:pPr eaLnBrk="1" hangingPunct="1">
              <a:buFontTx/>
              <a:buChar char="•"/>
            </a:pPr>
            <a:r>
              <a:rPr lang="en-US" sz="2800"/>
              <a:t>Ignore</a:t>
            </a:r>
          </a:p>
          <a:p>
            <a:pPr eaLnBrk="1" hangingPunct="1">
              <a:buFontTx/>
              <a:buChar char="•"/>
            </a:pPr>
            <a:r>
              <a:rPr lang="en-US" sz="2800"/>
              <a:t>Play</a:t>
            </a:r>
          </a:p>
          <a:p>
            <a:pPr eaLnBrk="1" hangingPunct="1">
              <a:buFontTx/>
              <a:buChar char="•"/>
            </a:pPr>
            <a:r>
              <a:rPr lang="en-US" sz="2800"/>
              <a:t>Say, </a:t>
            </a:r>
            <a:r>
              <a:rPr lang="en-US" altLang="en-US" sz="2800"/>
              <a:t>“</a:t>
            </a:r>
            <a:r>
              <a:rPr lang="en-US" sz="2800"/>
              <a:t>Please stop.</a:t>
            </a:r>
            <a:r>
              <a:rPr lang="en-US" altLang="en-US" sz="2800"/>
              <a:t>”</a:t>
            </a:r>
            <a:endParaRPr lang="en-US" sz="2800"/>
          </a:p>
          <a:p>
            <a:pPr eaLnBrk="1" hangingPunct="1">
              <a:buFontTx/>
              <a:buChar char="•"/>
            </a:pPr>
            <a:r>
              <a:rPr lang="en-US" sz="2800"/>
              <a:t>Say, </a:t>
            </a:r>
            <a:r>
              <a:rPr lang="en-US" altLang="en-US" sz="2800"/>
              <a:t>“</a:t>
            </a:r>
            <a:r>
              <a:rPr lang="en-US" sz="2800"/>
              <a:t>Please.</a:t>
            </a:r>
            <a:r>
              <a:rPr lang="en-US" altLang="en-US" sz="2800"/>
              <a:t>”</a:t>
            </a:r>
            <a:endParaRPr lang="en-US" sz="2800"/>
          </a:p>
          <a:p>
            <a:pPr eaLnBrk="1" hangingPunct="1">
              <a:buFontTx/>
              <a:buChar char="•"/>
            </a:pPr>
            <a:r>
              <a:rPr lang="en-US" sz="2800"/>
              <a:t>Share</a:t>
            </a:r>
          </a:p>
          <a:p>
            <a:pPr eaLnBrk="1" hangingPunct="1">
              <a:buFontTx/>
              <a:buChar char="•"/>
            </a:pPr>
            <a:r>
              <a:rPr lang="en-US" sz="2800"/>
              <a:t>Trade toys/item</a:t>
            </a:r>
          </a:p>
          <a:p>
            <a:pPr eaLnBrk="1" hangingPunct="1">
              <a:buFontTx/>
              <a:buChar char="•"/>
            </a:pPr>
            <a:r>
              <a:rPr lang="en-US" sz="2800"/>
              <a:t>Wait and take turns</a:t>
            </a:r>
          </a:p>
        </p:txBody>
      </p:sp>
      <p:pic>
        <p:nvPicPr>
          <p:cNvPr id="60421" name="Picture 5" descr="j0356047[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6500" y="1781175"/>
            <a:ext cx="237490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2"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927E7B4D-38BF-456C-93D8-FF8705DB1FAB}" type="slidenum">
              <a:rPr lang="en-US" smtClean="0">
                <a:solidFill>
                  <a:srgbClr val="898989"/>
                </a:solidFill>
              </a:rPr>
              <a:pPr eaLnBrk="1" hangingPunct="1"/>
              <a:t>56</a:t>
            </a:fld>
            <a:endParaRPr lang="en-US" smtClean="0">
              <a:solidFill>
                <a:srgbClr val="898989"/>
              </a:solidFil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4"/>
          <p:cNvSpPr>
            <a:spLocks noGrp="1" noChangeArrowheads="1"/>
          </p:cNvSpPr>
          <p:nvPr>
            <p:ph type="title"/>
          </p:nvPr>
        </p:nvSpPr>
        <p:spPr/>
        <p:txBody>
          <a:bodyPr/>
          <a:lstStyle/>
          <a:p>
            <a:pPr eaLnBrk="1" hangingPunct="1"/>
            <a:r>
              <a:rPr lang="en-US" smtClean="0"/>
              <a:t>The Solution Kit</a:t>
            </a:r>
          </a:p>
        </p:txBody>
      </p:sp>
      <p:pic>
        <p:nvPicPr>
          <p:cNvPr id="6144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39838"/>
            <a:ext cx="4013200" cy="361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8863" y="1260475"/>
            <a:ext cx="3665537" cy="359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5"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8BC6E584-6A04-4BF3-9231-63751E2E6AF3}" type="slidenum">
              <a:rPr lang="en-US" smtClean="0">
                <a:solidFill>
                  <a:srgbClr val="898989"/>
                </a:solidFill>
              </a:rPr>
              <a:pPr eaLnBrk="1" hangingPunct="1"/>
              <a:t>57</a:t>
            </a:fld>
            <a:endParaRPr lang="en-US" smtClean="0">
              <a:solidFill>
                <a:srgbClr val="898989"/>
              </a:solidFill>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ChangeArrowheads="1"/>
          </p:cNvSpPr>
          <p:nvPr/>
        </p:nvSpPr>
        <p:spPr bwMode="auto">
          <a:xfrm>
            <a:off x="777875" y="138113"/>
            <a:ext cx="7772400"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4000" b="1">
                <a:solidFill>
                  <a:schemeClr val="accent2"/>
                </a:solidFill>
              </a:rPr>
              <a:t>Problem Solving</a:t>
            </a:r>
          </a:p>
        </p:txBody>
      </p:sp>
      <p:sp>
        <p:nvSpPr>
          <p:cNvPr id="62467" name="Rectangle 3"/>
          <p:cNvSpPr>
            <a:spLocks noChangeArrowheads="1"/>
          </p:cNvSpPr>
          <p:nvPr/>
        </p:nvSpPr>
        <p:spPr bwMode="auto">
          <a:xfrm>
            <a:off x="1792288" y="838200"/>
            <a:ext cx="7188200" cy="386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14350" indent="-514350">
              <a:buFont typeface="Calibri" pitchFamily="34" charset="0"/>
              <a:buAutoNum type="arabicPeriod"/>
            </a:pPr>
            <a:r>
              <a:rPr lang="en-US" sz="2800"/>
              <a:t>Learning problem solving steps</a:t>
            </a:r>
          </a:p>
          <a:p>
            <a:pPr marL="514350" indent="-514350">
              <a:buFont typeface="Calibri" pitchFamily="34" charset="0"/>
              <a:buAutoNum type="arabicPeriod"/>
            </a:pPr>
            <a:r>
              <a:rPr lang="en-US" sz="2800"/>
              <a:t>Thinking of alternative solutions</a:t>
            </a:r>
          </a:p>
          <a:p>
            <a:pPr marL="514350" indent="-514350">
              <a:buFont typeface="Calibri" pitchFamily="34" charset="0"/>
              <a:buAutoNum type="arabicPeriod"/>
            </a:pPr>
            <a:r>
              <a:rPr lang="en-US" sz="2800"/>
              <a:t>Learning that solutions have consequences</a:t>
            </a:r>
          </a:p>
          <a:p>
            <a:pPr marL="514350" indent="-514350">
              <a:buFont typeface="Calibri" pitchFamily="34" charset="0"/>
              <a:buAutoNum type="arabicPeriod"/>
            </a:pPr>
            <a:r>
              <a:rPr lang="en-US" sz="2800"/>
              <a:t>    Learning to evaluate solutions - 		      *</a:t>
            </a:r>
            <a:r>
              <a:rPr lang="en-US" sz="2800" i="1"/>
              <a:t>Is it safe?                                                                           *Is it fair?                       	                                    *Will it create good                                           feelings?</a:t>
            </a:r>
            <a:endParaRPr lang="en-US" sz="2800"/>
          </a:p>
          <a:p>
            <a:pPr marL="514350" indent="-514350"/>
            <a:r>
              <a:rPr lang="en-US" sz="2800"/>
              <a:t>5.   What to do when a                               solution doesn</a:t>
            </a:r>
            <a:r>
              <a:rPr lang="en-US" altLang="en-US" sz="2800"/>
              <a:t>’</a:t>
            </a:r>
            <a:r>
              <a:rPr lang="en-US" sz="2800"/>
              <a:t>t work</a:t>
            </a:r>
          </a:p>
        </p:txBody>
      </p:sp>
      <p:sp>
        <p:nvSpPr>
          <p:cNvPr id="62468" name="Text Box 4"/>
          <p:cNvSpPr txBox="1">
            <a:spLocks noChangeArrowheads="1"/>
          </p:cNvSpPr>
          <p:nvPr/>
        </p:nvSpPr>
        <p:spPr bwMode="auto">
          <a:xfrm>
            <a:off x="8534400" y="61722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endParaRPr lang="en-US"/>
          </a:p>
        </p:txBody>
      </p:sp>
      <p:pic>
        <p:nvPicPr>
          <p:cNvPr id="62469" name="Picture 4" descr="Annette's 030.jpg"/>
          <p:cNvPicPr>
            <a:picLocks noChangeAspect="1"/>
          </p:cNvPicPr>
          <p:nvPr/>
        </p:nvPicPr>
        <p:blipFill>
          <a:blip r:embed="rId3">
            <a:extLst>
              <a:ext uri="{28A0092B-C50C-407E-A947-70E740481C1C}">
                <a14:useLocalDpi xmlns:a14="http://schemas.microsoft.com/office/drawing/2010/main" val="0"/>
              </a:ext>
            </a:extLst>
          </a:blip>
          <a:srcRect l="22141"/>
          <a:stretch>
            <a:fillRect/>
          </a:stretch>
        </p:blipFill>
        <p:spPr bwMode="auto">
          <a:xfrm>
            <a:off x="50800" y="128588"/>
            <a:ext cx="1708150" cy="292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0" name="Picture 5" descr="April 08 Classrooms 033.jpg"/>
          <p:cNvPicPr>
            <a:picLocks noChangeAspect="1"/>
          </p:cNvPicPr>
          <p:nvPr/>
        </p:nvPicPr>
        <p:blipFill>
          <a:blip r:embed="rId4">
            <a:extLst>
              <a:ext uri="{28A0092B-C50C-407E-A947-70E740481C1C}">
                <a14:useLocalDpi xmlns:a14="http://schemas.microsoft.com/office/drawing/2010/main" val="0"/>
              </a:ext>
            </a:extLst>
          </a:blip>
          <a:srcRect l="14323" t="3087" r="13660"/>
          <a:stretch>
            <a:fillRect/>
          </a:stretch>
        </p:blipFill>
        <p:spPr bwMode="auto">
          <a:xfrm>
            <a:off x="6389688" y="2600325"/>
            <a:ext cx="272256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1" name="TextBox 6"/>
          <p:cNvSpPr txBox="1">
            <a:spLocks noChangeArrowheads="1"/>
          </p:cNvSpPr>
          <p:nvPr/>
        </p:nvSpPr>
        <p:spPr bwMode="auto">
          <a:xfrm>
            <a:off x="150813" y="3187700"/>
            <a:ext cx="17081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en-US" sz="2000" b="1"/>
              <a:t>TALKING </a:t>
            </a:r>
            <a:br>
              <a:rPr lang="en-US" sz="2000" b="1"/>
            </a:br>
            <a:r>
              <a:rPr lang="en-US" sz="2000" b="1"/>
              <a:t>FEET</a:t>
            </a:r>
          </a:p>
        </p:txBody>
      </p:sp>
      <p:sp>
        <p:nvSpPr>
          <p:cNvPr id="62472" name="Slide Number Placeholder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E97E6377-F5F0-424C-9DCE-3E1AD36496E7}" type="slidenum">
              <a:rPr lang="en-US" smtClean="0">
                <a:solidFill>
                  <a:srgbClr val="898989"/>
                </a:solidFill>
              </a:rPr>
              <a:pPr eaLnBrk="1" hangingPunct="1"/>
              <a:t>58</a:t>
            </a:fld>
            <a:endParaRPr lang="en-US" smtClean="0">
              <a:solidFill>
                <a:srgbClr val="898989"/>
              </a:solidFil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ChangeArrowheads="1"/>
          </p:cNvSpPr>
          <p:nvPr/>
        </p:nvSpPr>
        <p:spPr bwMode="auto">
          <a:xfrm>
            <a:off x="457200" y="152400"/>
            <a:ext cx="8229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600" b="1">
                <a:solidFill>
                  <a:schemeClr val="accent2"/>
                </a:solidFill>
              </a:rPr>
              <a:t>Problem-Solving Activities</a:t>
            </a:r>
          </a:p>
        </p:txBody>
      </p:sp>
      <p:sp>
        <p:nvSpPr>
          <p:cNvPr id="63491" name="Rectangle 3"/>
          <p:cNvSpPr>
            <a:spLocks noChangeArrowheads="1"/>
          </p:cNvSpPr>
          <p:nvPr/>
        </p:nvSpPr>
        <p:spPr bwMode="auto">
          <a:xfrm>
            <a:off x="762000" y="1325563"/>
            <a:ext cx="7535863" cy="4389437"/>
          </a:xfrm>
          <a:prstGeom prst="rect">
            <a:avLst/>
          </a:prstGeom>
          <a:solidFill>
            <a:schemeClr val="bg1">
              <a:alpha val="3490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buFontTx/>
              <a:buChar char="•"/>
            </a:pPr>
            <a:r>
              <a:rPr lang="en-US" sz="3200"/>
              <a:t>Problematize everything</a:t>
            </a:r>
          </a:p>
          <a:p>
            <a:pPr marL="742950" lvl="1" indent="-285750">
              <a:lnSpc>
                <a:spcPct val="90000"/>
              </a:lnSpc>
              <a:spcBef>
                <a:spcPct val="20000"/>
              </a:spcBef>
              <a:buFontTx/>
              <a:buChar char="–"/>
            </a:pPr>
            <a:r>
              <a:rPr lang="en-US" altLang="en-US" sz="3200"/>
              <a:t>“</a:t>
            </a:r>
            <a:r>
              <a:rPr lang="en-US" sz="3200"/>
              <a:t>We have 6 kids at the snack table and only one apple.  We have a problem.  Does anyone have a solution?</a:t>
            </a:r>
            <a:r>
              <a:rPr lang="en-US" altLang="en-US" sz="3200"/>
              <a:t>”</a:t>
            </a:r>
            <a:endParaRPr lang="en-US" sz="3200"/>
          </a:p>
          <a:p>
            <a:pPr marL="342900" indent="-342900">
              <a:lnSpc>
                <a:spcPct val="90000"/>
              </a:lnSpc>
              <a:spcBef>
                <a:spcPct val="20000"/>
              </a:spcBef>
              <a:buFontTx/>
              <a:buChar char="•"/>
            </a:pPr>
            <a:r>
              <a:rPr lang="en-US" sz="3200"/>
              <a:t>Play  </a:t>
            </a:r>
            <a:r>
              <a:rPr lang="en-US" altLang="en-US" sz="3200"/>
              <a:t>“</a:t>
            </a:r>
            <a:r>
              <a:rPr lang="en-US" sz="3200"/>
              <a:t>What would you do if…?</a:t>
            </a:r>
            <a:r>
              <a:rPr lang="en-US" altLang="en-US" sz="3200"/>
              <a:t>”</a:t>
            </a:r>
            <a:endParaRPr lang="en-US" sz="3200"/>
          </a:p>
          <a:p>
            <a:pPr marL="342900" indent="-342900">
              <a:lnSpc>
                <a:spcPct val="90000"/>
              </a:lnSpc>
              <a:spcBef>
                <a:spcPct val="20000"/>
              </a:spcBef>
              <a:buFontTx/>
              <a:buChar char="•"/>
            </a:pPr>
            <a:r>
              <a:rPr lang="en-US" sz="3200"/>
              <a:t>Children make their own </a:t>
            </a:r>
            <a:r>
              <a:rPr lang="en-US" altLang="en-US" sz="3200"/>
              <a:t>“</a:t>
            </a:r>
            <a:r>
              <a:rPr lang="en-US" sz="3200"/>
              <a:t>solution kits</a:t>
            </a:r>
            <a:r>
              <a:rPr lang="en-US" altLang="en-US" sz="3200"/>
              <a:t>”</a:t>
            </a:r>
            <a:endParaRPr lang="en-US" sz="3200"/>
          </a:p>
          <a:p>
            <a:pPr marL="342900" indent="-342900">
              <a:lnSpc>
                <a:spcPct val="90000"/>
              </a:lnSpc>
              <a:spcBef>
                <a:spcPct val="20000"/>
              </a:spcBef>
              <a:buFontTx/>
              <a:buChar char="•"/>
            </a:pPr>
            <a:r>
              <a:rPr lang="en-US" sz="3200"/>
              <a:t>Children offer solutions to problems that occur in children</a:t>
            </a:r>
            <a:r>
              <a:rPr lang="en-US" altLang="en-US" sz="3200"/>
              <a:t>’</a:t>
            </a:r>
            <a:r>
              <a:rPr lang="en-US" sz="3200"/>
              <a:t>s stories</a:t>
            </a:r>
            <a:endParaRPr lang="en-US" sz="3200">
              <a:solidFill>
                <a:schemeClr val="bg1"/>
              </a:solidFill>
            </a:endParaRPr>
          </a:p>
        </p:txBody>
      </p:sp>
      <p:sp>
        <p:nvSpPr>
          <p:cNvPr id="63492"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005D7F9B-D6B4-400A-8183-E247B69099CC}" type="slidenum">
              <a:rPr lang="en-US" smtClean="0">
                <a:solidFill>
                  <a:srgbClr val="898989"/>
                </a:solidFill>
              </a:rPr>
              <a:pPr eaLnBrk="1" hangingPunct="1"/>
              <a:t>59</a:t>
            </a:fld>
            <a:endParaRPr lang="en-US" smtClean="0">
              <a:solidFill>
                <a:srgbClr val="898989"/>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idx="1"/>
          </p:nvPr>
        </p:nvSpPr>
        <p:spPr>
          <a:xfrm>
            <a:off x="304800" y="457200"/>
            <a:ext cx="4064000" cy="4495800"/>
          </a:xfrm>
        </p:spPr>
        <p:txBody>
          <a:bodyPr/>
          <a:lstStyle/>
          <a:p>
            <a:pPr algn="ctr" eaLnBrk="1" hangingPunct="1">
              <a:lnSpc>
                <a:spcPct val="125000"/>
              </a:lnSpc>
              <a:buFontTx/>
              <a:buNone/>
            </a:pPr>
            <a:r>
              <a:rPr lang="en-US" sz="5300" smtClean="0"/>
              <a:t>   Definitions, Research and Rationale</a:t>
            </a:r>
          </a:p>
        </p:txBody>
      </p:sp>
      <p:sp>
        <p:nvSpPr>
          <p:cNvPr id="15363"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B324337B-401C-447C-9A75-AFA5D85DA1B2}" type="slidenum">
              <a:rPr lang="en-US" smtClean="0">
                <a:solidFill>
                  <a:srgbClr val="898989"/>
                </a:solidFill>
              </a:rPr>
              <a:pPr eaLnBrk="1" hangingPunct="1"/>
              <a:t>6</a:t>
            </a:fld>
            <a:endParaRPr lang="en-US" smtClean="0">
              <a:solidFill>
                <a:srgbClr val="898989"/>
              </a:solidFill>
            </a:endParaRPr>
          </a:p>
        </p:txBody>
      </p:sp>
      <p:pic>
        <p:nvPicPr>
          <p:cNvPr id="15364" name="Picture 3" descr="MxCity, MiKinder,May'08 149.jpg"/>
          <p:cNvPicPr>
            <a:picLocks noChangeAspect="1"/>
          </p:cNvPicPr>
          <p:nvPr/>
        </p:nvPicPr>
        <p:blipFill>
          <a:blip r:embed="rId3">
            <a:extLst>
              <a:ext uri="{28A0092B-C50C-407E-A947-70E740481C1C}">
                <a14:useLocalDpi xmlns:a14="http://schemas.microsoft.com/office/drawing/2010/main" val="0"/>
              </a:ext>
            </a:extLst>
          </a:blip>
          <a:srcRect t="14400"/>
          <a:stretch>
            <a:fillRect/>
          </a:stretch>
        </p:blipFill>
        <p:spPr bwMode="auto">
          <a:xfrm>
            <a:off x="4495800" y="228600"/>
            <a:ext cx="43561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ChangeArrowheads="1"/>
          </p:cNvSpPr>
          <p:nvPr/>
        </p:nvSpPr>
        <p:spPr bwMode="auto">
          <a:xfrm>
            <a:off x="609600" y="303213"/>
            <a:ext cx="7837488"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600" b="1">
                <a:solidFill>
                  <a:schemeClr val="accent2"/>
                </a:solidFill>
              </a:rPr>
              <a:t>Supporting Young Children with Problem-Solving  in the Moment</a:t>
            </a:r>
            <a:endParaRPr lang="en-US" sz="4000" b="1">
              <a:solidFill>
                <a:schemeClr val="accent2"/>
              </a:solidFill>
            </a:endParaRPr>
          </a:p>
        </p:txBody>
      </p:sp>
      <p:sp>
        <p:nvSpPr>
          <p:cNvPr id="64515" name="Rectangle 3"/>
          <p:cNvSpPr>
            <a:spLocks noChangeArrowheads="1"/>
          </p:cNvSpPr>
          <p:nvPr/>
        </p:nvSpPr>
        <p:spPr bwMode="auto">
          <a:xfrm>
            <a:off x="457200" y="1905000"/>
            <a:ext cx="4114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14350" indent="-514350">
              <a:buFont typeface="Calibri" pitchFamily="34" charset="0"/>
              <a:buAutoNum type="arabicPeriod"/>
            </a:pPr>
            <a:r>
              <a:rPr lang="en-US" sz="3200"/>
              <a:t>Anticipate   problems</a:t>
            </a:r>
          </a:p>
          <a:p>
            <a:pPr marL="514350" indent="-514350">
              <a:buFont typeface="Calibri" pitchFamily="34" charset="0"/>
              <a:buAutoNum type="arabicPeriod"/>
            </a:pPr>
            <a:r>
              <a:rPr lang="en-US" sz="3200"/>
              <a:t>Seek proximity</a:t>
            </a:r>
          </a:p>
          <a:p>
            <a:pPr marL="514350" indent="-514350">
              <a:buFont typeface="Calibri" pitchFamily="34" charset="0"/>
              <a:buAutoNum type="arabicPeriod"/>
            </a:pPr>
            <a:r>
              <a:rPr lang="en-US" sz="3200"/>
              <a:t>Support </a:t>
            </a:r>
          </a:p>
          <a:p>
            <a:pPr marL="514350" indent="-514350">
              <a:buFont typeface="Calibri" pitchFamily="34" charset="0"/>
              <a:buAutoNum type="arabicPeriod"/>
            </a:pPr>
            <a:r>
              <a:rPr lang="en-US" sz="3200"/>
              <a:t>Encourage </a:t>
            </a:r>
          </a:p>
          <a:p>
            <a:pPr marL="514350" indent="-514350">
              <a:buFont typeface="Calibri" pitchFamily="34" charset="0"/>
              <a:buAutoNum type="arabicPeriod"/>
            </a:pPr>
            <a:r>
              <a:rPr lang="en-US" sz="3200"/>
              <a:t>Promote </a:t>
            </a:r>
            <a:endParaRPr lang="en-US" sz="3200">
              <a:solidFill>
                <a:schemeClr val="bg1"/>
              </a:solidFill>
            </a:endParaRPr>
          </a:p>
        </p:txBody>
      </p:sp>
      <p:pic>
        <p:nvPicPr>
          <p:cNvPr id="64516" name="Picture 5" descr="FebMar 08 Classrooms 026.jpg"/>
          <p:cNvPicPr>
            <a:picLocks noChangeAspect="1"/>
          </p:cNvPicPr>
          <p:nvPr/>
        </p:nvPicPr>
        <p:blipFill>
          <a:blip r:embed="rId3">
            <a:extLst>
              <a:ext uri="{28A0092B-C50C-407E-A947-70E740481C1C}">
                <a14:useLocalDpi xmlns:a14="http://schemas.microsoft.com/office/drawing/2010/main" val="0"/>
              </a:ext>
            </a:extLst>
          </a:blip>
          <a:srcRect t="10704"/>
          <a:stretch>
            <a:fillRect/>
          </a:stretch>
        </p:blipFill>
        <p:spPr bwMode="auto">
          <a:xfrm>
            <a:off x="3962400" y="1905000"/>
            <a:ext cx="4889500" cy="326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7"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DA40DE40-F2A0-4979-B67F-B2CB407B8439}" type="slidenum">
              <a:rPr lang="en-US" smtClean="0">
                <a:solidFill>
                  <a:srgbClr val="898989"/>
                </a:solidFill>
              </a:rPr>
              <a:pPr eaLnBrk="1" hangingPunct="1"/>
              <a:t>60</a:t>
            </a:fld>
            <a:endParaRPr lang="en-US" smtClean="0">
              <a:solidFill>
                <a:srgbClr val="898989"/>
              </a:solidFill>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ctrTitle"/>
          </p:nvPr>
        </p:nvSpPr>
        <p:spPr>
          <a:xfrm>
            <a:off x="838200" y="228600"/>
            <a:ext cx="7772400" cy="1470025"/>
          </a:xfrm>
        </p:spPr>
        <p:txBody>
          <a:bodyPr/>
          <a:lstStyle/>
          <a:p>
            <a:pPr eaLnBrk="1" hangingPunct="1"/>
            <a:r>
              <a:rPr lang="en-US" altLang="zh-CN" sz="4800" b="1" smtClean="0"/>
              <a:t>Pulling it all Together!</a:t>
            </a:r>
            <a:endParaRPr lang="en-US" sz="4800" b="1" smtClean="0"/>
          </a:p>
        </p:txBody>
      </p:sp>
      <p:sp>
        <p:nvSpPr>
          <p:cNvPr id="6553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4D3749DD-8C03-4098-8695-29DA9EEC5200}" type="slidenum">
              <a:rPr lang="en-US" smtClean="0">
                <a:solidFill>
                  <a:srgbClr val="898989"/>
                </a:solidFill>
              </a:rPr>
              <a:pPr eaLnBrk="1" hangingPunct="1"/>
              <a:t>61</a:t>
            </a:fld>
            <a:endParaRPr lang="en-US" smtClean="0">
              <a:solidFill>
                <a:srgbClr val="898989"/>
              </a:solidFill>
            </a:endParaRPr>
          </a:p>
        </p:txBody>
      </p:sp>
      <p:pic>
        <p:nvPicPr>
          <p:cNvPr id="65540" name="Picture 4" descr="58 (7)"/>
          <p:cNvPicPr>
            <a:picLocks noChangeAspect="1" noChangeArrowheads="1"/>
          </p:cNvPicPr>
          <p:nvPr/>
        </p:nvPicPr>
        <p:blipFill>
          <a:blip r:embed="rId3">
            <a:extLst>
              <a:ext uri="{28A0092B-C50C-407E-A947-70E740481C1C}">
                <a14:useLocalDpi xmlns:a14="http://schemas.microsoft.com/office/drawing/2010/main" val="0"/>
              </a:ext>
            </a:extLst>
          </a:blip>
          <a:srcRect l="6250" t="10001" r="15001" b="25000"/>
          <a:stretch>
            <a:fillRect/>
          </a:stretch>
        </p:blipFill>
        <p:spPr bwMode="auto">
          <a:xfrm>
            <a:off x="1524000" y="1905000"/>
            <a:ext cx="59436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00"/>
            <a:ext cx="7772400" cy="555625"/>
          </a:xfrm>
        </p:spPr>
        <p:txBody>
          <a:bodyPr>
            <a:normAutofit fontScale="90000"/>
          </a:bodyPr>
          <a:lstStyle/>
          <a:p>
            <a:pPr>
              <a:defRPr/>
            </a:pPr>
            <a:r>
              <a:rPr lang="en-US" altLang="zh-CN" b="1" dirty="0" smtClean="0">
                <a:ea typeface="ＭＳ Ｐゴシック" charset="0"/>
              </a:rPr>
              <a:t>Major Messages to Take Home</a:t>
            </a:r>
            <a:endParaRPr lang="en-US" b="1" dirty="0">
              <a:ea typeface="ＭＳ Ｐゴシック" charset="0"/>
            </a:endParaRPr>
          </a:p>
        </p:txBody>
      </p:sp>
      <p:sp>
        <p:nvSpPr>
          <p:cNvPr id="6656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546A9E2A-A062-4F51-9165-1ACA91BAE85E}" type="slidenum">
              <a:rPr lang="en-US" smtClean="0">
                <a:solidFill>
                  <a:srgbClr val="898989"/>
                </a:solidFill>
              </a:rPr>
              <a:pPr eaLnBrk="1" hangingPunct="1"/>
              <a:t>62</a:t>
            </a:fld>
            <a:endParaRPr lang="en-US" smtClean="0">
              <a:solidFill>
                <a:srgbClr val="898989"/>
              </a:solidFill>
            </a:endParaRPr>
          </a:p>
        </p:txBody>
      </p:sp>
      <p:sp>
        <p:nvSpPr>
          <p:cNvPr id="5" name="Rectangle 4"/>
          <p:cNvSpPr/>
          <p:nvPr/>
        </p:nvSpPr>
        <p:spPr>
          <a:xfrm>
            <a:off x="533400" y="1219200"/>
            <a:ext cx="7772400" cy="4229100"/>
          </a:xfrm>
          <a:prstGeom prst="rect">
            <a:avLst/>
          </a:prstGeom>
        </p:spPr>
        <p:txBody>
          <a:bodyPr>
            <a:spAutoFit/>
          </a:bodyPr>
          <a:lstStyle/>
          <a:p>
            <a:pPr marL="522287">
              <a:lnSpc>
                <a:spcPct val="80000"/>
              </a:lnSpc>
              <a:defRPr/>
            </a:pPr>
            <a:endParaRPr lang="en-US" altLang="zh-CN" sz="2400" b="1" dirty="0">
              <a:solidFill>
                <a:srgbClr val="8064A2"/>
              </a:solidFill>
              <a:latin typeface="Calibri" charset="0"/>
              <a:ea typeface="ＭＳ Ｐゴシック" charset="0"/>
              <a:cs typeface="ＭＳ Ｐゴシック" charset="0"/>
            </a:endParaRPr>
          </a:p>
          <a:p>
            <a:pPr marL="865187" indent="-342900">
              <a:lnSpc>
                <a:spcPct val="80000"/>
              </a:lnSpc>
              <a:buFont typeface="Arial"/>
              <a:buChar char="•"/>
              <a:defRPr/>
            </a:pPr>
            <a:r>
              <a:rPr lang="en-US" altLang="zh-CN" sz="3600" dirty="0">
                <a:solidFill>
                  <a:schemeClr val="accent4">
                    <a:lumMod val="75000"/>
                  </a:schemeClr>
                </a:solidFill>
                <a:latin typeface="Calibri" charset="0"/>
                <a:ea typeface="ＭＳ Ｐゴシック" charset="0"/>
                <a:cs typeface="ＭＳ Ｐゴシック" charset="0"/>
              </a:rPr>
              <a:t>Caregivers help children express emotion;  develop emotional regulation; and form close, secure relationships</a:t>
            </a:r>
          </a:p>
          <a:p>
            <a:pPr marL="522287">
              <a:lnSpc>
                <a:spcPct val="80000"/>
              </a:lnSpc>
              <a:defRPr/>
            </a:pPr>
            <a:endParaRPr lang="en-US" altLang="zh-CN" sz="3600" dirty="0">
              <a:solidFill>
                <a:schemeClr val="accent4">
                  <a:lumMod val="75000"/>
                </a:schemeClr>
              </a:solidFill>
              <a:latin typeface="Calibri" charset="0"/>
              <a:ea typeface="ＭＳ Ｐゴシック" charset="0"/>
              <a:cs typeface="ＭＳ Ｐゴシック" charset="0"/>
            </a:endParaRPr>
          </a:p>
          <a:p>
            <a:pPr marL="865187" indent="-342900">
              <a:lnSpc>
                <a:spcPct val="80000"/>
              </a:lnSpc>
              <a:buFont typeface="Arial"/>
              <a:buChar char="•"/>
              <a:defRPr/>
            </a:pPr>
            <a:r>
              <a:rPr lang="en-US" altLang="zh-CN" sz="3600" dirty="0">
                <a:solidFill>
                  <a:schemeClr val="accent4">
                    <a:lumMod val="75000"/>
                  </a:schemeClr>
                </a:solidFill>
                <a:latin typeface="Calibri" charset="0"/>
                <a:ea typeface="ＭＳ Ｐゴシック" charset="0"/>
                <a:cs typeface="ＭＳ Ｐゴシック" charset="0"/>
              </a:rPr>
              <a:t>It is important to be intentional about supporting the social emotional competence of children</a:t>
            </a:r>
            <a:endParaRPr lang="en-US" altLang="zh-CN" sz="2400" dirty="0">
              <a:solidFill>
                <a:schemeClr val="accent4">
                  <a:lumMod val="75000"/>
                </a:schemeClr>
              </a:solidFill>
              <a:latin typeface="Calibri" charset="0"/>
              <a:ea typeface="ＭＳ Ｐゴシック" charset="0"/>
              <a:cs typeface="ＭＳ Ｐゴシック" charset="0"/>
            </a:endParaRPr>
          </a:p>
          <a:p>
            <a:pPr marL="812800" indent="-290513">
              <a:lnSpc>
                <a:spcPct val="80000"/>
              </a:lnSpc>
              <a:buFont typeface="Arial" pitchFamily="34" charset="0"/>
              <a:buChar char="•"/>
              <a:defRPr/>
            </a:pPr>
            <a:endParaRPr lang="en-US" altLang="zh-CN" sz="2400" dirty="0">
              <a:solidFill>
                <a:srgbClr val="341C65"/>
              </a:solidFill>
              <a:latin typeface="Calibri" charset="0"/>
              <a:ea typeface="ＭＳ Ｐゴシック" charset="0"/>
              <a:cs typeface="ＭＳ Ｐゴシック" charset="0"/>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A60C626D-8FC8-4234-8A23-AB5CC628946D}" type="slidenum">
              <a:rPr lang="en-US" smtClean="0">
                <a:solidFill>
                  <a:srgbClr val="898989"/>
                </a:solidFill>
              </a:rPr>
              <a:pPr eaLnBrk="1" hangingPunct="1"/>
              <a:t>63</a:t>
            </a:fld>
            <a:endParaRPr lang="en-US" smtClean="0">
              <a:solidFill>
                <a:srgbClr val="898989"/>
              </a:solidFill>
            </a:endParaRPr>
          </a:p>
        </p:txBody>
      </p:sp>
      <p:sp>
        <p:nvSpPr>
          <p:cNvPr id="5" name="Title 1"/>
          <p:cNvSpPr>
            <a:spLocks noGrp="1"/>
          </p:cNvSpPr>
          <p:nvPr>
            <p:ph type="ctrTitle"/>
          </p:nvPr>
        </p:nvSpPr>
        <p:spPr>
          <a:xfrm>
            <a:off x="685800" y="381000"/>
            <a:ext cx="7772400" cy="555625"/>
          </a:xfrm>
        </p:spPr>
        <p:txBody>
          <a:bodyPr>
            <a:normAutofit fontScale="90000"/>
          </a:bodyPr>
          <a:lstStyle/>
          <a:p>
            <a:pPr>
              <a:defRPr/>
            </a:pPr>
            <a:r>
              <a:rPr lang="en-US" altLang="zh-CN" b="1" dirty="0" smtClean="0">
                <a:ea typeface="ＭＳ Ｐゴシック" charset="0"/>
              </a:rPr>
              <a:t>Major Messages to Take Home</a:t>
            </a:r>
            <a:endParaRPr lang="en-US" b="1" dirty="0">
              <a:ea typeface="ＭＳ Ｐゴシック" charset="0"/>
            </a:endParaRPr>
          </a:p>
        </p:txBody>
      </p:sp>
      <p:sp>
        <p:nvSpPr>
          <p:cNvPr id="6" name="Rectangle 5"/>
          <p:cNvSpPr/>
          <p:nvPr/>
        </p:nvSpPr>
        <p:spPr>
          <a:xfrm>
            <a:off x="381000" y="1143000"/>
            <a:ext cx="8362950" cy="4081463"/>
          </a:xfrm>
          <a:prstGeom prst="rect">
            <a:avLst/>
          </a:prstGeom>
        </p:spPr>
        <p:txBody>
          <a:bodyPr>
            <a:spAutoFit/>
          </a:bodyPr>
          <a:lstStyle/>
          <a:p>
            <a:pPr marL="609600" indent="-273050">
              <a:lnSpc>
                <a:spcPct val="90000"/>
              </a:lnSpc>
              <a:buFont typeface="Arial" pitchFamily="34" charset="0"/>
              <a:buChar char="•"/>
              <a:defRPr/>
            </a:pPr>
            <a:r>
              <a:rPr lang="en-US" altLang="zh-CN" sz="3200" dirty="0">
                <a:solidFill>
                  <a:schemeClr val="accent4">
                    <a:lumMod val="75000"/>
                  </a:schemeClr>
                </a:solidFill>
                <a:latin typeface="Calibri" charset="0"/>
                <a:ea typeface="ＭＳ Ｐゴシック" charset="0"/>
                <a:cs typeface="ＭＳ Ｐゴシック" charset="0"/>
              </a:rPr>
              <a:t>In order to support the social emotional wellness of young children, as well as their families, we need to be aware of our own emotional history.</a:t>
            </a:r>
          </a:p>
          <a:p>
            <a:pPr marL="336550">
              <a:lnSpc>
                <a:spcPct val="90000"/>
              </a:lnSpc>
              <a:defRPr/>
            </a:pPr>
            <a:endParaRPr lang="en-US" altLang="zh-CN" sz="3200" dirty="0">
              <a:solidFill>
                <a:schemeClr val="accent4">
                  <a:lumMod val="75000"/>
                </a:schemeClr>
              </a:solidFill>
              <a:latin typeface="Calibri" charset="0"/>
              <a:ea typeface="ＭＳ Ｐゴシック" charset="0"/>
              <a:cs typeface="ＭＳ Ｐゴシック" charset="0"/>
            </a:endParaRPr>
          </a:p>
          <a:p>
            <a:pPr marL="609600" indent="-273050">
              <a:lnSpc>
                <a:spcPct val="90000"/>
              </a:lnSpc>
              <a:buFont typeface="Arial" pitchFamily="34" charset="0"/>
              <a:buChar char="•"/>
              <a:defRPr/>
            </a:pPr>
            <a:r>
              <a:rPr lang="en-US" altLang="zh-CN" sz="3200" dirty="0">
                <a:solidFill>
                  <a:schemeClr val="accent4">
                    <a:lumMod val="75000"/>
                  </a:schemeClr>
                </a:solidFill>
                <a:latin typeface="Calibri" charset="0"/>
                <a:ea typeface="ＭＳ Ｐゴシック" charset="0"/>
                <a:cs typeface="ＭＳ Ｐゴシック" charset="0"/>
              </a:rPr>
              <a:t>Social emotional literacy is a prerequisite to the development of more advanced social skills and for the continued maturation of emotional self- regulation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fade">
                                      <p:cBhvr>
                                        <p:cTn id="10" dur="2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idx="1"/>
          </p:nvPr>
        </p:nvSpPr>
        <p:spPr>
          <a:xfrm>
            <a:off x="3940175" y="1268413"/>
            <a:ext cx="5051425" cy="5132387"/>
          </a:xfrm>
        </p:spPr>
        <p:txBody>
          <a:bodyPr/>
          <a:lstStyle/>
          <a:p>
            <a:pPr marL="233363" lvl="2" indent="-114300" eaLnBrk="1" hangingPunct="1">
              <a:lnSpc>
                <a:spcPct val="90000"/>
              </a:lnSpc>
              <a:buFontTx/>
              <a:buNone/>
            </a:pPr>
            <a:r>
              <a:rPr lang="en-US" sz="3200" smtClean="0"/>
              <a:t> If there is anything that we wish to change in the child, we should first examine it and see whether it is not something that could better be changed in ourselves.</a:t>
            </a:r>
          </a:p>
          <a:p>
            <a:pPr marL="233363" lvl="2" indent="-114300" eaLnBrk="1" hangingPunct="1">
              <a:lnSpc>
                <a:spcPct val="90000"/>
              </a:lnSpc>
              <a:buFontTx/>
              <a:buNone/>
            </a:pPr>
            <a:r>
              <a:rPr lang="en-US" sz="2800" smtClean="0"/>
              <a:t>       Carl Jung – psychiatrist</a:t>
            </a:r>
            <a:endParaRPr lang="en-US" sz="3200" smtClean="0"/>
          </a:p>
          <a:p>
            <a:pPr eaLnBrk="1" hangingPunct="1">
              <a:lnSpc>
                <a:spcPct val="90000"/>
              </a:lnSpc>
              <a:buFontTx/>
              <a:buNone/>
            </a:pPr>
            <a:endParaRPr lang="en-US" sz="2100" smtClean="0"/>
          </a:p>
        </p:txBody>
      </p:sp>
      <p:pic>
        <p:nvPicPr>
          <p:cNvPr id="68611" name="Picture 2" descr="C:\Documents and Settings\Administrator\My Documents\My Pictures\1. PPt Photos\family group home care\Jan 2008 178.jpg"/>
          <p:cNvPicPr>
            <a:picLocks noChangeAspect="1" noChangeArrowheads="1"/>
          </p:cNvPicPr>
          <p:nvPr/>
        </p:nvPicPr>
        <p:blipFill>
          <a:blip r:embed="rId3">
            <a:extLst>
              <a:ext uri="{28A0092B-C50C-407E-A947-70E740481C1C}">
                <a14:useLocalDpi xmlns:a14="http://schemas.microsoft.com/office/drawing/2010/main" val="0"/>
              </a:ext>
            </a:extLst>
          </a:blip>
          <a:srcRect l="7668" t="19394" b="9583"/>
          <a:stretch>
            <a:fillRect/>
          </a:stretch>
        </p:blipFill>
        <p:spPr bwMode="auto">
          <a:xfrm>
            <a:off x="206375" y="849313"/>
            <a:ext cx="3733800" cy="383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C63FB370-566A-4ACA-AF99-5BD21404ED97}" type="slidenum">
              <a:rPr lang="en-US" smtClean="0">
                <a:solidFill>
                  <a:srgbClr val="898989"/>
                </a:solidFill>
              </a:rPr>
              <a:pPr eaLnBrk="1" hangingPunct="1"/>
              <a:t>64</a:t>
            </a:fld>
            <a:endParaRPr lang="en-US" smtClean="0">
              <a:solidFill>
                <a:srgbClr val="898989"/>
              </a:solidFill>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2728913" y="-53975"/>
            <a:ext cx="3783012" cy="2279650"/>
          </a:xfrm>
        </p:spPr>
        <p:txBody>
          <a:bodyPr/>
          <a:lstStyle/>
          <a:p>
            <a:pPr eaLnBrk="1" hangingPunct="1"/>
            <a:r>
              <a:rPr lang="en-US" sz="3600" smtClean="0"/>
              <a:t>Be the change you wish to see in the world. </a:t>
            </a:r>
            <a:r>
              <a:rPr lang="en-US" smtClean="0"/>
              <a:t/>
            </a:r>
            <a:br>
              <a:rPr lang="en-US" smtClean="0"/>
            </a:br>
            <a:r>
              <a:rPr lang="en-US" sz="1900" smtClean="0"/>
              <a:t>Mahatma Ghandi</a:t>
            </a:r>
          </a:p>
        </p:txBody>
      </p:sp>
      <p:pic>
        <p:nvPicPr>
          <p:cNvPr id="69635" name="Picture 4" descr="MarkB, dressup"/>
          <p:cNvPicPr>
            <a:picLocks noChangeAspect="1" noChangeArrowheads="1"/>
          </p:cNvPicPr>
          <p:nvPr/>
        </p:nvPicPr>
        <p:blipFill>
          <a:blip r:embed="rId3">
            <a:extLst>
              <a:ext uri="{28A0092B-C50C-407E-A947-70E740481C1C}">
                <a14:useLocalDpi xmlns:a14="http://schemas.microsoft.com/office/drawing/2010/main" val="0"/>
              </a:ext>
            </a:extLst>
          </a:blip>
          <a:srcRect t="63333" r="7216" b="6667"/>
          <a:stretch>
            <a:fillRect/>
          </a:stretch>
        </p:blipFill>
        <p:spPr bwMode="auto">
          <a:xfrm>
            <a:off x="2760663" y="2166938"/>
            <a:ext cx="3617912" cy="2170112"/>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9636" name="Picture 5" descr="mag-glasses"/>
          <p:cNvPicPr>
            <a:picLocks noChangeAspect="1" noChangeArrowheads="1"/>
          </p:cNvPicPr>
          <p:nvPr/>
        </p:nvPicPr>
        <p:blipFill>
          <a:blip r:embed="rId4">
            <a:extLst>
              <a:ext uri="{28A0092B-C50C-407E-A947-70E740481C1C}">
                <a14:useLocalDpi xmlns:a14="http://schemas.microsoft.com/office/drawing/2010/main" val="0"/>
              </a:ext>
            </a:extLst>
          </a:blip>
          <a:srcRect b="22581"/>
          <a:stretch>
            <a:fillRect/>
          </a:stretch>
        </p:blipFill>
        <p:spPr bwMode="auto">
          <a:xfrm>
            <a:off x="6751638" y="0"/>
            <a:ext cx="2392362" cy="247015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9637" name="Picture 6" descr="MVC-001S"/>
          <p:cNvPicPr>
            <a:picLocks noChangeAspect="1" noChangeArrowheads="1"/>
          </p:cNvPicPr>
          <p:nvPr/>
        </p:nvPicPr>
        <p:blipFill>
          <a:blip r:embed="rId5">
            <a:extLst>
              <a:ext uri="{28A0092B-C50C-407E-A947-70E740481C1C}">
                <a14:useLocalDpi xmlns:a14="http://schemas.microsoft.com/office/drawing/2010/main" val="0"/>
              </a:ext>
            </a:extLst>
          </a:blip>
          <a:srcRect l="17142" r="17143" b="16203"/>
          <a:stretch>
            <a:fillRect/>
          </a:stretch>
        </p:blipFill>
        <p:spPr bwMode="auto">
          <a:xfrm>
            <a:off x="0" y="0"/>
            <a:ext cx="2438400" cy="2332038"/>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9638" name="TextBox 6"/>
          <p:cNvSpPr txBox="1">
            <a:spLocks noChangeArrowheads="1"/>
          </p:cNvSpPr>
          <p:nvPr/>
        </p:nvSpPr>
        <p:spPr bwMode="auto">
          <a:xfrm>
            <a:off x="752475" y="4424363"/>
            <a:ext cx="7993063" cy="7699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r>
              <a:rPr lang="en-US" sz="4400"/>
              <a:t>Review your Personal Action Plan </a:t>
            </a:r>
          </a:p>
        </p:txBody>
      </p:sp>
      <p:sp>
        <p:nvSpPr>
          <p:cNvPr id="69639" name="Slide Number Placeholder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A54A04F1-E5AA-45BF-A408-AF6085D8B674}" type="slidenum">
              <a:rPr lang="en-US" smtClean="0">
                <a:solidFill>
                  <a:srgbClr val="898989"/>
                </a:solidFill>
              </a:rPr>
              <a:pPr eaLnBrk="1" hangingPunct="1"/>
              <a:t>65</a:t>
            </a:fld>
            <a:endParaRPr lang="en-US" smtClean="0">
              <a:solidFill>
                <a:srgbClr val="898989"/>
              </a:solidFill>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ctrTitle"/>
          </p:nvPr>
        </p:nvSpPr>
        <p:spPr>
          <a:xfrm>
            <a:off x="685800" y="457200"/>
            <a:ext cx="7772400" cy="631825"/>
          </a:xfrm>
        </p:spPr>
        <p:txBody>
          <a:bodyPr/>
          <a:lstStyle/>
          <a:p>
            <a:pPr eaLnBrk="1" hangingPunct="1"/>
            <a:r>
              <a:rPr lang="en-US" altLang="zh-CN" b="1" smtClean="0"/>
              <a:t>Resources</a:t>
            </a:r>
            <a:endParaRPr lang="en-US" b="1" smtClean="0"/>
          </a:p>
        </p:txBody>
      </p:sp>
      <p:sp>
        <p:nvSpPr>
          <p:cNvPr id="7065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0AE45A8E-2BCB-44CA-B4D6-44F00A3115BA}" type="slidenum">
              <a:rPr lang="en-US" smtClean="0">
                <a:solidFill>
                  <a:srgbClr val="898989"/>
                </a:solidFill>
              </a:rPr>
              <a:pPr eaLnBrk="1" hangingPunct="1"/>
              <a:t>66</a:t>
            </a:fld>
            <a:endParaRPr lang="en-US" smtClean="0">
              <a:solidFill>
                <a:srgbClr val="898989"/>
              </a:solidFill>
            </a:endParaRPr>
          </a:p>
        </p:txBody>
      </p:sp>
      <p:sp>
        <p:nvSpPr>
          <p:cNvPr id="70660" name="Rectangle 4"/>
          <p:cNvSpPr>
            <a:spLocks noChangeArrowheads="1"/>
          </p:cNvSpPr>
          <p:nvPr/>
        </p:nvSpPr>
        <p:spPr bwMode="auto">
          <a:xfrm>
            <a:off x="838200" y="1219200"/>
            <a:ext cx="7772400" cy="335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 typeface="Arial" pitchFamily="34" charset="0"/>
              <a:buChar char="•"/>
            </a:pPr>
            <a:r>
              <a:rPr lang="en-US" altLang="zh-CN" sz="2800">
                <a:solidFill>
                  <a:srgbClr val="341C65"/>
                </a:solidFill>
              </a:rPr>
              <a:t>Childcare and Youth Training and Technical Assistance project: </a:t>
            </a:r>
            <a:r>
              <a:rPr lang="en-US" altLang="zh-CN" sz="2800">
                <a:solidFill>
                  <a:srgbClr val="341C65"/>
                </a:solidFill>
                <a:hlinkClick r:id="rId3"/>
              </a:rPr>
              <a:t>http://www.extension.unl.edu/web/child/cyttap</a:t>
            </a:r>
            <a:endParaRPr lang="en-US" altLang="zh-CN" sz="2800">
              <a:solidFill>
                <a:srgbClr val="341C65"/>
              </a:solidFill>
            </a:endParaRPr>
          </a:p>
          <a:p>
            <a:pPr>
              <a:buFont typeface="Arial" pitchFamily="34" charset="0"/>
              <a:buChar char="•"/>
            </a:pPr>
            <a:endParaRPr lang="en-US" altLang="zh-CN" sz="1600">
              <a:solidFill>
                <a:srgbClr val="341C65"/>
              </a:solidFill>
            </a:endParaRPr>
          </a:p>
          <a:p>
            <a:pPr>
              <a:buFont typeface="Arial" pitchFamily="34" charset="0"/>
              <a:buChar char="•"/>
            </a:pPr>
            <a:endParaRPr lang="en-US" altLang="zh-CN" sz="2800">
              <a:solidFill>
                <a:srgbClr val="341C65"/>
              </a:solidFill>
            </a:endParaRPr>
          </a:p>
          <a:p>
            <a:pPr>
              <a:buFont typeface="Arial" pitchFamily="34" charset="0"/>
              <a:buChar char="•"/>
            </a:pPr>
            <a:r>
              <a:rPr lang="en-US" altLang="zh-CN" sz="2800">
                <a:solidFill>
                  <a:srgbClr val="341C65"/>
                </a:solidFill>
              </a:rPr>
              <a:t>Better Kid Care: </a:t>
            </a:r>
            <a:r>
              <a:rPr lang="en-US" altLang="zh-CN" sz="2800">
                <a:solidFill>
                  <a:srgbClr val="341C65"/>
                </a:solidFill>
                <a:hlinkClick r:id="rId4"/>
              </a:rPr>
              <a:t>http://betterkidcare.psu.edu/</a:t>
            </a:r>
            <a:endParaRPr lang="en-US" altLang="zh-CN" sz="2800">
              <a:solidFill>
                <a:srgbClr val="341C65"/>
              </a:solidFill>
            </a:endParaRPr>
          </a:p>
          <a:p>
            <a:pPr>
              <a:buFont typeface="Arial" pitchFamily="34" charset="0"/>
              <a:buChar char="•"/>
            </a:pPr>
            <a:endParaRPr lang="en-US" altLang="zh-CN" sz="2800">
              <a:solidFill>
                <a:srgbClr val="341C65"/>
              </a:solidFill>
            </a:endParaRPr>
          </a:p>
          <a:p>
            <a:pPr>
              <a:buFont typeface="Arial" pitchFamily="34" charset="0"/>
              <a:buChar char="•"/>
            </a:pPr>
            <a:r>
              <a:rPr lang="en-US" altLang="zh-CN" sz="2800">
                <a:solidFill>
                  <a:srgbClr val="341C65"/>
                </a:solidFill>
              </a:rPr>
              <a:t>CSEFEL : </a:t>
            </a:r>
            <a:r>
              <a:rPr lang="en-US" altLang="zh-CN" sz="2800">
                <a:solidFill>
                  <a:srgbClr val="341C65"/>
                </a:solidFill>
                <a:hlinkClick r:id="rId5"/>
              </a:rPr>
              <a:t>http://csefel.vanderbilt.edu/</a:t>
            </a:r>
            <a:endParaRPr lang="en-US" altLang="zh-CN" sz="2800">
              <a:solidFill>
                <a:srgbClr val="341C65"/>
              </a:solidFill>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ctrTitle"/>
          </p:nvPr>
        </p:nvSpPr>
        <p:spPr>
          <a:xfrm>
            <a:off x="762000" y="381000"/>
            <a:ext cx="7772400" cy="860425"/>
          </a:xfrm>
        </p:spPr>
        <p:txBody>
          <a:bodyPr/>
          <a:lstStyle/>
          <a:p>
            <a:pPr eaLnBrk="1" hangingPunct="1"/>
            <a:r>
              <a:rPr lang="en-US" altLang="zh-CN" b="1" smtClean="0"/>
              <a:t>Evaluation</a:t>
            </a:r>
            <a:endParaRPr lang="en-US" b="1" smtClean="0"/>
          </a:p>
        </p:txBody>
      </p:sp>
      <p:sp>
        <p:nvSpPr>
          <p:cNvPr id="7168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30FDC01E-6F25-498A-A3AC-74653470A8A1}" type="slidenum">
              <a:rPr lang="en-US" smtClean="0">
                <a:solidFill>
                  <a:srgbClr val="898989"/>
                </a:solidFill>
              </a:rPr>
              <a:pPr eaLnBrk="1" hangingPunct="1"/>
              <a:t>67</a:t>
            </a:fld>
            <a:endParaRPr lang="en-US" smtClean="0">
              <a:solidFill>
                <a:srgbClr val="898989"/>
              </a:solidFill>
            </a:endParaRPr>
          </a:p>
        </p:txBody>
      </p:sp>
      <p:pic>
        <p:nvPicPr>
          <p:cNvPr id="71684" name="Picture 4" descr="j029770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5600" y="1143000"/>
            <a:ext cx="3252788" cy="40036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2438400" y="76200"/>
            <a:ext cx="3900488" cy="5154613"/>
          </a:xfrm>
          <a:prstGeom prst="rect">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en-US" sz="7200" dirty="0">
              <a:solidFill>
                <a:schemeClr val="lt1"/>
              </a:solidFill>
              <a:latin typeface="+mn-lt"/>
              <a:ea typeface="+mn-ea"/>
            </a:endParaRPr>
          </a:p>
        </p:txBody>
      </p:sp>
      <p:pic>
        <p:nvPicPr>
          <p:cNvPr id="72707" name="Picture 5" descr="DSC00554"/>
          <p:cNvPicPr>
            <a:picLocks noChangeAspect="1" noChangeArrowheads="1"/>
          </p:cNvPicPr>
          <p:nvPr/>
        </p:nvPicPr>
        <p:blipFill>
          <a:blip r:embed="rId3">
            <a:extLst>
              <a:ext uri="{28A0092B-C50C-407E-A947-70E740481C1C}">
                <a14:useLocalDpi xmlns:a14="http://schemas.microsoft.com/office/drawing/2010/main" val="0"/>
              </a:ext>
            </a:extLst>
          </a:blip>
          <a:srcRect r="57486"/>
          <a:stretch>
            <a:fillRect/>
          </a:stretch>
        </p:blipFill>
        <p:spPr bwMode="auto">
          <a:xfrm>
            <a:off x="2971800" y="609600"/>
            <a:ext cx="2797175" cy="42513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270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F2FEF7DC-E954-47FA-B746-027E231BF084}" type="slidenum">
              <a:rPr lang="en-US" smtClean="0">
                <a:solidFill>
                  <a:srgbClr val="898989"/>
                </a:solidFill>
              </a:rPr>
              <a:pPr eaLnBrk="1" hangingPunct="1"/>
              <a:t>68</a:t>
            </a:fld>
            <a:endParaRPr lang="en-US" smtClean="0">
              <a:solidFill>
                <a:srgbClr val="898989"/>
              </a:solidFill>
            </a:endParaRPr>
          </a:p>
        </p:txBody>
      </p:sp>
      <p:sp>
        <p:nvSpPr>
          <p:cNvPr id="2" name="Title 1"/>
          <p:cNvSpPr>
            <a:spLocks noGrp="1"/>
          </p:cNvSpPr>
          <p:nvPr>
            <p:ph type="ctrTitle"/>
          </p:nvPr>
        </p:nvSpPr>
        <p:spPr>
          <a:xfrm rot="775189">
            <a:off x="3467100" y="422275"/>
            <a:ext cx="3867150" cy="784225"/>
          </a:xfrm>
        </p:spPr>
        <p:txBody>
          <a:bodyPr/>
          <a:lstStyle/>
          <a:p>
            <a:pPr eaLnBrk="1" hangingPunct="1">
              <a:defRPr/>
            </a:pPr>
            <a:r>
              <a:rPr lang="en-US" sz="5400" b="1" smtClean="0">
                <a:solidFill>
                  <a:schemeClr val="bg1"/>
                </a:solidFill>
                <a:effectLst>
                  <a:outerShdw blurRad="38100" dist="38100" dir="2700000" algn="tl">
                    <a:srgbClr val="C0C0C0"/>
                  </a:outerShdw>
                </a:effectLst>
                <a:latin typeface="MoolBoran" pitchFamily="34" charset="0"/>
              </a:rPr>
              <a:t>¡Gracias!</a:t>
            </a:r>
          </a:p>
        </p:txBody>
      </p:sp>
      <p:sp>
        <p:nvSpPr>
          <p:cNvPr id="9" name="Title 1"/>
          <p:cNvSpPr txBox="1">
            <a:spLocks/>
          </p:cNvSpPr>
          <p:nvPr/>
        </p:nvSpPr>
        <p:spPr>
          <a:xfrm rot="20365543">
            <a:off x="3744913" y="3952875"/>
            <a:ext cx="3071812" cy="512763"/>
          </a:xfrm>
          <a:prstGeom prst="rect">
            <a:avLst/>
          </a:prstGeom>
        </p:spPr>
        <p:txBody>
          <a:bodyPr/>
          <a:lstStyle/>
          <a:p>
            <a:pPr algn="ctr" eaLnBrk="0" hangingPunct="0">
              <a:defRPr/>
            </a:pPr>
            <a:r>
              <a:rPr lang="ar-AE" sz="6600">
                <a:solidFill>
                  <a:schemeClr val="bg1"/>
                </a:solidFill>
              </a:rPr>
              <a:t>شكرا</a:t>
            </a:r>
            <a:endParaRPr lang="en-US" sz="6600" b="1">
              <a:solidFill>
                <a:schemeClr val="bg1"/>
              </a:solidFill>
              <a:effectLst>
                <a:outerShdw blurRad="38100" dist="38100" dir="2700000" algn="tl">
                  <a:srgbClr val="C0C0C0"/>
                </a:outerShdw>
              </a:effectLst>
              <a:latin typeface="MoolBoran" pitchFamily="34" charset="0"/>
              <a:ea typeface="Myriad Pro Semibold" charset="0"/>
            </a:endParaRPr>
          </a:p>
        </p:txBody>
      </p:sp>
      <p:sp>
        <p:nvSpPr>
          <p:cNvPr id="10" name="Title 1"/>
          <p:cNvSpPr txBox="1">
            <a:spLocks/>
          </p:cNvSpPr>
          <p:nvPr/>
        </p:nvSpPr>
        <p:spPr>
          <a:xfrm rot="19915448">
            <a:off x="1252538" y="1320800"/>
            <a:ext cx="3867150" cy="784225"/>
          </a:xfrm>
          <a:prstGeom prst="rect">
            <a:avLst/>
          </a:prstGeom>
        </p:spPr>
        <p:txBody>
          <a:bodyPr/>
          <a:lstStyle/>
          <a:p>
            <a:pPr algn="ctr" defTabSz="457200" eaLnBrk="0" hangingPunct="0">
              <a:defRPr/>
            </a:pPr>
            <a:r>
              <a:rPr lang="en-US" sz="4000" b="1">
                <a:solidFill>
                  <a:schemeClr val="bg1"/>
                </a:solidFill>
                <a:effectLst>
                  <a:outerShdw blurRad="38100" dist="38100" dir="2700000" algn="tl">
                    <a:srgbClr val="C0C0C0"/>
                  </a:outerShdw>
                </a:effectLst>
                <a:latin typeface="Traditional Arabic" pitchFamily="18" charset="-78"/>
                <a:ea typeface="Myriad Pro Semibold" charset="0"/>
              </a:rPr>
              <a:t>Thanks</a:t>
            </a:r>
          </a:p>
        </p:txBody>
      </p:sp>
      <p:sp>
        <p:nvSpPr>
          <p:cNvPr id="11" name="Rectangle 10"/>
          <p:cNvSpPr/>
          <p:nvPr/>
        </p:nvSpPr>
        <p:spPr>
          <a:xfrm rot="16200000">
            <a:off x="2182813" y="2998787"/>
            <a:ext cx="2438400" cy="708025"/>
          </a:xfrm>
          <a:prstGeom prst="rect">
            <a:avLst/>
          </a:prstGeom>
        </p:spPr>
        <p:txBody>
          <a:bodyPr wrap="none">
            <a:spAutoFit/>
          </a:bodyPr>
          <a:lstStyle/>
          <a:p>
            <a:pPr algn="ctr" eaLnBrk="0" hangingPunct="0">
              <a:defRPr/>
            </a:pPr>
            <a:r>
              <a:rPr lang="en-US" sz="4000" dirty="0">
                <a:solidFill>
                  <a:schemeClr val="bg1"/>
                </a:solidFill>
                <a:latin typeface="MoolBoran" pitchFamily="34" charset="0"/>
                <a:ea typeface="ＭＳ Ｐゴシック" charset="0"/>
                <a:cs typeface="MoolBoran" pitchFamily="34" charset="0"/>
              </a:rPr>
              <a:t>beaucoup</a:t>
            </a:r>
            <a:endParaRPr lang="en-US" sz="4000" b="1" cap="all" dirty="0">
              <a:solidFill>
                <a:schemeClr val="bg1"/>
              </a:solidFill>
              <a:effectLst>
                <a:outerShdw blurRad="38100" dist="38100" dir="2700000" algn="tl">
                  <a:srgbClr val="000000">
                    <a:alpha val="43137"/>
                  </a:srgbClr>
                </a:outerShdw>
              </a:effectLst>
              <a:latin typeface="MoolBoran" pitchFamily="34" charset="0"/>
              <a:ea typeface="Myriad Pro Semibold"/>
              <a:cs typeface="MoolBoran"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ctrTitle"/>
          </p:nvPr>
        </p:nvSpPr>
        <p:spPr>
          <a:xfrm>
            <a:off x="152400" y="473075"/>
            <a:ext cx="9144000" cy="517525"/>
          </a:xfrm>
        </p:spPr>
        <p:txBody>
          <a:bodyPr/>
          <a:lstStyle/>
          <a:p>
            <a:pPr eaLnBrk="1" hangingPunct="1"/>
            <a:r>
              <a:rPr lang="en-US" sz="2800" b="1" smtClean="0"/>
              <a:t>CSEFEL Definition of Social Emotional Development</a:t>
            </a:r>
          </a:p>
        </p:txBody>
      </p:sp>
      <p:sp>
        <p:nvSpPr>
          <p:cNvPr id="1638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9E88FA40-1341-47A0-929C-0E5AC703637A}" type="slidenum">
              <a:rPr lang="en-US" smtClean="0">
                <a:solidFill>
                  <a:srgbClr val="898989"/>
                </a:solidFill>
              </a:rPr>
              <a:pPr eaLnBrk="1" hangingPunct="1"/>
              <a:t>7</a:t>
            </a:fld>
            <a:endParaRPr lang="en-US" smtClean="0">
              <a:solidFill>
                <a:srgbClr val="898989"/>
              </a:solidFill>
            </a:endParaRPr>
          </a:p>
        </p:txBody>
      </p:sp>
      <p:sp>
        <p:nvSpPr>
          <p:cNvPr id="5" name="Rectangle 4"/>
          <p:cNvSpPr>
            <a:spLocks noChangeArrowheads="1"/>
          </p:cNvSpPr>
          <p:nvPr/>
        </p:nvSpPr>
        <p:spPr bwMode="auto">
          <a:xfrm>
            <a:off x="304800" y="1246188"/>
            <a:ext cx="8686800" cy="407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75000"/>
              </a:lnSpc>
            </a:pPr>
            <a:r>
              <a:rPr lang="en-US" altLang="zh-CN" sz="2000" b="1">
                <a:solidFill>
                  <a:srgbClr val="341C65"/>
                </a:solidFill>
              </a:rPr>
              <a:t> </a:t>
            </a:r>
            <a:r>
              <a:rPr lang="en-US" altLang="zh-CN" sz="2200">
                <a:solidFill>
                  <a:srgbClr val="341C65"/>
                </a:solidFill>
              </a:rPr>
              <a:t>The term social emotional development refers to the developing capacity of the child from birth through five years of age to form close and secure adult and peer relationships; experience, regulate, and express emotions in socially and culturally appropriate ways; and explore the environment and learn - all in the context of family, community, and culture. </a:t>
            </a:r>
          </a:p>
          <a:p>
            <a:pPr>
              <a:lnSpc>
                <a:spcPct val="75000"/>
              </a:lnSpc>
            </a:pPr>
            <a:endParaRPr lang="en-US" altLang="zh-CN" sz="2200">
              <a:solidFill>
                <a:srgbClr val="341C65"/>
              </a:solidFill>
            </a:endParaRPr>
          </a:p>
          <a:p>
            <a:pPr>
              <a:lnSpc>
                <a:spcPct val="80000"/>
              </a:lnSpc>
            </a:pPr>
            <a:r>
              <a:rPr lang="en-US" altLang="zh-CN" sz="2200">
                <a:solidFill>
                  <a:srgbClr val="341C65"/>
                </a:solidFill>
              </a:rPr>
              <a:t>Caregivers promote healthy development by working to support social emotional wellness in all young children, and make every effort to prevent the occurrence or escalation of social emotional problems in children at-risk, identifying and working to remediate problems that surface, and, when necessary, referring children and their families to appropriate services.</a:t>
            </a:r>
          </a:p>
          <a:p>
            <a:pPr>
              <a:lnSpc>
                <a:spcPct val="80000"/>
              </a:lnSpc>
            </a:pPr>
            <a:endParaRPr lang="en-US" altLang="zh-CN" sz="2200">
              <a:solidFill>
                <a:srgbClr val="341C65"/>
              </a:solidFill>
            </a:endParaRPr>
          </a:p>
          <a:p>
            <a:pPr>
              <a:lnSpc>
                <a:spcPct val="80000"/>
              </a:lnSpc>
            </a:pPr>
            <a:r>
              <a:rPr lang="en-US" altLang="zh-CN" sz="2200">
                <a:solidFill>
                  <a:srgbClr val="341C65"/>
                </a:solidFill>
              </a:rPr>
              <a:t>	Adapted from ZERO TO THREE, 2001 		      </a:t>
            </a:r>
            <a:r>
              <a:rPr lang="en-US"/>
              <a:t>HANDOUT: IT 1.2</a:t>
            </a:r>
            <a:endParaRPr lang="en-US" sz="2400"/>
          </a:p>
          <a:p>
            <a:pPr>
              <a:lnSpc>
                <a:spcPct val="80000"/>
              </a:lnSpc>
            </a:pPr>
            <a:endParaRPr lang="en-US" altLang="zh-CN" sz="2200">
              <a:solidFill>
                <a:srgbClr val="341C65"/>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fade">
                                      <p:cBhvr>
                                        <p:cTn id="10" dur="2000"/>
                                        <p:tgtEl>
                                          <p:spTgt spid="5">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animEffect transition="in" filter="fade">
                                      <p:cBhvr>
                                        <p:cTn id="13"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933A117B-228D-44D3-9906-4D966B5A9233}" type="slidenum">
              <a:rPr lang="en-US" smtClean="0">
                <a:solidFill>
                  <a:srgbClr val="898989"/>
                </a:solidFill>
                <a:latin typeface="Arial" pitchFamily="34" charset="0"/>
              </a:rPr>
              <a:pPr eaLnBrk="1" hangingPunct="1"/>
              <a:t>8</a:t>
            </a:fld>
            <a:endParaRPr lang="en-US" smtClean="0">
              <a:solidFill>
                <a:srgbClr val="898989"/>
              </a:solidFill>
              <a:latin typeface="Arial" pitchFamily="34" charset="0"/>
            </a:endParaRPr>
          </a:p>
        </p:txBody>
      </p:sp>
      <p:sp>
        <p:nvSpPr>
          <p:cNvPr id="12294" name="Rectangle 5"/>
          <p:cNvSpPr>
            <a:spLocks noChangeArrowheads="1"/>
          </p:cNvSpPr>
          <p:nvPr/>
        </p:nvSpPr>
        <p:spPr bwMode="auto">
          <a:xfrm>
            <a:off x="66675" y="981075"/>
            <a:ext cx="8991600"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1" algn="ctr">
              <a:lnSpc>
                <a:spcPct val="90000"/>
              </a:lnSpc>
            </a:pPr>
            <a:r>
              <a:rPr lang="en-US" sz="3200"/>
              <a:t>The </a:t>
            </a:r>
            <a:r>
              <a:rPr lang="en-US" sz="3200" b="1">
                <a:solidFill>
                  <a:srgbClr val="FF0000"/>
                </a:solidFill>
              </a:rPr>
              <a:t>developmentally</a:t>
            </a:r>
            <a:r>
              <a:rPr lang="en-US" sz="3200"/>
              <a:t> and </a:t>
            </a:r>
            <a:r>
              <a:rPr lang="en-US" sz="3200" b="1">
                <a:solidFill>
                  <a:srgbClr val="FF0000"/>
                </a:solidFill>
              </a:rPr>
              <a:t>culturally</a:t>
            </a:r>
            <a:r>
              <a:rPr lang="en-US" sz="3200">
                <a:solidFill>
                  <a:srgbClr val="FF0000"/>
                </a:solidFill>
              </a:rPr>
              <a:t> </a:t>
            </a:r>
            <a:r>
              <a:rPr lang="en-US" sz="3200"/>
              <a:t>       appropriate </a:t>
            </a:r>
            <a:r>
              <a:rPr lang="en-US" sz="2800"/>
              <a:t>ability</a:t>
            </a:r>
            <a:r>
              <a:rPr lang="en-US" sz="3200"/>
              <a:t> to:</a:t>
            </a:r>
          </a:p>
          <a:p>
            <a:pPr>
              <a:lnSpc>
                <a:spcPct val="90000"/>
              </a:lnSpc>
            </a:pPr>
            <a:endParaRPr lang="en-US"/>
          </a:p>
        </p:txBody>
      </p:sp>
      <p:sp>
        <p:nvSpPr>
          <p:cNvPr id="17412" name="Rectangle 6"/>
          <p:cNvSpPr>
            <a:spLocks noChangeArrowheads="1"/>
          </p:cNvSpPr>
          <p:nvPr/>
        </p:nvSpPr>
        <p:spPr bwMode="auto">
          <a:xfrm>
            <a:off x="533400" y="228600"/>
            <a:ext cx="8229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600" b="1"/>
              <a:t>What is Social-Emotional Development?</a:t>
            </a:r>
          </a:p>
        </p:txBody>
      </p:sp>
      <p:graphicFrame>
        <p:nvGraphicFramePr>
          <p:cNvPr id="8" name="Group 22"/>
          <p:cNvGraphicFramePr>
            <a:graphicFrameLocks/>
          </p:cNvGraphicFramePr>
          <p:nvPr/>
        </p:nvGraphicFramePr>
        <p:xfrm>
          <a:off x="2124075" y="1936750"/>
          <a:ext cx="5257800" cy="3276600"/>
        </p:xfrm>
        <a:graphic>
          <a:graphicData uri="http://schemas.openxmlformats.org/drawingml/2006/table">
            <a:tbl>
              <a:tblPr/>
              <a:tblGrid>
                <a:gridCol w="2628900"/>
                <a:gridCol w="2628900"/>
              </a:tblGrid>
              <a:tr h="1570038">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800" b="0" i="0" u="sng" strike="noStrike" cap="none" normalizeH="0" baseline="0" dirty="0" smtClean="0">
                          <a:ln>
                            <a:noFill/>
                          </a:ln>
                          <a:solidFill>
                            <a:schemeClr val="tx1"/>
                          </a:solidFill>
                          <a:effectLst/>
                          <a:latin typeface="Arial" charset="0"/>
                        </a:rPr>
                        <a:t>Manage Emotions</a:t>
                      </a:r>
                    </a:p>
                    <a:p>
                      <a:pPr marL="0" marR="0" lvl="0" indent="0" algn="l" defTabSz="914400" rtl="0" eaLnBrk="1" fontAlgn="base" latinLnBrk="0" hangingPunct="1">
                        <a:lnSpc>
                          <a:spcPct val="100000"/>
                        </a:lnSpc>
                        <a:spcBef>
                          <a:spcPct val="20000"/>
                        </a:spcBef>
                        <a:spcAft>
                          <a:spcPct val="0"/>
                        </a:spcAft>
                        <a:buClrTx/>
                        <a:buSzTx/>
                        <a:buFontTx/>
                        <a:buChar char="•"/>
                        <a:tabLst/>
                      </a:pPr>
                      <a:endParaRPr kumimoji="0" lang="en-US" sz="2600" b="0" i="0" u="sng" strike="noStrike" cap="none" normalizeH="0" baseline="0" dirty="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sng" strike="noStrike" cap="none" normalizeH="0" baseline="0" dirty="0" smtClean="0">
                          <a:ln>
                            <a:noFill/>
                          </a:ln>
                          <a:solidFill>
                            <a:schemeClr val="tx1"/>
                          </a:solidFill>
                          <a:effectLst/>
                          <a:latin typeface="Arial" charset="0"/>
                        </a:rPr>
                        <a:t>Relate to Adults</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sng"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70656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sng" strike="noStrike" cap="none" normalizeH="0" baseline="0" dirty="0" smtClean="0">
                          <a:ln>
                            <a:noFill/>
                          </a:ln>
                          <a:solidFill>
                            <a:schemeClr val="tx1"/>
                          </a:solidFill>
                          <a:effectLst/>
                          <a:latin typeface="Arial" charset="0"/>
                        </a:rPr>
                        <a:t>Relate to Peers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sng" strike="noStrike" cap="none" normalizeH="0" baseline="0" dirty="0" smtClean="0">
                          <a:ln>
                            <a:noFill/>
                          </a:ln>
                          <a:solidFill>
                            <a:schemeClr val="tx1"/>
                          </a:solidFill>
                          <a:effectLst/>
                          <a:latin typeface="Arial" charset="0"/>
                        </a:rPr>
                        <a:t>Feel Good About Self</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4"/>
          <p:cNvSpPr>
            <a:spLocks noGrp="1" noChangeArrowheads="1"/>
          </p:cNvSpPr>
          <p:nvPr>
            <p:ph type="ctrTitle"/>
          </p:nvPr>
        </p:nvSpPr>
        <p:spPr>
          <a:xfrm>
            <a:off x="1366838" y="-152400"/>
            <a:ext cx="6364287" cy="1470025"/>
          </a:xfrm>
        </p:spPr>
        <p:txBody>
          <a:bodyPr/>
          <a:lstStyle/>
          <a:p>
            <a:pPr eaLnBrk="1" hangingPunct="1"/>
            <a:r>
              <a:rPr lang="en-US" smtClean="0"/>
              <a:t>Emotional Literacy</a:t>
            </a:r>
          </a:p>
        </p:txBody>
      </p:sp>
      <p:sp>
        <p:nvSpPr>
          <p:cNvPr id="18435" name="Rectangle 5"/>
          <p:cNvSpPr>
            <a:spLocks noGrp="1" noChangeArrowheads="1"/>
          </p:cNvSpPr>
          <p:nvPr>
            <p:ph type="subTitle" idx="1"/>
          </p:nvPr>
        </p:nvSpPr>
        <p:spPr>
          <a:xfrm>
            <a:off x="835025" y="927100"/>
            <a:ext cx="7442200" cy="1892300"/>
          </a:xfrm>
        </p:spPr>
        <p:txBody>
          <a:bodyPr/>
          <a:lstStyle/>
          <a:p>
            <a:pPr eaLnBrk="1" hangingPunct="1">
              <a:lnSpc>
                <a:spcPct val="115000"/>
              </a:lnSpc>
            </a:pPr>
            <a:r>
              <a:rPr lang="en-US" b="1" i="1" smtClean="0">
                <a:solidFill>
                  <a:srgbClr val="FF0000"/>
                </a:solidFill>
                <a:cs typeface="Times New Roman" pitchFamily="18" charset="0"/>
              </a:rPr>
              <a:t>Emotional literacy is the ability to identify, understand, and express emotions in a healthy way.</a:t>
            </a:r>
          </a:p>
        </p:txBody>
      </p:sp>
      <p:pic>
        <p:nvPicPr>
          <p:cNvPr id="18436" name="Picture 6" descr="Picture 162"/>
          <p:cNvPicPr>
            <a:picLocks noChangeAspect="1" noChangeArrowheads="1"/>
          </p:cNvPicPr>
          <p:nvPr/>
        </p:nvPicPr>
        <p:blipFill>
          <a:blip r:embed="rId3">
            <a:extLst>
              <a:ext uri="{28A0092B-C50C-407E-A947-70E740481C1C}">
                <a14:useLocalDpi xmlns:a14="http://schemas.microsoft.com/office/drawing/2010/main" val="0"/>
              </a:ext>
            </a:extLst>
          </a:blip>
          <a:srcRect t="6825" b="10417"/>
          <a:stretch>
            <a:fillRect/>
          </a:stretch>
        </p:blipFill>
        <p:spPr bwMode="auto">
          <a:xfrm>
            <a:off x="236538" y="2673350"/>
            <a:ext cx="2314575" cy="256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8" descr="DSC00835"/>
          <p:cNvPicPr>
            <a:picLocks noChangeAspect="1" noChangeArrowheads="1"/>
          </p:cNvPicPr>
          <p:nvPr/>
        </p:nvPicPr>
        <p:blipFill>
          <a:blip r:embed="rId4">
            <a:extLst>
              <a:ext uri="{28A0092B-C50C-407E-A947-70E740481C1C}">
                <a14:useLocalDpi xmlns:a14="http://schemas.microsoft.com/office/drawing/2010/main" val="0"/>
              </a:ext>
            </a:extLst>
          </a:blip>
          <a:srcRect l="19034" t="21400" r="24680"/>
          <a:stretch>
            <a:fillRect/>
          </a:stretch>
        </p:blipFill>
        <p:spPr bwMode="auto">
          <a:xfrm>
            <a:off x="3562350" y="2724150"/>
            <a:ext cx="2443163" cy="256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6" descr="DSCN1380.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89763" y="2593975"/>
            <a:ext cx="198120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emplate - Logos on Bott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670</TotalTime>
  <Words>10476</Words>
  <Application>Microsoft Office PowerPoint</Application>
  <PresentationFormat>On-screen Show (4:3)</PresentationFormat>
  <Paragraphs>745</Paragraphs>
  <Slides>68</Slides>
  <Notes>68</Notes>
  <HiddenSlides>0</HiddenSlides>
  <MMClips>3</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68</vt:i4>
      </vt:variant>
    </vt:vector>
  </HeadingPairs>
  <TitlesOfParts>
    <vt:vector size="72" baseType="lpstr">
      <vt:lpstr>Template - Logos on Bottom</vt:lpstr>
      <vt:lpstr>Photo House</vt:lpstr>
      <vt:lpstr>Slide</vt:lpstr>
      <vt:lpstr>Photo Editor Photo</vt:lpstr>
      <vt:lpstr>Rock Solid Foundations: Promoting the Social &amp; Emotional Competence of  Young Children &amp; Preventing Challenging Behaviors:  Enhancing Emotional Literacy</vt:lpstr>
      <vt:lpstr>Introductions</vt:lpstr>
      <vt:lpstr>CYTTAP</vt:lpstr>
      <vt:lpstr>Promote Children’s Success </vt:lpstr>
      <vt:lpstr>PowerPoint Presentation</vt:lpstr>
      <vt:lpstr>PowerPoint Presentation</vt:lpstr>
      <vt:lpstr>CSEFEL Definition of Social Emotional Development</vt:lpstr>
      <vt:lpstr>PowerPoint Presentation</vt:lpstr>
      <vt:lpstr>Emotional Literacy</vt:lpstr>
      <vt:lpstr>Emotional Literacy…</vt:lpstr>
      <vt:lpstr>Children with a Strong Foundation in Emotional Literacy:</vt:lpstr>
      <vt:lpstr>Four Strategies to Develop             Emotional Literacy</vt:lpstr>
      <vt:lpstr>Strategies to Develop Emotional Literacy</vt:lpstr>
      <vt:lpstr>Strategies to Develop Emotional Literacy</vt:lpstr>
      <vt:lpstr>Strategies to Develop Emotional Literacy</vt:lpstr>
      <vt:lpstr>PowerPoint Presentation</vt:lpstr>
      <vt:lpstr>Strategies to Develop Emotional Literacy</vt:lpstr>
      <vt:lpstr>Strategies to Develop Emotional Literacy</vt:lpstr>
      <vt:lpstr>PowerPoint Presentation</vt:lpstr>
      <vt:lpstr>Enhancing Emotional Literacy for Preschool Children…</vt:lpstr>
      <vt:lpstr>PowerPoint Presentation</vt:lpstr>
      <vt:lpstr>PowerPoint Presentation</vt:lpstr>
      <vt:lpstr>Example</vt:lpstr>
      <vt:lpstr>B. Indirect Teaching</vt:lpstr>
      <vt:lpstr>C. Use of Songs and Games Sample Song</vt:lpstr>
      <vt:lpstr>Sample Game</vt:lpstr>
      <vt:lpstr>Sample Game</vt:lpstr>
      <vt:lpstr>PowerPoint Presentation</vt:lpstr>
      <vt:lpstr>PowerPoint Presentation</vt:lpstr>
      <vt:lpstr>Checking In</vt:lpstr>
      <vt:lpstr>Feeling Dice/Feeling Wheel</vt:lpstr>
      <vt:lpstr>PowerPoint Presentation</vt:lpstr>
      <vt:lpstr>D. Use of Children’s Literature</vt:lpstr>
      <vt:lpstr>PowerPoint Presentation</vt:lpstr>
      <vt:lpstr>Book Nooks – Handout PS 2.4 http://www.csefel.uiuc.edu/practical-ideas.html</vt:lpstr>
      <vt:lpstr>On Monday When It Rained Book Nook Activity Example</vt:lpstr>
      <vt:lpstr>PowerPoint Presentation</vt:lpstr>
      <vt:lpstr>PowerPoint Presentation</vt:lpstr>
      <vt:lpstr>Children with a Strong Foundation in Emotional Literacy:</vt:lpstr>
      <vt:lpstr>Emotion Regulation and Problem Solving for ages 2 ½ - 5</vt:lpstr>
      <vt:lpstr>Managing Anger and Impulse</vt:lpstr>
      <vt:lpstr>PowerPoint Presentation</vt:lpstr>
      <vt:lpstr>Relaxation Thermometer</vt:lpstr>
      <vt:lpstr>PowerPoint Presentation</vt:lpstr>
      <vt:lpstr>Tucker Turtle Takes Time to Tuck and Think</vt:lpstr>
      <vt:lpstr>Tucker Turtle is a terrific turtle.  He likes to play with his friends at Wet Lake School.</vt:lpstr>
      <vt:lpstr> But sometimes things happen that can make Tucker really mad.  </vt:lpstr>
      <vt:lpstr>When Tucker got mad, he used to hit, kick, or yell at his friends. His friends would get mad or upset when he hit, kicked, or yelled at them.</vt:lpstr>
      <vt:lpstr>Tucker now knows a new way to “think like a turtle” when he gets mad. </vt:lpstr>
      <vt:lpstr>He can stop and keep his hands, body, and yelling to himself!</vt:lpstr>
      <vt:lpstr>He can tuck inside his shell and take 3 deep breaths to calm down.</vt:lpstr>
      <vt:lpstr>Tucker can then think of a solution or a way to make it better.</vt:lpstr>
      <vt:lpstr>Tucker’s friends are happy when he plays nicely and keeps his body to himself.  Friends also like it when Tucker uses nice words or has a teacher help him when he is upset.</vt:lpstr>
      <vt:lpstr>Problem Solving</vt:lpstr>
      <vt:lpstr>PowerPoint Presentation</vt:lpstr>
      <vt:lpstr>PowerPoint Presentation</vt:lpstr>
      <vt:lpstr>The Solution Kit</vt:lpstr>
      <vt:lpstr>PowerPoint Presentation</vt:lpstr>
      <vt:lpstr>PowerPoint Presentation</vt:lpstr>
      <vt:lpstr>PowerPoint Presentation</vt:lpstr>
      <vt:lpstr>Pulling it all Together!</vt:lpstr>
      <vt:lpstr>Major Messages to Take Home</vt:lpstr>
      <vt:lpstr>Major Messages to Take Home</vt:lpstr>
      <vt:lpstr>PowerPoint Presentation</vt:lpstr>
      <vt:lpstr>Be the change you wish to see in the world.  Mahatma Ghandi</vt:lpstr>
      <vt:lpstr>Resources</vt:lpstr>
      <vt:lpstr>Evaluation</vt:lpstr>
      <vt:lpstr>¡Gracias!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Sheryl Burbach</dc:creator>
  <cp:lastModifiedBy>Sheryl Burbach</cp:lastModifiedBy>
  <cp:revision>49</cp:revision>
  <dcterms:created xsi:type="dcterms:W3CDTF">2011-08-12T20:31:14Z</dcterms:created>
  <dcterms:modified xsi:type="dcterms:W3CDTF">2012-01-20T15:16:23Z</dcterms:modified>
</cp:coreProperties>
</file>