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336" r:id="rId5"/>
    <p:sldId id="318" r:id="rId6"/>
    <p:sldId id="341" r:id="rId7"/>
    <p:sldId id="320" r:id="rId8"/>
    <p:sldId id="317" r:id="rId9"/>
    <p:sldId id="337" r:id="rId10"/>
    <p:sldId id="322" r:id="rId11"/>
    <p:sldId id="338" r:id="rId12"/>
    <p:sldId id="305" r:id="rId13"/>
    <p:sldId id="326" r:id="rId14"/>
    <p:sldId id="327" r:id="rId15"/>
    <p:sldId id="325" r:id="rId16"/>
    <p:sldId id="339" r:id="rId17"/>
    <p:sldId id="323" r:id="rId18"/>
    <p:sldId id="346" r:id="rId19"/>
    <p:sldId id="348" r:id="rId20"/>
    <p:sldId id="342" r:id="rId21"/>
    <p:sldId id="333" r:id="rId22"/>
    <p:sldId id="343" r:id="rId23"/>
    <p:sldId id="347" r:id="rId24"/>
    <p:sldId id="344" r:id="rId25"/>
    <p:sldId id="349" r:id="rId26"/>
    <p:sldId id="345" r:id="rId27"/>
    <p:sldId id="350" r:id="rId28"/>
    <p:sldId id="351" r:id="rId29"/>
    <p:sldId id="328" r:id="rId30"/>
    <p:sldId id="352" r:id="rId31"/>
    <p:sldId id="335" r:id="rId32"/>
    <p:sldId id="330" r:id="rId33"/>
    <p:sldId id="332"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Crandall" initials="LC" lastIdx="12" clrIdx="0">
    <p:extLst>
      <p:ext uri="{19B8F6BF-5375-455C-9EA6-DF929625EA0E}">
        <p15:presenceInfo xmlns:p15="http://schemas.microsoft.com/office/powerpoint/2012/main" userId="Leslie Cranda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487"/>
    <a:srgbClr val="21AB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61221" autoAdjust="0"/>
  </p:normalViewPr>
  <p:slideViewPr>
    <p:cSldViewPr>
      <p:cViewPr varScale="1">
        <p:scale>
          <a:sx n="71" d="100"/>
          <a:sy n="71" d="100"/>
        </p:scale>
        <p:origin x="2574" y="66"/>
      </p:cViewPr>
      <p:guideLst>
        <p:guide orient="horz" pos="2160"/>
        <p:guide pos="2880"/>
      </p:guideLst>
    </p:cSldViewPr>
  </p:slideViewPr>
  <p:notesTextViewPr>
    <p:cViewPr>
      <p:scale>
        <a:sx n="125" d="100"/>
        <a:sy n="125"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6165D-EE7C-4CAB-9EA5-E3456143085B}" type="datetimeFigureOut">
              <a:rPr lang="en-US" smtClean="0"/>
              <a:t>8/11/2016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98DF41-F657-4D08-BF11-EC154F564A38}" type="slidenum">
              <a:rPr lang="en-US" smtClean="0"/>
              <a:t>‹#›</a:t>
            </a:fld>
            <a:endParaRPr lang="en-US" dirty="0"/>
          </a:p>
        </p:txBody>
      </p:sp>
    </p:spTree>
    <p:extLst>
      <p:ext uri="{BB962C8B-B14F-4D97-AF65-F5344CB8AC3E}">
        <p14:creationId xmlns:p14="http://schemas.microsoft.com/office/powerpoint/2010/main" val="235168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train the trainer session is an overview of a curriculum that was designed to help youth</a:t>
            </a:r>
            <a:r>
              <a:rPr lang="en-US" baseline="0" dirty="0" smtClean="0"/>
              <a:t> development professionals understand the importance of positive development in youth and to become competent, contributing adults.</a:t>
            </a:r>
          </a:p>
          <a:p>
            <a:endParaRPr lang="en-US" baseline="0" dirty="0" smtClean="0"/>
          </a:p>
          <a:p>
            <a:r>
              <a:rPr lang="en-US" baseline="0" dirty="0" smtClean="0"/>
              <a:t>Within youth development education there are various frameworks and lists of elements that researchers have identified and utilized to define and guide the design and structure of youth development programs.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1</a:t>
            </a:fld>
            <a:endParaRPr lang="en-US" dirty="0"/>
          </a:p>
        </p:txBody>
      </p:sp>
    </p:spTree>
    <p:extLst>
      <p:ext uri="{BB962C8B-B14F-4D97-AF65-F5344CB8AC3E}">
        <p14:creationId xmlns:p14="http://schemas.microsoft.com/office/powerpoint/2010/main" val="541995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this slide</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10</a:t>
            </a:fld>
            <a:endParaRPr lang="en-US" dirty="0"/>
          </a:p>
        </p:txBody>
      </p:sp>
    </p:spTree>
    <p:extLst>
      <p:ext uri="{BB962C8B-B14F-4D97-AF65-F5344CB8AC3E}">
        <p14:creationId xmlns:p14="http://schemas.microsoft.com/office/powerpoint/2010/main" val="349785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a:t>
            </a:r>
            <a:r>
              <a:rPr lang="en-US" dirty="0" smtClean="0"/>
              <a:t>this slide.</a:t>
            </a:r>
            <a:r>
              <a:rPr lang="en-US" baseline="0" dirty="0" smtClean="0"/>
              <a:t>  You are free to do this is any amount of time but must use at least one module.  Our suggestion is to cover several modules at one time.</a:t>
            </a:r>
            <a:endParaRPr lang="en-US" dirty="0" smtClean="0"/>
          </a:p>
        </p:txBody>
      </p:sp>
      <p:sp>
        <p:nvSpPr>
          <p:cNvPr id="4" name="Slide Number Placeholder 3"/>
          <p:cNvSpPr>
            <a:spLocks noGrp="1"/>
          </p:cNvSpPr>
          <p:nvPr>
            <p:ph type="sldNum" sz="quarter" idx="10"/>
          </p:nvPr>
        </p:nvSpPr>
        <p:spPr/>
        <p:txBody>
          <a:bodyPr/>
          <a:lstStyle/>
          <a:p>
            <a:fld id="{0A98DF41-F657-4D08-BF11-EC154F564A38}" type="slidenum">
              <a:rPr lang="en-US" smtClean="0"/>
              <a:t>11</a:t>
            </a:fld>
            <a:endParaRPr lang="en-US" dirty="0"/>
          </a:p>
        </p:txBody>
      </p:sp>
    </p:spTree>
    <p:extLst>
      <p:ext uri="{BB962C8B-B14F-4D97-AF65-F5344CB8AC3E}">
        <p14:creationId xmlns:p14="http://schemas.microsoft.com/office/powerpoint/2010/main" val="1728656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module will have 2 hands-on activities, as well as Digging Deeper activities to further explore that element.</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12</a:t>
            </a:fld>
            <a:endParaRPr lang="en-US" dirty="0"/>
          </a:p>
        </p:txBody>
      </p:sp>
    </p:spTree>
    <p:extLst>
      <p:ext uri="{BB962C8B-B14F-4D97-AF65-F5344CB8AC3E}">
        <p14:creationId xmlns:p14="http://schemas.microsoft.com/office/powerpoint/2010/main" val="711338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be training kit that you will receive after this TOT.  You will receive the Curriculum manual, and a big Pizza template.</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13</a:t>
            </a:fld>
            <a:endParaRPr lang="en-US" dirty="0"/>
          </a:p>
        </p:txBody>
      </p:sp>
    </p:spTree>
    <p:extLst>
      <p:ext uri="{BB962C8B-B14F-4D97-AF65-F5344CB8AC3E}">
        <p14:creationId xmlns:p14="http://schemas.microsoft.com/office/powerpoint/2010/main" val="3186700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7 sets of Program Characteristics Cards.  All of these materials will be used in your trainings.  We will discuss other supplies at the end of the training".</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14</a:t>
            </a:fld>
            <a:endParaRPr lang="en-US" dirty="0"/>
          </a:p>
        </p:txBody>
      </p:sp>
    </p:spTree>
    <p:extLst>
      <p:ext uri="{BB962C8B-B14F-4D97-AF65-F5344CB8AC3E}">
        <p14:creationId xmlns:p14="http://schemas.microsoft.com/office/powerpoint/2010/main" val="4179788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already</a:t>
            </a:r>
            <a:r>
              <a:rPr lang="en-US" baseline="0" dirty="0" smtClean="0"/>
              <a:t> done an activity for the Session 1 – The Key Ingredients – Overview earlier in this presentation (Vanity Plate).  That is a good introduction/icebreaker/set the stage (pg. 14)  </a:t>
            </a:r>
          </a:p>
          <a:p>
            <a:endParaRPr lang="en-US" baseline="0" dirty="0" smtClean="0"/>
          </a:p>
          <a:p>
            <a:r>
              <a:rPr lang="en-US" baseline="0" dirty="0" smtClean="0"/>
              <a:t>Now, l</a:t>
            </a:r>
            <a:r>
              <a:rPr lang="en-US" dirty="0" smtClean="0"/>
              <a:t>ets</a:t>
            </a:r>
            <a:r>
              <a:rPr lang="en-US" baseline="0" dirty="0" smtClean="0"/>
              <a:t> try some activities that highlight the concepts and elements that are in the curriculum modules.  We will begin with another activity in Session 1.  Then, as we mentioned before, each ‘element’ has 2 activities to try.  We will go through each Concept and Element and then do 1 activity</a:t>
            </a:r>
            <a:r>
              <a:rPr lang="en-US" i="1" baseline="0" dirty="0" smtClean="0"/>
              <a:t> per Concept</a:t>
            </a:r>
            <a:r>
              <a:rPr lang="en-US" i="0" baseline="0" dirty="0" smtClean="0"/>
              <a:t>.</a:t>
            </a:r>
          </a:p>
          <a:p>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15</a:t>
            </a:fld>
            <a:endParaRPr lang="en-US" dirty="0"/>
          </a:p>
        </p:txBody>
      </p:sp>
    </p:spTree>
    <p:extLst>
      <p:ext uri="{BB962C8B-B14F-4D97-AF65-F5344CB8AC3E}">
        <p14:creationId xmlns:p14="http://schemas.microsoft.com/office/powerpoint/2010/main" val="3251256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the activity – Sorting the Toppings – pg. 14.  This is an</a:t>
            </a:r>
            <a:r>
              <a:rPr lang="en-US" baseline="0" dirty="0" smtClean="0"/>
              <a:t> analogy of pizza ingredients and youth development.  </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16</a:t>
            </a:fld>
            <a:endParaRPr lang="en-US" dirty="0"/>
          </a:p>
        </p:txBody>
      </p:sp>
    </p:spTree>
    <p:extLst>
      <p:ext uri="{BB962C8B-B14F-4D97-AF65-F5344CB8AC3E}">
        <p14:creationId xmlns:p14="http://schemas.microsoft.com/office/powerpoint/2010/main" val="916948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concept of the 8 Essential</a:t>
            </a:r>
            <a:r>
              <a:rPr lang="en-US" baseline="0" dirty="0" smtClean="0"/>
              <a:t> Elements is Belonging.  There are three Elements under this concept.  Each element is a session and will have the 2 activities to go with the lesson.  </a:t>
            </a:r>
          </a:p>
          <a:p>
            <a:endParaRPr lang="en-US" baseline="0" dirty="0" smtClean="0"/>
          </a:p>
          <a:p>
            <a:r>
              <a:rPr lang="en-US" baseline="0" dirty="0" smtClean="0"/>
              <a:t>We chose to do Chain of Diversity, pg. 47 – in the Inclusive Environment session.   </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17</a:t>
            </a:fld>
            <a:endParaRPr lang="en-US" dirty="0"/>
          </a:p>
        </p:txBody>
      </p:sp>
    </p:spTree>
    <p:extLst>
      <p:ext uri="{BB962C8B-B14F-4D97-AF65-F5344CB8AC3E}">
        <p14:creationId xmlns:p14="http://schemas.microsoft.com/office/powerpoint/2010/main" val="3834391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a:t>
            </a:r>
            <a:r>
              <a:rPr lang="en-US" baseline="0" dirty="0" smtClean="0"/>
              <a:t> of pg. 47.  Please refer to the manual</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18</a:t>
            </a:fld>
            <a:endParaRPr lang="en-US" dirty="0"/>
          </a:p>
        </p:txBody>
      </p:sp>
    </p:spTree>
    <p:extLst>
      <p:ext uri="{BB962C8B-B14F-4D97-AF65-F5344CB8AC3E}">
        <p14:creationId xmlns:p14="http://schemas.microsoft.com/office/powerpoint/2010/main" val="658522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concept is Mastery.  The elements that</a:t>
            </a:r>
            <a:r>
              <a:rPr lang="en-US" baseline="0" dirty="0" smtClean="0"/>
              <a:t> make up this concept are these that are listed.    Lets do the activity for Opportunity for Mastery –  Putting It All Together - pg. 63.</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19</a:t>
            </a:fld>
            <a:endParaRPr lang="en-US" dirty="0"/>
          </a:p>
        </p:txBody>
      </p:sp>
    </p:spTree>
    <p:extLst>
      <p:ext uri="{BB962C8B-B14F-4D97-AF65-F5344CB8AC3E}">
        <p14:creationId xmlns:p14="http://schemas.microsoft.com/office/powerpoint/2010/main" val="79617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4-H curriculum.  This has</a:t>
            </a:r>
            <a:r>
              <a:rPr lang="en-US" baseline="0" dirty="0" smtClean="0"/>
              <a:t> been developed and adopted by the 4-H program nationally based upon the findings of the 4-H Study of Positive Youth Development in 2005 (Lerner, etal) and the National 4-H Assessment Project.  </a:t>
            </a:r>
          </a:p>
          <a:p>
            <a:r>
              <a:rPr lang="en-US" baseline="0" dirty="0" smtClean="0"/>
              <a:t>The 4-H program has been available to youth for a very long time and has a positive effect on youth.  Youth professionals can use 4-H has a model to create environments and attributes that optimize youth development.</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2</a:t>
            </a:fld>
            <a:endParaRPr lang="en-US" dirty="0"/>
          </a:p>
        </p:txBody>
      </p:sp>
    </p:spTree>
    <p:extLst>
      <p:ext uri="{BB962C8B-B14F-4D97-AF65-F5344CB8AC3E}">
        <p14:creationId xmlns:p14="http://schemas.microsoft.com/office/powerpoint/2010/main" val="1874929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is for the element of Opportunity for Mastery.  Please follow the instructions on page. 63.</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20</a:t>
            </a:fld>
            <a:endParaRPr lang="en-US" dirty="0"/>
          </a:p>
        </p:txBody>
      </p:sp>
    </p:spTree>
    <p:extLst>
      <p:ext uri="{BB962C8B-B14F-4D97-AF65-F5344CB8AC3E}">
        <p14:creationId xmlns:p14="http://schemas.microsoft.com/office/powerpoint/2010/main" val="1442970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a:t>
            </a:r>
            <a:r>
              <a:rPr lang="en-US" baseline="30000" dirty="0" smtClean="0"/>
              <a:t>rd</a:t>
            </a:r>
            <a:r>
              <a:rPr lang="en-US" dirty="0" smtClean="0"/>
              <a:t> concept</a:t>
            </a:r>
            <a:r>
              <a:rPr lang="en-US" baseline="0" dirty="0" smtClean="0"/>
              <a:t> is Independence, with the elements listed above.   </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21</a:t>
            </a:fld>
            <a:endParaRPr lang="en-US" dirty="0"/>
          </a:p>
        </p:txBody>
      </p:sp>
    </p:spTree>
    <p:extLst>
      <p:ext uri="{BB962C8B-B14F-4D97-AF65-F5344CB8AC3E}">
        <p14:creationId xmlns:p14="http://schemas.microsoft.com/office/powerpoint/2010/main" val="3669414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activity we will do</a:t>
            </a:r>
            <a:r>
              <a:rPr lang="en-US" baseline="0" dirty="0" smtClean="0"/>
              <a:t> is </a:t>
            </a:r>
            <a:r>
              <a:rPr lang="en-US" dirty="0" smtClean="0"/>
              <a:t>Examining Teen/Adult Partnerships under the Opportunity of Self-Determination element – pg 75</a:t>
            </a:r>
          </a:p>
          <a:p>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22</a:t>
            </a:fld>
            <a:endParaRPr lang="en-US" dirty="0"/>
          </a:p>
        </p:txBody>
      </p:sp>
    </p:spTree>
    <p:extLst>
      <p:ext uri="{BB962C8B-B14F-4D97-AF65-F5344CB8AC3E}">
        <p14:creationId xmlns:p14="http://schemas.microsoft.com/office/powerpoint/2010/main" val="573951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4</a:t>
            </a:r>
            <a:r>
              <a:rPr lang="en-US" baseline="30000" dirty="0" smtClean="0"/>
              <a:t>th</a:t>
            </a:r>
            <a:r>
              <a:rPr lang="en-US" dirty="0" smtClean="0"/>
              <a:t> concept is</a:t>
            </a:r>
            <a:r>
              <a:rPr lang="en-US" baseline="0" dirty="0" smtClean="0"/>
              <a:t> Generosity.  This means f</a:t>
            </a:r>
            <a:r>
              <a:rPr lang="en-US" dirty="0" smtClean="0"/>
              <a:t>inding yourself begins with losing yourself in the service of others.  Service is a way for youth to</a:t>
            </a:r>
            <a:r>
              <a:rPr lang="en-US" baseline="0" dirty="0" smtClean="0"/>
              <a:t> gain exposure to the larger community, indeed, the world itself.  Service is more than a product; it is a process that provides developmental opportunities for youth.  </a:t>
            </a:r>
          </a:p>
          <a:p>
            <a:endParaRPr lang="en-US" baseline="0" dirty="0" smtClean="0"/>
          </a:p>
        </p:txBody>
      </p:sp>
      <p:sp>
        <p:nvSpPr>
          <p:cNvPr id="4" name="Slide Number Placeholder 3"/>
          <p:cNvSpPr>
            <a:spLocks noGrp="1"/>
          </p:cNvSpPr>
          <p:nvPr>
            <p:ph type="sldNum" sz="quarter" idx="10"/>
          </p:nvPr>
        </p:nvSpPr>
        <p:spPr/>
        <p:txBody>
          <a:bodyPr/>
          <a:lstStyle/>
          <a:p>
            <a:fld id="{0A98DF41-F657-4D08-BF11-EC154F564A38}" type="slidenum">
              <a:rPr lang="en-US" smtClean="0"/>
              <a:t>23</a:t>
            </a:fld>
            <a:endParaRPr lang="en-US" dirty="0"/>
          </a:p>
        </p:txBody>
      </p:sp>
    </p:spTree>
    <p:extLst>
      <p:ext uri="{BB962C8B-B14F-4D97-AF65-F5344CB8AC3E}">
        <p14:creationId xmlns:p14="http://schemas.microsoft.com/office/powerpoint/2010/main" val="3747215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activity – Wall of Service is on  pg. 90.  Since</a:t>
            </a:r>
            <a:r>
              <a:rPr lang="en-US" baseline="0" dirty="0" smtClean="0"/>
              <a:t> the concept Generosity is made up of 1 element – this relates to Opportunity to Value and </a:t>
            </a:r>
          </a:p>
          <a:p>
            <a:r>
              <a:rPr lang="en-US" baseline="0" dirty="0" smtClean="0"/>
              <a:t>Practice Service to Others.  </a:t>
            </a:r>
            <a:endParaRPr lang="en-US" dirty="0" smtClean="0"/>
          </a:p>
          <a:p>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24</a:t>
            </a:fld>
            <a:endParaRPr lang="en-US" dirty="0"/>
          </a:p>
        </p:txBody>
      </p:sp>
    </p:spTree>
    <p:extLst>
      <p:ext uri="{BB962C8B-B14F-4D97-AF65-F5344CB8AC3E}">
        <p14:creationId xmlns:p14="http://schemas.microsoft.com/office/powerpoint/2010/main" val="2715875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to reflect how we</a:t>
            </a:r>
            <a:r>
              <a:rPr lang="en-US" baseline="0" dirty="0" smtClean="0"/>
              <a:t> might use the knowledge gained in our own youth development programming.  </a:t>
            </a:r>
          </a:p>
          <a:p>
            <a:r>
              <a:rPr lang="en-US" baseline="0" dirty="0" smtClean="0"/>
              <a:t>On pg.  97 – Pizza Supreme – follow instructions.  </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25</a:t>
            </a:fld>
            <a:endParaRPr lang="en-US" dirty="0"/>
          </a:p>
        </p:txBody>
      </p:sp>
    </p:spTree>
    <p:extLst>
      <p:ext uri="{BB962C8B-B14F-4D97-AF65-F5344CB8AC3E}">
        <p14:creationId xmlns:p14="http://schemas.microsoft.com/office/powerpoint/2010/main" val="4043103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each</a:t>
            </a:r>
            <a:r>
              <a:rPr lang="en-US" baseline="0" dirty="0" smtClean="0"/>
              <a:t> modules, there is an evaluation if you need it.</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26</a:t>
            </a:fld>
            <a:endParaRPr lang="en-US" dirty="0"/>
          </a:p>
        </p:txBody>
      </p:sp>
    </p:spTree>
    <p:extLst>
      <p:ext uri="{BB962C8B-B14F-4D97-AF65-F5344CB8AC3E}">
        <p14:creationId xmlns:p14="http://schemas.microsoft.com/office/powerpoint/2010/main" val="564372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Appendix</a:t>
            </a:r>
            <a:r>
              <a:rPr lang="en-US" baseline="0" dirty="0" smtClean="0"/>
              <a:t> begins on pg. 99.  It includes – Ice Breakers, Program Checklist, Ages and Stages chart, and a certificate of Recognition template.    The Web Appendix can be found at www.4H.org/resources/essentialelements (found in the Table of Contents – Page 1, of the Curriculum and Training Guide.  This page does require a log in.</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27</a:t>
            </a:fld>
            <a:endParaRPr lang="en-US" dirty="0"/>
          </a:p>
        </p:txBody>
      </p:sp>
    </p:spTree>
    <p:extLst>
      <p:ext uri="{BB962C8B-B14F-4D97-AF65-F5344CB8AC3E}">
        <p14:creationId xmlns:p14="http://schemas.microsoft.com/office/powerpoint/2010/main" val="2784923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Appendix – Use this checklist to review your success in incorporating</a:t>
            </a:r>
            <a:r>
              <a:rPr lang="en-US" baseline="0" dirty="0" smtClean="0"/>
              <a:t> the Elements</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28</a:t>
            </a:fld>
            <a:endParaRPr lang="en-US" dirty="0"/>
          </a:p>
        </p:txBody>
      </p:sp>
    </p:spTree>
    <p:extLst>
      <p:ext uri="{BB962C8B-B14F-4D97-AF65-F5344CB8AC3E}">
        <p14:creationId xmlns:p14="http://schemas.microsoft.com/office/powerpoint/2010/main" val="1760823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30</a:t>
            </a:fld>
            <a:endParaRPr lang="en-US" dirty="0"/>
          </a:p>
        </p:txBody>
      </p:sp>
    </p:spTree>
    <p:extLst>
      <p:ext uri="{BB962C8B-B14F-4D97-AF65-F5344CB8AC3E}">
        <p14:creationId xmlns:p14="http://schemas.microsoft.com/office/powerpoint/2010/main" val="31554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CYTAPP</a:t>
            </a:r>
            <a:r>
              <a:rPr lang="en-US" baseline="0" dirty="0" smtClean="0"/>
              <a:t> – Can use the one page </a:t>
            </a:r>
            <a:r>
              <a:rPr lang="en-US" baseline="0" smtClean="0"/>
              <a:t>flyer.  Please </a:t>
            </a:r>
            <a:r>
              <a:rPr lang="en-US" baseline="0" dirty="0" smtClean="0"/>
              <a:t>mention that is training is sponsored by this project</a:t>
            </a:r>
          </a:p>
          <a:p>
            <a:r>
              <a:rPr lang="en-US" baseline="0" dirty="0" smtClean="0"/>
              <a:t>Explain that this is a ‘train the trainer – this is professional development for youth workers</a:t>
            </a:r>
          </a:p>
          <a:p>
            <a:r>
              <a:rPr lang="en-US" baseline="0" dirty="0" smtClean="0"/>
              <a:t>Overview of Curriculum – The curriculum was designed to help youth development professionals understand the importance of PYD by presenting the 8 Essential Elements as central to helping young people become competent, contributing adults</a:t>
            </a:r>
          </a:p>
          <a:p>
            <a:endParaRPr lang="en-US" baseline="0" dirty="0" smtClean="0"/>
          </a:p>
          <a:p>
            <a:r>
              <a:rPr lang="en-US" baseline="0" dirty="0" smtClean="0"/>
              <a:t>Let’s Get Acquainted – Pg. 14 – Vanity License Plate</a:t>
            </a:r>
          </a:p>
          <a:p>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3</a:t>
            </a:fld>
            <a:endParaRPr lang="en-US" dirty="0"/>
          </a:p>
        </p:txBody>
      </p:sp>
    </p:spTree>
    <p:extLst>
      <p:ext uri="{BB962C8B-B14F-4D97-AF65-F5344CB8AC3E}">
        <p14:creationId xmlns:p14="http://schemas.microsoft.com/office/powerpoint/2010/main" val="112036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These</a:t>
            </a:r>
            <a:r>
              <a:rPr lang="en-US" altLang="en-US" sz="1200" baseline="0" dirty="0" smtClean="0"/>
              <a:t> four concepts set that stage:</a:t>
            </a:r>
            <a:endParaRPr lang="en-US"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1. Independence - Youth need to know that they are able to influence people and events through decision-making and action.  By exercising independence through leadership opportunities, youth mature in self-discipline and responsibility, learn to better understand themselves and become independent thinkers.</a:t>
            </a:r>
          </a:p>
          <a:p>
            <a:pPr eaLnBrk="1" hangingPunct="1">
              <a:lnSpc>
                <a:spcPct val="90000"/>
              </a:lnSpc>
            </a:pPr>
            <a:r>
              <a:rPr lang="en-US" altLang="en-US" sz="1200" dirty="0" smtClean="0"/>
              <a:t>2. Belonging - Youth need to know they are cared about by others and feel a sense of connection to others in the group.  This “fellowship” has always been an important part of an experience.  Programs gives youth the opportunity to feel physically and emotionally safe while actively participating in a group.  </a:t>
            </a:r>
          </a:p>
          <a:p>
            <a:pPr eaLnBrk="1" hangingPunct="1">
              <a:lnSpc>
                <a:spcPct val="90000"/>
              </a:lnSpc>
            </a:pPr>
            <a:r>
              <a:rPr lang="en-US" altLang="en-US" sz="1200" dirty="0" smtClean="0"/>
              <a:t>Current research emphasizes the importance for youth to have opportunities for long-term consistent relationships with adults other than parents.  This research suggests that a sense of belonging may be the single most powerful positive ingredient we can add into the lives of children and youth.</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3. Generosity - Youth need to feel their lives have meaning and purpose.  By participating in community service and citizenship activities, youth can connect to communities and learn to give back to others.  It’s clear that these experiences provide the foundation that helps us understand the "big picture" of life and find purpose and meaning.</a:t>
            </a:r>
          </a:p>
          <a:p>
            <a:pPr eaLnBrk="1" hangingPunct="1">
              <a:lnSpc>
                <a:spcPct val="80000"/>
              </a:lnSpc>
            </a:pPr>
            <a:r>
              <a:rPr lang="en-US" altLang="en-US" sz="1200" dirty="0" smtClean="0"/>
              <a:t>4. Mastery - In order to develop self-confidence, youth need to feel and believe they are capable and they must experience success at solving problems and meeting challenges.</a:t>
            </a:r>
          </a:p>
          <a:p>
            <a:pPr eaLnBrk="1" hangingPunct="1">
              <a:lnSpc>
                <a:spcPct val="80000"/>
              </a:lnSpc>
            </a:pPr>
            <a:r>
              <a:rPr lang="en-US" altLang="en-US" sz="1200" dirty="0" smtClean="0"/>
              <a:t>By exploring projects and activities, youth master skills to make positive career and life choices.  </a:t>
            </a:r>
          </a:p>
          <a:p>
            <a:pPr eaLnBrk="1" hangingPunct="1">
              <a:lnSpc>
                <a:spcPct val="80000"/>
              </a:lnSpc>
            </a:pPr>
            <a:r>
              <a:rPr lang="en-US" altLang="en-US" sz="1200" dirty="0" smtClean="0"/>
              <a:t>Additionally, youth need to have a safe environment for making mistakes and getting feedback, not just through competition but also as an ongoing element of participation.  </a:t>
            </a:r>
          </a:p>
          <a:p>
            <a:pPr eaLnBrk="1" hangingPunct="1">
              <a:lnSpc>
                <a:spcPct val="80000"/>
              </a:lnSpc>
            </a:pPr>
            <a:r>
              <a:rPr lang="en-US" altLang="en-US" sz="1200" dirty="0" smtClean="0"/>
              <a:t>Finally, youth need the breadth and depth of topics that allow them to pursue their own interests.</a:t>
            </a:r>
          </a:p>
          <a:p>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4</a:t>
            </a:fld>
            <a:endParaRPr lang="en-US" dirty="0"/>
          </a:p>
        </p:txBody>
      </p:sp>
    </p:spTree>
    <p:extLst>
      <p:ext uri="{BB962C8B-B14F-4D97-AF65-F5344CB8AC3E}">
        <p14:creationId xmlns:p14="http://schemas.microsoft.com/office/powerpoint/2010/main" val="336926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four concepts are broken</a:t>
            </a:r>
            <a:r>
              <a:rPr lang="en-US" baseline="0" dirty="0" smtClean="0"/>
              <a:t> into the eight essential elements.  Review the slide.</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5</a:t>
            </a:fld>
            <a:endParaRPr lang="en-US" dirty="0"/>
          </a:p>
        </p:txBody>
      </p:sp>
    </p:spTree>
    <p:extLst>
      <p:ext uri="{BB962C8B-B14F-4D97-AF65-F5344CB8AC3E}">
        <p14:creationId xmlns:p14="http://schemas.microsoft.com/office/powerpoint/2010/main" val="184696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slide.  Then ask participants to </a:t>
            </a:r>
            <a:r>
              <a:rPr lang="en-US" baseline="0" dirty="0" smtClean="0"/>
              <a:t>share some thoughts as you look at this list of characteristics as they relate to healthy, successful adults.</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6</a:t>
            </a:fld>
            <a:endParaRPr lang="en-US" dirty="0"/>
          </a:p>
        </p:txBody>
      </p:sp>
    </p:spTree>
    <p:extLst>
      <p:ext uri="{BB962C8B-B14F-4D97-AF65-F5344CB8AC3E}">
        <p14:creationId xmlns:p14="http://schemas.microsoft.com/office/powerpoint/2010/main" val="2192741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3938" lvl="0" indent="334963" algn="l">
              <a:spcBef>
                <a:spcPts val="0"/>
              </a:spcBef>
            </a:pPr>
            <a:endParaRPr lang="en-US" dirty="0" smtClean="0"/>
          </a:p>
          <a:p>
            <a:r>
              <a:rPr lang="en-US" dirty="0" smtClean="0"/>
              <a:t>Review slide.</a:t>
            </a:r>
          </a:p>
          <a:p>
            <a:r>
              <a:rPr lang="en-US" baseline="0" dirty="0" smtClean="0"/>
              <a:t> -</a:t>
            </a:r>
            <a:r>
              <a:rPr lang="en-US" dirty="0" smtClean="0"/>
              <a:t>There is a section in the curriculum manual – pgs. 6-7 - that focuses on working with adult learners.  While we won't go over this now, you might take an opportunity to review when planning your training events for these adult youth professionals.  </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7</a:t>
            </a:fld>
            <a:endParaRPr lang="en-US" dirty="0"/>
          </a:p>
        </p:txBody>
      </p:sp>
    </p:spTree>
    <p:extLst>
      <p:ext uri="{BB962C8B-B14F-4D97-AF65-F5344CB8AC3E}">
        <p14:creationId xmlns:p14="http://schemas.microsoft.com/office/powerpoint/2010/main" val="3054666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8 essential elements must be intentionally included in all positive youth development programs.</a:t>
            </a:r>
            <a:endParaRPr lang="en-US" dirty="0"/>
          </a:p>
        </p:txBody>
      </p:sp>
      <p:sp>
        <p:nvSpPr>
          <p:cNvPr id="4" name="Slide Number Placeholder 3"/>
          <p:cNvSpPr>
            <a:spLocks noGrp="1"/>
          </p:cNvSpPr>
          <p:nvPr>
            <p:ph type="sldNum" sz="quarter" idx="10"/>
          </p:nvPr>
        </p:nvSpPr>
        <p:spPr/>
        <p:txBody>
          <a:bodyPr/>
          <a:lstStyle/>
          <a:p>
            <a:fld id="{0A98DF41-F657-4D08-BF11-EC154F564A38}" type="slidenum">
              <a:rPr lang="en-US" smtClean="0"/>
              <a:t>8</a:t>
            </a:fld>
            <a:endParaRPr lang="en-US" dirty="0"/>
          </a:p>
        </p:txBody>
      </p:sp>
    </p:spTree>
    <p:extLst>
      <p:ext uri="{BB962C8B-B14F-4D97-AF65-F5344CB8AC3E}">
        <p14:creationId xmlns:p14="http://schemas.microsoft.com/office/powerpoint/2010/main" val="266962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Essential</a:t>
            </a:r>
            <a:r>
              <a:rPr lang="en-US" baseline="0" dirty="0" smtClean="0"/>
              <a:t> Elements curriculum is comprised of 10 modules.  Listed on this slide are the 10 modules.  </a:t>
            </a:r>
          </a:p>
          <a:p>
            <a:r>
              <a:rPr lang="en-US" baseline="0" dirty="0" smtClean="0"/>
              <a:t>Each session of the Essential Elements curriculum includes a description of key concepts, best practices, resources and activities that have been tested successfully.  </a:t>
            </a:r>
          </a:p>
          <a:p>
            <a:r>
              <a:rPr lang="en-US" dirty="0" smtClean="0"/>
              <a:t>They include practical application of knowledge or “learning by doing” to develop skills and acquire a sense of responsibility, initiative and self-worth. </a:t>
            </a:r>
            <a:endParaRPr lang="en-US" dirty="0"/>
          </a:p>
        </p:txBody>
      </p:sp>
      <p:sp>
        <p:nvSpPr>
          <p:cNvPr id="4" name="Slide Number Placeholder 3"/>
          <p:cNvSpPr>
            <a:spLocks noGrp="1"/>
          </p:cNvSpPr>
          <p:nvPr>
            <p:ph type="sldNum" sz="quarter" idx="10"/>
          </p:nvPr>
        </p:nvSpPr>
        <p:spPr/>
        <p:txBody>
          <a:bodyPr/>
          <a:lstStyle/>
          <a:p>
            <a:fld id="{89A72B5F-0024-7F40-80C2-EF289EA0574E}" type="slidenum">
              <a:rPr lang="en-US" smtClean="0"/>
              <a:pPr/>
              <a:t>9</a:t>
            </a:fld>
            <a:endParaRPr lang="en-US" dirty="0"/>
          </a:p>
        </p:txBody>
      </p:sp>
    </p:spTree>
    <p:extLst>
      <p:ext uri="{BB962C8B-B14F-4D97-AF65-F5344CB8AC3E}">
        <p14:creationId xmlns:p14="http://schemas.microsoft.com/office/powerpoint/2010/main" val="186463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C3023B-7A97-4E4A-9C90-B18C59ECDA47}" type="datetimeFigureOut">
              <a:rPr lang="en-US" smtClean="0"/>
              <a:t>8/11/2016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AE2EE-D311-40B0-A70F-0AF88F15E5E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3023B-7A97-4E4A-9C90-B18C59ECDA47}" type="datetimeFigureOut">
              <a:rPr lang="en-US" smtClean="0"/>
              <a:t>8/11/2016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AE2EE-D311-40B0-A70F-0AF88F15E5E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3023B-7A97-4E4A-9C90-B18C59ECDA47}" type="datetimeFigureOut">
              <a:rPr lang="en-US" smtClean="0"/>
              <a:t>8/11/2016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AE2EE-D311-40B0-A70F-0AF88F15E5E8}"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our Point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122624" y="40510"/>
            <a:ext cx="7767376" cy="859367"/>
          </a:xfrm>
        </p:spPr>
        <p:txBody>
          <a:bodyPr/>
          <a:lstStyle/>
          <a:p>
            <a:r>
              <a:rPr lang="en-US" dirty="0" smtClean="0"/>
              <a:t>4 Points</a:t>
            </a:r>
            <a:endParaRPr lang="en-US" dirty="0"/>
          </a:p>
        </p:txBody>
      </p:sp>
      <p:sp>
        <p:nvSpPr>
          <p:cNvPr id="3" name="Marcador de fecha 2"/>
          <p:cNvSpPr>
            <a:spLocks noGrp="1"/>
          </p:cNvSpPr>
          <p:nvPr>
            <p:ph type="dt" sz="half" idx="10"/>
          </p:nvPr>
        </p:nvSpPr>
        <p:spPr/>
        <p:txBody>
          <a:bodyPr/>
          <a:lstStyle/>
          <a:p>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DFC4E735-8BB3-0C44-8FA6-F8D59F541830}" type="slidenum">
              <a:rPr lang="en-US" smtClean="0"/>
              <a:pPr/>
              <a:t>‹#›</a:t>
            </a:fld>
            <a:endParaRPr lang="en-US" dirty="0"/>
          </a:p>
        </p:txBody>
      </p:sp>
      <p:sp>
        <p:nvSpPr>
          <p:cNvPr id="6" name="Marcador de posición de imagen 6"/>
          <p:cNvSpPr>
            <a:spLocks noGrp="1"/>
          </p:cNvSpPr>
          <p:nvPr>
            <p:ph type="pic" sz="quarter" idx="13" hasCustomPrompt="1"/>
          </p:nvPr>
        </p:nvSpPr>
        <p:spPr>
          <a:xfrm>
            <a:off x="457640" y="2281356"/>
            <a:ext cx="1772356" cy="1792137"/>
          </a:xfrm>
        </p:spPr>
        <p:txBody>
          <a:bodyPr>
            <a:normAutofit/>
          </a:bodyPr>
          <a:lstStyle>
            <a:lvl1pPr marL="0" indent="0" algn="ctr">
              <a:buNone/>
              <a:defRPr sz="1050" baseline="0"/>
            </a:lvl1pPr>
          </a:lstStyle>
          <a:p>
            <a:r>
              <a:rPr lang="en-US" dirty="0" smtClean="0"/>
              <a:t>An image, an icon or a photo. Whatever you want.</a:t>
            </a:r>
            <a:endParaRPr lang="en-US" dirty="0"/>
          </a:p>
        </p:txBody>
      </p:sp>
      <p:sp>
        <p:nvSpPr>
          <p:cNvPr id="7" name="Marcador de posición de imagen 6"/>
          <p:cNvSpPr>
            <a:spLocks noGrp="1"/>
          </p:cNvSpPr>
          <p:nvPr>
            <p:ph type="pic" sz="quarter" idx="14" hasCustomPrompt="1"/>
          </p:nvPr>
        </p:nvSpPr>
        <p:spPr>
          <a:xfrm>
            <a:off x="2609761" y="2281356"/>
            <a:ext cx="1772356" cy="1792137"/>
          </a:xfrm>
        </p:spPr>
        <p:txBody>
          <a:bodyPr>
            <a:normAutofit/>
          </a:bodyPr>
          <a:lstStyle>
            <a:lvl1pPr marL="0" indent="0" algn="ctr">
              <a:buNone/>
              <a:defRPr sz="1050" baseline="0"/>
            </a:lvl1pPr>
          </a:lstStyle>
          <a:p>
            <a:r>
              <a:rPr lang="en-US" dirty="0" smtClean="0"/>
              <a:t>An image, an icon or a photo. Whatever you want.</a:t>
            </a:r>
            <a:endParaRPr lang="en-US" dirty="0"/>
          </a:p>
        </p:txBody>
      </p:sp>
      <p:sp>
        <p:nvSpPr>
          <p:cNvPr id="8" name="Marcador de posición de imagen 6"/>
          <p:cNvSpPr>
            <a:spLocks noGrp="1"/>
          </p:cNvSpPr>
          <p:nvPr>
            <p:ph type="pic" sz="quarter" idx="15" hasCustomPrompt="1"/>
          </p:nvPr>
        </p:nvSpPr>
        <p:spPr>
          <a:xfrm>
            <a:off x="4761882" y="2281356"/>
            <a:ext cx="1772356" cy="1792137"/>
          </a:xfrm>
        </p:spPr>
        <p:txBody>
          <a:bodyPr>
            <a:normAutofit/>
          </a:bodyPr>
          <a:lstStyle>
            <a:lvl1pPr marL="0" indent="0" algn="ctr">
              <a:buNone/>
              <a:defRPr sz="1050" baseline="0"/>
            </a:lvl1pPr>
          </a:lstStyle>
          <a:p>
            <a:r>
              <a:rPr lang="en-US" dirty="0" smtClean="0"/>
              <a:t>An image, an icon or a photo. Whatever you want.</a:t>
            </a:r>
            <a:endParaRPr lang="en-US" dirty="0"/>
          </a:p>
        </p:txBody>
      </p:sp>
      <p:sp>
        <p:nvSpPr>
          <p:cNvPr id="9" name="Marcador de texto 10"/>
          <p:cNvSpPr>
            <a:spLocks noGrp="1"/>
          </p:cNvSpPr>
          <p:nvPr>
            <p:ph type="body" sz="quarter" idx="16" hasCustomPrompt="1"/>
          </p:nvPr>
        </p:nvSpPr>
        <p:spPr>
          <a:xfrm>
            <a:off x="457202" y="1848582"/>
            <a:ext cx="1773237" cy="376332"/>
          </a:xfrm>
        </p:spPr>
        <p:txBody>
          <a:bodyPr anchor="b">
            <a:noAutofit/>
          </a:bodyPr>
          <a:lstStyle>
            <a:lvl1pPr marL="0" indent="0" algn="ctr">
              <a:buNone/>
              <a:defRPr sz="1600" b="1"/>
            </a:lvl1pPr>
          </a:lstStyle>
          <a:p>
            <a:pPr lvl="0"/>
            <a:r>
              <a:rPr lang="en-US" dirty="0" smtClean="0"/>
              <a:t>Point #1</a:t>
            </a:r>
          </a:p>
        </p:txBody>
      </p:sp>
      <p:sp>
        <p:nvSpPr>
          <p:cNvPr id="10" name="Marcador de texto 10"/>
          <p:cNvSpPr>
            <a:spLocks noGrp="1"/>
          </p:cNvSpPr>
          <p:nvPr>
            <p:ph type="body" sz="quarter" idx="17" hasCustomPrompt="1"/>
          </p:nvPr>
        </p:nvSpPr>
        <p:spPr>
          <a:xfrm>
            <a:off x="2609323" y="1848582"/>
            <a:ext cx="1773237" cy="376332"/>
          </a:xfrm>
        </p:spPr>
        <p:txBody>
          <a:bodyPr anchor="b">
            <a:noAutofit/>
          </a:bodyPr>
          <a:lstStyle>
            <a:lvl1pPr marL="0" indent="0" algn="ctr">
              <a:buNone/>
              <a:defRPr sz="1600" b="1"/>
            </a:lvl1pPr>
          </a:lstStyle>
          <a:p>
            <a:pPr lvl="0"/>
            <a:r>
              <a:rPr lang="en-US" dirty="0" smtClean="0"/>
              <a:t>Point #2</a:t>
            </a:r>
          </a:p>
        </p:txBody>
      </p:sp>
      <p:sp>
        <p:nvSpPr>
          <p:cNvPr id="11" name="Marcador de texto 10"/>
          <p:cNvSpPr>
            <a:spLocks noGrp="1"/>
          </p:cNvSpPr>
          <p:nvPr>
            <p:ph type="body" sz="quarter" idx="18" hasCustomPrompt="1"/>
          </p:nvPr>
        </p:nvSpPr>
        <p:spPr>
          <a:xfrm>
            <a:off x="4761444" y="1848582"/>
            <a:ext cx="1773237" cy="376332"/>
          </a:xfrm>
        </p:spPr>
        <p:txBody>
          <a:bodyPr anchor="b">
            <a:noAutofit/>
          </a:bodyPr>
          <a:lstStyle>
            <a:lvl1pPr marL="0" indent="0" algn="ctr">
              <a:buNone/>
              <a:defRPr sz="1600" b="1"/>
            </a:lvl1pPr>
          </a:lstStyle>
          <a:p>
            <a:pPr lvl="0"/>
            <a:r>
              <a:rPr lang="en-US" dirty="0" smtClean="0"/>
              <a:t>Point #3</a:t>
            </a:r>
          </a:p>
        </p:txBody>
      </p:sp>
      <p:sp>
        <p:nvSpPr>
          <p:cNvPr id="12" name="Marcador de texto 15"/>
          <p:cNvSpPr>
            <a:spLocks noGrp="1"/>
          </p:cNvSpPr>
          <p:nvPr>
            <p:ph type="body" sz="quarter" idx="19" hasCustomPrompt="1"/>
          </p:nvPr>
        </p:nvSpPr>
        <p:spPr>
          <a:xfrm>
            <a:off x="457202" y="4092826"/>
            <a:ext cx="1773237" cy="1311769"/>
          </a:xfrm>
        </p:spPr>
        <p:txBody>
          <a:bodyPr>
            <a:noAutofit/>
          </a:bodyPr>
          <a:lstStyle>
            <a:lvl1pPr marL="0" indent="0" algn="l">
              <a:buNone/>
              <a:defRPr sz="1100" baseline="0"/>
            </a:lvl1pPr>
          </a:lstStyle>
          <a:p>
            <a:pPr lvl="0"/>
            <a:r>
              <a:rPr lang="en-US" dirty="0" smtClean="0"/>
              <a:t>If there’s a story behind the image, icon or photo above, then this is the best place to put it. Be concise though!</a:t>
            </a:r>
          </a:p>
        </p:txBody>
      </p:sp>
      <p:sp>
        <p:nvSpPr>
          <p:cNvPr id="13" name="Marcador de texto 15"/>
          <p:cNvSpPr>
            <a:spLocks noGrp="1"/>
          </p:cNvSpPr>
          <p:nvPr>
            <p:ph type="body" sz="quarter" idx="20" hasCustomPrompt="1"/>
          </p:nvPr>
        </p:nvSpPr>
        <p:spPr>
          <a:xfrm>
            <a:off x="2609323" y="4092826"/>
            <a:ext cx="1773237" cy="1311769"/>
          </a:xfrm>
        </p:spPr>
        <p:txBody>
          <a:bodyPr>
            <a:noAutofit/>
          </a:bodyPr>
          <a:lstStyle>
            <a:lvl1pPr marL="0" indent="0" algn="l">
              <a:buNone/>
              <a:defRPr sz="1100" baseline="0"/>
            </a:lvl1pPr>
          </a:lstStyle>
          <a:p>
            <a:pPr lvl="0"/>
            <a:r>
              <a:rPr lang="en-US" dirty="0" smtClean="0"/>
              <a:t>If there’s a story behind the image, icon or photo above, then this is the best place to put it. Be concise though!</a:t>
            </a:r>
          </a:p>
        </p:txBody>
      </p:sp>
      <p:sp>
        <p:nvSpPr>
          <p:cNvPr id="14" name="Marcador de texto 15"/>
          <p:cNvSpPr>
            <a:spLocks noGrp="1"/>
          </p:cNvSpPr>
          <p:nvPr>
            <p:ph type="body" sz="quarter" idx="21" hasCustomPrompt="1"/>
          </p:nvPr>
        </p:nvSpPr>
        <p:spPr>
          <a:xfrm>
            <a:off x="4761444" y="4092826"/>
            <a:ext cx="1773237" cy="1311769"/>
          </a:xfrm>
        </p:spPr>
        <p:txBody>
          <a:bodyPr>
            <a:noAutofit/>
          </a:bodyPr>
          <a:lstStyle>
            <a:lvl1pPr marL="0" indent="0" algn="l">
              <a:buNone/>
              <a:defRPr sz="1100" baseline="0"/>
            </a:lvl1pPr>
          </a:lstStyle>
          <a:p>
            <a:pPr lvl="0"/>
            <a:r>
              <a:rPr lang="en-US" dirty="0" smtClean="0"/>
              <a:t>If there’s a story behind the image, icon or photo above, then this is the best place to put it. Be concise though!</a:t>
            </a:r>
          </a:p>
        </p:txBody>
      </p:sp>
      <p:sp>
        <p:nvSpPr>
          <p:cNvPr id="15" name="Marcador de posición de imagen 6"/>
          <p:cNvSpPr>
            <a:spLocks noGrp="1"/>
          </p:cNvSpPr>
          <p:nvPr>
            <p:ph type="pic" sz="quarter" idx="22" hasCustomPrompt="1"/>
          </p:nvPr>
        </p:nvSpPr>
        <p:spPr>
          <a:xfrm>
            <a:off x="6914003" y="2281357"/>
            <a:ext cx="1772356" cy="1792136"/>
          </a:xfrm>
        </p:spPr>
        <p:txBody>
          <a:bodyPr>
            <a:normAutofit/>
          </a:bodyPr>
          <a:lstStyle>
            <a:lvl1pPr marL="0" indent="0" algn="ctr">
              <a:buNone/>
              <a:defRPr sz="1050" baseline="0"/>
            </a:lvl1pPr>
          </a:lstStyle>
          <a:p>
            <a:r>
              <a:rPr lang="en-US" dirty="0" smtClean="0"/>
              <a:t>An image, an icon or a photo. Whatever you want.</a:t>
            </a:r>
            <a:endParaRPr lang="en-US" dirty="0"/>
          </a:p>
        </p:txBody>
      </p:sp>
      <p:sp>
        <p:nvSpPr>
          <p:cNvPr id="16" name="Marcador de texto 10"/>
          <p:cNvSpPr>
            <a:spLocks noGrp="1"/>
          </p:cNvSpPr>
          <p:nvPr>
            <p:ph type="body" sz="quarter" idx="23" hasCustomPrompt="1"/>
          </p:nvPr>
        </p:nvSpPr>
        <p:spPr>
          <a:xfrm>
            <a:off x="6913565" y="1848582"/>
            <a:ext cx="1773237" cy="376332"/>
          </a:xfrm>
        </p:spPr>
        <p:txBody>
          <a:bodyPr anchor="b">
            <a:noAutofit/>
          </a:bodyPr>
          <a:lstStyle>
            <a:lvl1pPr marL="0" indent="0" algn="ctr">
              <a:buNone/>
              <a:defRPr sz="1600" b="1"/>
            </a:lvl1pPr>
          </a:lstStyle>
          <a:p>
            <a:pPr lvl="0"/>
            <a:r>
              <a:rPr lang="en-US" dirty="0" smtClean="0"/>
              <a:t>Point #4</a:t>
            </a:r>
          </a:p>
        </p:txBody>
      </p:sp>
      <p:sp>
        <p:nvSpPr>
          <p:cNvPr id="17" name="Marcador de texto 15"/>
          <p:cNvSpPr>
            <a:spLocks noGrp="1"/>
          </p:cNvSpPr>
          <p:nvPr>
            <p:ph type="body" sz="quarter" idx="24" hasCustomPrompt="1"/>
          </p:nvPr>
        </p:nvSpPr>
        <p:spPr>
          <a:xfrm>
            <a:off x="6913565" y="4092826"/>
            <a:ext cx="1773237" cy="1311769"/>
          </a:xfrm>
        </p:spPr>
        <p:txBody>
          <a:bodyPr>
            <a:noAutofit/>
          </a:bodyPr>
          <a:lstStyle>
            <a:lvl1pPr marL="0" indent="0" algn="l">
              <a:buNone/>
              <a:defRPr sz="1100" baseline="0"/>
            </a:lvl1pPr>
          </a:lstStyle>
          <a:p>
            <a:pPr lvl="0"/>
            <a:r>
              <a:rPr lang="en-US" dirty="0" smtClean="0"/>
              <a:t>If there’s a story behind the image, icon or photo above, then this is the best place to put it. Be concise though!</a:t>
            </a:r>
          </a:p>
        </p:txBody>
      </p:sp>
      <p:sp>
        <p:nvSpPr>
          <p:cNvPr id="20" name="Marcador de texto 19"/>
          <p:cNvSpPr>
            <a:spLocks noGrp="1"/>
          </p:cNvSpPr>
          <p:nvPr>
            <p:ph type="body" sz="quarter" idx="25" hasCustomPrompt="1"/>
          </p:nvPr>
        </p:nvSpPr>
        <p:spPr>
          <a:xfrm>
            <a:off x="457200" y="2584"/>
            <a:ext cx="585791" cy="604194"/>
          </a:xfrm>
        </p:spPr>
        <p:txBody>
          <a:bodyPr anchor="ctr">
            <a:noAutofit/>
          </a:bodyPr>
          <a:lstStyle>
            <a:lvl1pPr marL="0" indent="0" algn="ctr">
              <a:buNone/>
              <a:defRPr sz="900" b="0" baseline="0">
                <a:solidFill>
                  <a:srgbClr val="5B5B5B"/>
                </a:solidFill>
              </a:defRPr>
            </a:lvl1pPr>
          </a:lstStyle>
          <a:p>
            <a:pPr lvl="0"/>
            <a:r>
              <a:rPr lang="en-US" dirty="0" smtClean="0"/>
              <a:t>Color Box</a:t>
            </a:r>
            <a:endParaRPr lang="en-US" dirty="0"/>
          </a:p>
        </p:txBody>
      </p:sp>
    </p:spTree>
    <p:extLst>
      <p:ext uri="{BB962C8B-B14F-4D97-AF65-F5344CB8AC3E}">
        <p14:creationId xmlns:p14="http://schemas.microsoft.com/office/powerpoint/2010/main" val="200003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3023B-7A97-4E4A-9C90-B18C59ECDA47}" type="datetimeFigureOut">
              <a:rPr lang="en-US" smtClean="0"/>
              <a:t>8/11/2016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AE2EE-D311-40B0-A70F-0AF88F15E5E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3023B-7A97-4E4A-9C90-B18C59ECDA47}" type="datetimeFigureOut">
              <a:rPr lang="en-US" smtClean="0"/>
              <a:t>8/11/2016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AE2EE-D311-40B0-A70F-0AF88F15E5E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C3023B-7A97-4E4A-9C90-B18C59ECDA47}" type="datetimeFigureOut">
              <a:rPr lang="en-US" smtClean="0"/>
              <a:t>8/11/2016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FAE2EE-D311-40B0-A70F-0AF88F15E5E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C3023B-7A97-4E4A-9C90-B18C59ECDA47}" type="datetimeFigureOut">
              <a:rPr lang="en-US" smtClean="0"/>
              <a:t>8/11/2016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FAE2EE-D311-40B0-A70F-0AF88F15E5E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C3023B-7A97-4E4A-9C90-B18C59ECDA47}" type="datetimeFigureOut">
              <a:rPr lang="en-US" smtClean="0"/>
              <a:t>8/11/2016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FAE2EE-D311-40B0-A70F-0AF88F15E5E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3023B-7A97-4E4A-9C90-B18C59ECDA47}" type="datetimeFigureOut">
              <a:rPr lang="en-US" smtClean="0"/>
              <a:t>8/11/2016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FAE2EE-D311-40B0-A70F-0AF88F15E5E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3023B-7A97-4E4A-9C90-B18C59ECDA47}" type="datetimeFigureOut">
              <a:rPr lang="en-US" smtClean="0"/>
              <a:t>8/11/2016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FAE2EE-D311-40B0-A70F-0AF88F15E5E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3023B-7A97-4E4A-9C90-B18C59ECDA47}" type="datetimeFigureOut">
              <a:rPr lang="en-US" smtClean="0"/>
              <a:t>8/11/2016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FAE2EE-D311-40B0-A70F-0AF88F15E5E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3023B-7A97-4E4A-9C90-B18C59ECDA47}" type="datetimeFigureOut">
              <a:rPr lang="en-US" smtClean="0"/>
              <a:t>8/11/2016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AE2EE-D311-40B0-A70F-0AF88F15E5E8}" type="slidenum">
              <a:rPr lang="en-US" smtClean="0"/>
              <a:t>‹#›</a:t>
            </a:fld>
            <a:endParaRPr lang="en-US" dirty="0"/>
          </a:p>
        </p:txBody>
      </p:sp>
      <p:sp>
        <p:nvSpPr>
          <p:cNvPr id="7" name="Rectangle 6"/>
          <p:cNvSpPr/>
          <p:nvPr userDrawn="1"/>
        </p:nvSpPr>
        <p:spPr>
          <a:xfrm>
            <a:off x="6" y="0"/>
            <a:ext cx="9144001" cy="460514"/>
          </a:xfrm>
          <a:prstGeom prst="rect">
            <a:avLst/>
          </a:prstGeom>
          <a:solidFill>
            <a:srgbClr val="1394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C383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4-h.org/professionals/professional-development/youth-development/#!essential-element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57600" y="1143000"/>
            <a:ext cx="4800600" cy="2895600"/>
          </a:xfrm>
        </p:spPr>
        <p:txBody>
          <a:bodyPr>
            <a:normAutofit fontScale="90000"/>
          </a:bodyPr>
          <a:lstStyle/>
          <a:p>
            <a:r>
              <a:rPr lang="en-US" dirty="0" smtClean="0"/>
              <a:t>Essential Elements of Youth </a:t>
            </a:r>
            <a:br>
              <a:rPr lang="en-US" dirty="0" smtClean="0"/>
            </a:br>
            <a:r>
              <a:rPr lang="en-US" dirty="0" smtClean="0"/>
              <a:t>Development Programs</a:t>
            </a:r>
            <a:br>
              <a:rPr lang="en-US" dirty="0" smtClean="0"/>
            </a:br>
            <a:r>
              <a:rPr lang="en-US" sz="3600" i="1" dirty="0" smtClean="0"/>
              <a:t>Key Ingredients for Program Success</a:t>
            </a:r>
            <a:endParaRPr lang="en-US" sz="3600" i="1" dirty="0"/>
          </a:p>
        </p:txBody>
      </p:sp>
      <p:pic>
        <p:nvPicPr>
          <p:cNvPr id="8" name="Picture 7" descr="Screen Shot 2016-01-18 at 12.38.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70" y="609600"/>
            <a:ext cx="3150630" cy="4048559"/>
          </a:xfrm>
          <a:prstGeom prst="rect">
            <a:avLst/>
          </a:prstGeom>
        </p:spPr>
      </p:pic>
      <p:sp>
        <p:nvSpPr>
          <p:cNvPr id="10" name="Rectangle 9"/>
          <p:cNvSpPr/>
          <p:nvPr/>
        </p:nvSpPr>
        <p:spPr>
          <a:xfrm>
            <a:off x="-1" y="4800600"/>
            <a:ext cx="9144001" cy="79514"/>
          </a:xfrm>
          <a:prstGeom prst="rect">
            <a:avLst/>
          </a:prstGeom>
          <a:solidFill>
            <a:srgbClr val="1394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C383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910149"/>
            <a:ext cx="9144000" cy="2215989"/>
          </a:xfrm>
          <a:prstGeom prst="rect">
            <a:avLst/>
          </a:prstGeom>
        </p:spPr>
      </p:pic>
    </p:spTree>
    <p:extLst>
      <p:ext uri="{BB962C8B-B14F-4D97-AF65-F5344CB8AC3E}">
        <p14:creationId xmlns:p14="http://schemas.microsoft.com/office/powerpoint/2010/main" val="3649870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Contents</a:t>
            </a:r>
            <a:endParaRPr lang="en-US" dirty="0"/>
          </a:p>
        </p:txBody>
      </p:sp>
      <p:sp>
        <p:nvSpPr>
          <p:cNvPr id="3" name="Content Placeholder 2"/>
          <p:cNvSpPr>
            <a:spLocks noGrp="1"/>
          </p:cNvSpPr>
          <p:nvPr>
            <p:ph idx="1"/>
          </p:nvPr>
        </p:nvSpPr>
        <p:spPr>
          <a:xfrm>
            <a:off x="381000" y="1371600"/>
            <a:ext cx="8229600" cy="4525963"/>
          </a:xfrm>
        </p:spPr>
        <p:txBody>
          <a:bodyPr>
            <a:normAutofit fontScale="92500" lnSpcReduction="20000"/>
          </a:bodyPr>
          <a:lstStyle/>
          <a:p>
            <a:r>
              <a:rPr lang="en-US" dirty="0" smtClean="0"/>
              <a:t>Definition of the element</a:t>
            </a:r>
          </a:p>
          <a:p>
            <a:r>
              <a:rPr lang="en-US" dirty="0" smtClean="0"/>
              <a:t>Application in programming</a:t>
            </a:r>
          </a:p>
          <a:p>
            <a:r>
              <a:rPr lang="en-US" dirty="0" smtClean="0"/>
              <a:t>Introduction to the session</a:t>
            </a:r>
          </a:p>
          <a:p>
            <a:r>
              <a:rPr lang="en-US" dirty="0" smtClean="0"/>
              <a:t>Goal of the session</a:t>
            </a:r>
          </a:p>
          <a:p>
            <a:r>
              <a:rPr lang="en-US" dirty="0" smtClean="0"/>
              <a:t>Session objectives</a:t>
            </a:r>
          </a:p>
          <a:p>
            <a:r>
              <a:rPr lang="en-US" dirty="0" smtClean="0"/>
              <a:t>Materials needed</a:t>
            </a:r>
          </a:p>
          <a:p>
            <a:r>
              <a:rPr lang="en-US" dirty="0" smtClean="0"/>
              <a:t>Time to complete</a:t>
            </a:r>
          </a:p>
          <a:p>
            <a:r>
              <a:rPr lang="en-US" dirty="0" smtClean="0"/>
              <a:t>Activity instructions</a:t>
            </a:r>
          </a:p>
          <a:p>
            <a:r>
              <a:rPr lang="en-US" dirty="0"/>
              <a:t>Prompts for processing, generalizing and applying learning</a:t>
            </a:r>
          </a:p>
        </p:txBody>
      </p:sp>
      <p:pic>
        <p:nvPicPr>
          <p:cNvPr id="4" name="Picture 3" descr="Screen Shot 2016-01-12 at 12.01.0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788181"/>
            <a:ext cx="4191000" cy="2707619"/>
          </a:xfrm>
          <a:prstGeom prst="rect">
            <a:avLst/>
          </a:prstGeom>
        </p:spPr>
      </p:pic>
    </p:spTree>
    <p:extLst>
      <p:ext uri="{BB962C8B-B14F-4D97-AF65-F5344CB8AC3E}">
        <p14:creationId xmlns:p14="http://schemas.microsoft.com/office/powerpoint/2010/main" val="402944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229600" cy="1143000"/>
          </a:xfrm>
        </p:spPr>
        <p:txBody>
          <a:bodyPr/>
          <a:lstStyle/>
          <a:p>
            <a:r>
              <a:rPr lang="en-US" dirty="0" smtClean="0"/>
              <a:t>Curriculum Implementation</a:t>
            </a:r>
            <a:endParaRPr lang="en-US" dirty="0"/>
          </a:p>
        </p:txBody>
      </p:sp>
      <p:sp>
        <p:nvSpPr>
          <p:cNvPr id="3" name="Content Placeholder 2"/>
          <p:cNvSpPr>
            <a:spLocks noGrp="1"/>
          </p:cNvSpPr>
          <p:nvPr>
            <p:ph idx="1"/>
          </p:nvPr>
        </p:nvSpPr>
        <p:spPr>
          <a:xfrm>
            <a:off x="1752600" y="1828800"/>
            <a:ext cx="8229600" cy="4525963"/>
          </a:xfrm>
        </p:spPr>
        <p:txBody>
          <a:bodyPr/>
          <a:lstStyle/>
          <a:p>
            <a:r>
              <a:rPr lang="en-US" dirty="0" smtClean="0"/>
              <a:t>Each module is approximately 1 hour</a:t>
            </a:r>
          </a:p>
          <a:p>
            <a:r>
              <a:rPr lang="en-US" dirty="0" smtClean="0"/>
              <a:t>First module is overview of 8 Essential Elements</a:t>
            </a:r>
          </a:p>
          <a:p>
            <a:r>
              <a:rPr lang="en-US" dirty="0" smtClean="0"/>
              <a:t>Last module is a summary of 8 Essential Elements</a:t>
            </a:r>
          </a:p>
          <a:p>
            <a:pPr>
              <a:spcBef>
                <a:spcPts val="0"/>
              </a:spcBef>
            </a:pPr>
            <a:r>
              <a:rPr lang="en-US" dirty="0" smtClean="0"/>
              <a:t>Total time to implement </a:t>
            </a:r>
          </a:p>
          <a:p>
            <a:pPr marL="0" indent="0">
              <a:spcBef>
                <a:spcPts val="0"/>
              </a:spcBef>
              <a:buNone/>
            </a:pPr>
            <a:r>
              <a:rPr lang="en-US" dirty="0"/>
              <a:t> </a:t>
            </a:r>
            <a:r>
              <a:rPr lang="en-US" dirty="0" smtClean="0"/>
              <a:t>   entire curriculum:  approx. 10 hrs.</a:t>
            </a:r>
          </a:p>
          <a:p>
            <a:pPr marL="0" indent="0">
              <a:buNone/>
            </a:pPr>
            <a:endParaRPr lang="en-US" dirty="0"/>
          </a:p>
        </p:txBody>
      </p:sp>
      <p:pic>
        <p:nvPicPr>
          <p:cNvPr id="5" name="Picture 4" descr="BU00945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33400"/>
            <a:ext cx="1447800" cy="1853183"/>
          </a:xfrm>
          <a:prstGeom prst="rect">
            <a:avLst/>
          </a:prstGeom>
        </p:spPr>
      </p:pic>
    </p:spTree>
    <p:extLst>
      <p:ext uri="{BB962C8B-B14F-4D97-AF65-F5344CB8AC3E}">
        <p14:creationId xmlns:p14="http://schemas.microsoft.com/office/powerpoint/2010/main" val="903143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Experiential Activities</a:t>
            </a:r>
            <a:endParaRPr lang="en-US" dirty="0"/>
          </a:p>
        </p:txBody>
      </p:sp>
      <p:sp>
        <p:nvSpPr>
          <p:cNvPr id="5" name="Content Placeholder 4"/>
          <p:cNvSpPr>
            <a:spLocks noGrp="1"/>
          </p:cNvSpPr>
          <p:nvPr>
            <p:ph idx="1"/>
          </p:nvPr>
        </p:nvSpPr>
        <p:spPr>
          <a:xfrm>
            <a:off x="4419600" y="1524000"/>
            <a:ext cx="4495800" cy="4525963"/>
          </a:xfrm>
        </p:spPr>
        <p:txBody>
          <a:bodyPr/>
          <a:lstStyle/>
          <a:p>
            <a:r>
              <a:rPr lang="en-US" dirty="0" smtClean="0"/>
              <a:t>2+ hands-on activities for each Essential Element</a:t>
            </a:r>
          </a:p>
          <a:p>
            <a:pPr lvl="1"/>
            <a:r>
              <a:rPr lang="en-US" dirty="0" smtClean="0"/>
              <a:t>Do, share, process, generalize, apply</a:t>
            </a:r>
          </a:p>
          <a:p>
            <a:r>
              <a:rPr lang="en-US" dirty="0" smtClean="0"/>
              <a:t>Digging deeper activities</a:t>
            </a:r>
            <a:endParaRPr lang="en-US" dirty="0"/>
          </a:p>
        </p:txBody>
      </p:sp>
      <p:pic>
        <p:nvPicPr>
          <p:cNvPr id="6" name="Picture 5" descr="Screen Shot 2016-01-12 at 11.53.39 AM.png"/>
          <p:cNvPicPr>
            <a:picLocks noChangeAspect="1"/>
          </p:cNvPicPr>
          <p:nvPr/>
        </p:nvPicPr>
        <p:blipFill rotWithShape="1">
          <a:blip r:embed="rId3">
            <a:extLst>
              <a:ext uri="{28A0092B-C50C-407E-A947-70E740481C1C}">
                <a14:useLocalDpi xmlns:a14="http://schemas.microsoft.com/office/drawing/2010/main" val="0"/>
              </a:ext>
            </a:extLst>
          </a:blip>
          <a:srcRect l="6342" r="8672"/>
          <a:stretch/>
        </p:blipFill>
        <p:spPr>
          <a:xfrm>
            <a:off x="228600" y="1428206"/>
            <a:ext cx="3962400" cy="4754881"/>
          </a:xfrm>
          <a:prstGeom prst="rect">
            <a:avLst/>
          </a:prstGeom>
        </p:spPr>
      </p:pic>
    </p:spTree>
    <p:extLst>
      <p:ext uri="{BB962C8B-B14F-4D97-AF65-F5344CB8AC3E}">
        <p14:creationId xmlns:p14="http://schemas.microsoft.com/office/powerpoint/2010/main" val="1362297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Elements Training Kit</a:t>
            </a:r>
            <a:endParaRPr lang="en-US" dirty="0"/>
          </a:p>
        </p:txBody>
      </p:sp>
      <p:pic>
        <p:nvPicPr>
          <p:cNvPr id="6" name="Content Placeholder 5" descr="http://www.4-hmall.org/productimages/Standards/root/Essential-Elements-300.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8400" y="1676400"/>
            <a:ext cx="4495800" cy="4114800"/>
          </a:xfrm>
          <a:prstGeom prst="rect">
            <a:avLst/>
          </a:prstGeom>
          <a:noFill/>
          <a:ln>
            <a:noFill/>
          </a:ln>
        </p:spPr>
      </p:pic>
    </p:spTree>
    <p:extLst>
      <p:ext uri="{BB962C8B-B14F-4D97-AF65-F5344CB8AC3E}">
        <p14:creationId xmlns:p14="http://schemas.microsoft.com/office/powerpoint/2010/main" val="1279073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Characteristic Card Sort</a:t>
            </a:r>
            <a:endParaRPr lang="en-US" dirty="0"/>
          </a:p>
        </p:txBody>
      </p:sp>
      <p:sp>
        <p:nvSpPr>
          <p:cNvPr id="6" name="TextBox 5"/>
          <p:cNvSpPr txBox="1"/>
          <p:nvPr/>
        </p:nvSpPr>
        <p:spPr>
          <a:xfrm>
            <a:off x="6019800" y="1752600"/>
            <a:ext cx="2895068" cy="954107"/>
          </a:xfrm>
          <a:prstGeom prst="rect">
            <a:avLst/>
          </a:prstGeom>
          <a:noFill/>
        </p:spPr>
        <p:txBody>
          <a:bodyPr wrap="none" rtlCol="0">
            <a:spAutoFit/>
          </a:bodyPr>
          <a:lstStyle/>
          <a:p>
            <a:pPr algn="ctr"/>
            <a:r>
              <a:rPr lang="en-US" sz="2800" dirty="0" smtClean="0"/>
              <a:t>Essential Elements </a:t>
            </a:r>
          </a:p>
          <a:p>
            <a:pPr algn="ctr"/>
            <a:r>
              <a:rPr lang="en-US" sz="2800" dirty="0" smtClean="0"/>
              <a:t>Overview</a:t>
            </a:r>
            <a:endParaRPr lang="en-US" sz="2800" dirty="0"/>
          </a:p>
        </p:txBody>
      </p:sp>
      <p:pic>
        <p:nvPicPr>
          <p:cNvPr id="3" name="Picture 2" descr="Screen Shot 2016-01-18 at 12.38.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0"/>
            <a:ext cx="3425334" cy="4419600"/>
          </a:xfrm>
          <a:prstGeom prst="rect">
            <a:avLst/>
          </a:prstGeom>
        </p:spPr>
      </p:pic>
      <p:pic>
        <p:nvPicPr>
          <p:cNvPr id="4" name="Picture 3" descr="Screen Shot 2016-01-18 at 12.39.0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284452"/>
            <a:ext cx="3561977" cy="4572000"/>
          </a:xfrm>
          <a:prstGeom prst="rect">
            <a:avLst/>
          </a:prstGeom>
        </p:spPr>
      </p:pic>
    </p:spTree>
    <p:extLst>
      <p:ext uri="{BB962C8B-B14F-4D97-AF65-F5344CB8AC3E}">
        <p14:creationId xmlns:p14="http://schemas.microsoft.com/office/powerpoint/2010/main" val="1986732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89" y="1752600"/>
            <a:ext cx="8229600" cy="3657600"/>
          </a:xfrm>
        </p:spPr>
        <p:txBody>
          <a:bodyPr/>
          <a:lstStyle/>
          <a:p>
            <a:r>
              <a:rPr lang="en-US" dirty="0" smtClean="0"/>
              <a:t/>
            </a:r>
            <a:br>
              <a:rPr lang="en-US" dirty="0" smtClean="0"/>
            </a:br>
            <a:r>
              <a:rPr lang="en-US" dirty="0" smtClean="0"/>
              <a:t>Let’s Play Essential Elements</a:t>
            </a:r>
            <a:endParaRPr lang="en-US" dirty="0"/>
          </a:p>
        </p:txBody>
      </p:sp>
      <p:pic>
        <p:nvPicPr>
          <p:cNvPr id="4" name="Content Placeholder 3"/>
          <p:cNvPicPr>
            <a:picLocks noGrp="1" noChangeAspect="1"/>
          </p:cNvPicPr>
          <p:nvPr>
            <p:ph idx="1"/>
          </p:nvPr>
        </p:nvPicPr>
        <p:blipFill>
          <a:blip r:embed="rId3"/>
          <a:stretch>
            <a:fillRect/>
          </a:stretch>
        </p:blipFill>
        <p:spPr>
          <a:xfrm>
            <a:off x="3416276" y="4495800"/>
            <a:ext cx="2237426" cy="14126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838200"/>
            <a:ext cx="4038600" cy="2286000"/>
          </a:xfrm>
          <a:prstGeom prst="rect">
            <a:avLst/>
          </a:prstGeom>
        </p:spPr>
      </p:pic>
    </p:spTree>
    <p:extLst>
      <p:ext uri="{BB962C8B-B14F-4D97-AF65-F5344CB8AC3E}">
        <p14:creationId xmlns:p14="http://schemas.microsoft.com/office/powerpoint/2010/main" val="401132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1 – Key Ingredients</a:t>
            </a:r>
            <a:endParaRPr lang="en-US" dirty="0"/>
          </a:p>
        </p:txBody>
      </p:sp>
      <p:sp>
        <p:nvSpPr>
          <p:cNvPr id="3" name="Content Placeholder 2"/>
          <p:cNvSpPr>
            <a:spLocks noGrp="1"/>
          </p:cNvSpPr>
          <p:nvPr>
            <p:ph idx="1"/>
          </p:nvPr>
        </p:nvSpPr>
        <p:spPr/>
        <p:txBody>
          <a:bodyPr/>
          <a:lstStyle/>
          <a:p>
            <a:r>
              <a:rPr lang="en-US" dirty="0" smtClean="0"/>
              <a:t>Learn definition of the 8 essential elements and relate to your own experiences as a youth worker.</a:t>
            </a:r>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3276600" y="3296939"/>
            <a:ext cx="2780017" cy="2822693"/>
          </a:xfrm>
          <a:prstGeom prst="rect">
            <a:avLst/>
          </a:prstGeom>
        </p:spPr>
      </p:pic>
    </p:spTree>
    <p:extLst>
      <p:ext uri="{BB962C8B-B14F-4D97-AF65-F5344CB8AC3E}">
        <p14:creationId xmlns:p14="http://schemas.microsoft.com/office/powerpoint/2010/main" val="1325241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386"/>
            <a:ext cx="8229600" cy="1835014"/>
          </a:xfrm>
        </p:spPr>
        <p:txBody>
          <a:bodyPr>
            <a:normAutofit/>
          </a:bodyPr>
          <a:lstStyle/>
          <a:p>
            <a:r>
              <a:rPr lang="en-US" dirty="0" smtClean="0"/>
              <a:t>4 Concepts </a:t>
            </a:r>
            <a:r>
              <a:rPr lang="en-US" dirty="0"/>
              <a:t/>
            </a:r>
            <a:br>
              <a:rPr lang="en-US" dirty="0"/>
            </a:br>
            <a:r>
              <a:rPr lang="en-US" dirty="0" smtClean="0"/>
              <a:t>Belonging</a:t>
            </a:r>
            <a:endParaRPr lang="en-US" dirty="0"/>
          </a:p>
        </p:txBody>
      </p:sp>
      <p:sp>
        <p:nvSpPr>
          <p:cNvPr id="3" name="Content Placeholder 2"/>
          <p:cNvSpPr>
            <a:spLocks noGrp="1"/>
          </p:cNvSpPr>
          <p:nvPr>
            <p:ph idx="1"/>
          </p:nvPr>
        </p:nvSpPr>
        <p:spPr/>
        <p:txBody>
          <a:bodyPr/>
          <a:lstStyle/>
          <a:p>
            <a:pPr marL="0" indent="0">
              <a:buNone/>
            </a:pPr>
            <a:endParaRPr lang="en-US" u="sng" dirty="0" smtClean="0"/>
          </a:p>
          <a:p>
            <a:pPr marL="0" indent="0">
              <a:buNone/>
            </a:pPr>
            <a:r>
              <a:rPr lang="en-US" sz="3600" u="sng" dirty="0" smtClean="0"/>
              <a:t>Elements</a:t>
            </a:r>
          </a:p>
          <a:p>
            <a:r>
              <a:rPr lang="en-US" sz="3600" dirty="0" smtClean="0"/>
              <a:t>Positive Relationship with a Caring Adult</a:t>
            </a:r>
          </a:p>
          <a:p>
            <a:r>
              <a:rPr lang="en-US" sz="3600" dirty="0" smtClean="0"/>
              <a:t>A Safe Emotional and Physical Environment</a:t>
            </a:r>
          </a:p>
          <a:p>
            <a:r>
              <a:rPr lang="en-US" sz="3600" dirty="0"/>
              <a:t>An Inclusive Environment</a:t>
            </a:r>
          </a:p>
          <a:p>
            <a:pPr marL="0" indent="0">
              <a:buNone/>
            </a:pPr>
            <a:endParaRPr lang="en-US" dirty="0" smtClean="0"/>
          </a:p>
          <a:p>
            <a:endParaRPr lang="en-US" dirty="0"/>
          </a:p>
          <a:p>
            <a:pPr marL="0" indent="0" algn="ctr">
              <a:buNone/>
            </a:pPr>
            <a:endParaRPr lang="en-US" dirty="0"/>
          </a:p>
          <a:p>
            <a:pPr marL="0" indent="0" algn="ctr">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419600"/>
            <a:ext cx="1915750" cy="1839120"/>
          </a:xfrm>
          <a:prstGeom prst="rect">
            <a:avLst/>
          </a:prstGeom>
        </p:spPr>
      </p:pic>
    </p:spTree>
    <p:extLst>
      <p:ext uri="{BB962C8B-B14F-4D97-AF65-F5344CB8AC3E}">
        <p14:creationId xmlns:p14="http://schemas.microsoft.com/office/powerpoint/2010/main" val="383310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of Diversity</a:t>
            </a:r>
            <a:endParaRPr lang="en-US" dirty="0"/>
          </a:p>
        </p:txBody>
      </p:sp>
      <p:pic>
        <p:nvPicPr>
          <p:cNvPr id="6" name="Content Placeholder 5" descr="Screen Shot 2016-01-18 at 1.46.59 PM.png"/>
          <p:cNvPicPr>
            <a:picLocks noGrp="1" noChangeAspect="1"/>
          </p:cNvPicPr>
          <p:nvPr>
            <p:ph sz="half" idx="1"/>
          </p:nvPr>
        </p:nvPicPr>
        <p:blipFill>
          <a:blip r:embed="rId3">
            <a:extLst>
              <a:ext uri="{28A0092B-C50C-407E-A947-70E740481C1C}">
                <a14:useLocalDpi xmlns:a14="http://schemas.microsoft.com/office/drawing/2010/main" val="0"/>
              </a:ext>
            </a:extLst>
          </a:blip>
          <a:srcRect t="6942" b="6942"/>
          <a:stretch>
            <a:fillRect/>
          </a:stretch>
        </p:blipFill>
        <p:spPr>
          <a:xfrm>
            <a:off x="457200" y="1173222"/>
            <a:ext cx="4419600" cy="4952941"/>
          </a:xfrm>
        </p:spPr>
      </p:pic>
      <p:pic>
        <p:nvPicPr>
          <p:cNvPr id="5" name="Content Placeholder 4" descr="Screen Shot 2016-01-18 at 1.47.09 PM.png"/>
          <p:cNvPicPr>
            <a:picLocks noGrp="1" noChangeAspect="1"/>
          </p:cNvPicPr>
          <p:nvPr>
            <p:ph sz="half" idx="2"/>
          </p:nvPr>
        </p:nvPicPr>
        <p:blipFill>
          <a:blip r:embed="rId4">
            <a:extLst>
              <a:ext uri="{28A0092B-C50C-407E-A947-70E740481C1C}">
                <a14:useLocalDpi xmlns:a14="http://schemas.microsoft.com/office/drawing/2010/main" val="0"/>
              </a:ext>
            </a:extLst>
          </a:blip>
          <a:srcRect l="10262" r="10262"/>
          <a:stretch>
            <a:fillRect/>
          </a:stretch>
        </p:blipFill>
        <p:spPr>
          <a:xfrm>
            <a:off x="4953000" y="1752600"/>
            <a:ext cx="3766621" cy="4221163"/>
          </a:xfrm>
        </p:spPr>
      </p:pic>
    </p:spTree>
    <p:extLst>
      <p:ext uri="{BB962C8B-B14F-4D97-AF65-F5344CB8AC3E}">
        <p14:creationId xmlns:p14="http://schemas.microsoft.com/office/powerpoint/2010/main" val="2674459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dirty="0" smtClean="0"/>
              <a:t>4 Concepts </a:t>
            </a:r>
            <a:r>
              <a:rPr lang="en-US" dirty="0"/>
              <a:t/>
            </a:r>
            <a:br>
              <a:rPr lang="en-US" dirty="0"/>
            </a:br>
            <a:r>
              <a:rPr lang="en-US" dirty="0" smtClean="0"/>
              <a:t>Mastery</a:t>
            </a:r>
            <a:endParaRPr lang="en-US" dirty="0"/>
          </a:p>
        </p:txBody>
      </p:sp>
      <p:sp>
        <p:nvSpPr>
          <p:cNvPr id="3" name="Content Placeholder 2"/>
          <p:cNvSpPr>
            <a:spLocks noGrp="1"/>
          </p:cNvSpPr>
          <p:nvPr>
            <p:ph idx="1"/>
          </p:nvPr>
        </p:nvSpPr>
        <p:spPr/>
        <p:txBody>
          <a:bodyPr>
            <a:normAutofit/>
          </a:bodyPr>
          <a:lstStyle/>
          <a:p>
            <a:pPr marL="0" indent="0">
              <a:buNone/>
            </a:pPr>
            <a:endParaRPr lang="en-US" sz="3800" u="sng" dirty="0" smtClean="0"/>
          </a:p>
          <a:p>
            <a:pPr marL="0" indent="0">
              <a:buNone/>
            </a:pPr>
            <a:r>
              <a:rPr lang="en-US" sz="3600" u="sng" dirty="0" smtClean="0"/>
              <a:t>Elements</a:t>
            </a:r>
          </a:p>
          <a:p>
            <a:r>
              <a:rPr lang="en-US" sz="3600" dirty="0" smtClean="0"/>
              <a:t>Engaged in Learning</a:t>
            </a:r>
          </a:p>
          <a:p>
            <a:r>
              <a:rPr lang="en-US" sz="3600" dirty="0" smtClean="0"/>
              <a:t>Opportunity for Mastery</a:t>
            </a:r>
          </a:p>
          <a:p>
            <a:endParaRPr lang="en-US" dirty="0" smtClean="0"/>
          </a:p>
          <a:p>
            <a:pPr marL="0" indent="0">
              <a:buNone/>
            </a:pPr>
            <a:endParaRPr lang="en-US" dirty="0" smtClean="0">
              <a:solidFill>
                <a:srgbClr val="FF0000"/>
              </a:solidFill>
            </a:endParaRPr>
          </a:p>
          <a:p>
            <a:pPr marL="0" indent="0" algn="ctr">
              <a:buNone/>
            </a:pPr>
            <a:endParaRPr lang="en-US" dirty="0" smtClean="0"/>
          </a:p>
        </p:txBody>
      </p:sp>
      <p:pic>
        <p:nvPicPr>
          <p:cNvPr id="6" name="Picture 5"/>
          <p:cNvPicPr>
            <a:picLocks noChangeAspect="1"/>
          </p:cNvPicPr>
          <p:nvPr/>
        </p:nvPicPr>
        <p:blipFill>
          <a:blip r:embed="rId3"/>
          <a:stretch>
            <a:fillRect/>
          </a:stretch>
        </p:blipFill>
        <p:spPr>
          <a:xfrm>
            <a:off x="4580965" y="4267200"/>
            <a:ext cx="4114800" cy="2287407"/>
          </a:xfrm>
          <a:prstGeom prst="rect">
            <a:avLst/>
          </a:prstGeom>
        </p:spPr>
      </p:pic>
    </p:spTree>
    <p:extLst>
      <p:ext uri="{BB962C8B-B14F-4D97-AF65-F5344CB8AC3E}">
        <p14:creationId xmlns:p14="http://schemas.microsoft.com/office/powerpoint/2010/main" val="3248377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Authors</a:t>
            </a:r>
            <a:endParaRPr lang="en-US" dirty="0"/>
          </a:p>
        </p:txBody>
      </p:sp>
      <p:sp>
        <p:nvSpPr>
          <p:cNvPr id="3" name="Content Placeholder 2"/>
          <p:cNvSpPr>
            <a:spLocks noGrp="1"/>
          </p:cNvSpPr>
          <p:nvPr>
            <p:ph sz="half" idx="1"/>
          </p:nvPr>
        </p:nvSpPr>
        <p:spPr>
          <a:xfrm>
            <a:off x="381000" y="1295400"/>
            <a:ext cx="4038600" cy="4525963"/>
          </a:xfrm>
        </p:spPr>
        <p:txBody>
          <a:bodyPr numCol="1">
            <a:normAutofit fontScale="25000" lnSpcReduction="20000"/>
          </a:bodyPr>
          <a:lstStyle/>
          <a:p>
            <a:pPr marL="0" indent="0">
              <a:buNone/>
            </a:pPr>
            <a:r>
              <a:rPr lang="en-US" sz="8000" b="1" dirty="0"/>
              <a:t>Curriculum Design Team</a:t>
            </a:r>
            <a:endParaRPr lang="en-US" sz="8000" dirty="0"/>
          </a:p>
          <a:p>
            <a:pPr marL="0" indent="0">
              <a:buNone/>
            </a:pPr>
            <a:r>
              <a:rPr lang="en-US" sz="8000" dirty="0"/>
              <a:t>Jill Martz, PhD</a:t>
            </a:r>
          </a:p>
          <a:p>
            <a:pPr marL="0" indent="0">
              <a:buNone/>
            </a:pPr>
            <a:r>
              <a:rPr lang="en-US" sz="8000" dirty="0" smtClean="0"/>
              <a:t>Texas A&amp;M</a:t>
            </a:r>
            <a:endParaRPr lang="en-US" sz="8000" dirty="0"/>
          </a:p>
          <a:p>
            <a:pPr marL="0" indent="0">
              <a:buNone/>
            </a:pPr>
            <a:r>
              <a:rPr lang="en-US" sz="8000" dirty="0"/>
              <a:t> </a:t>
            </a:r>
          </a:p>
          <a:p>
            <a:pPr marL="0" indent="0">
              <a:buNone/>
            </a:pPr>
            <a:r>
              <a:rPr lang="en-US" sz="8000" dirty="0"/>
              <a:t>Claudia Mincemoyer, </a:t>
            </a:r>
            <a:r>
              <a:rPr lang="en-US" sz="8000" dirty="0" smtClean="0"/>
              <a:t>PhD</a:t>
            </a:r>
            <a:endParaRPr lang="en-US" sz="8000" dirty="0"/>
          </a:p>
          <a:p>
            <a:pPr marL="0" indent="0">
              <a:buNone/>
            </a:pPr>
            <a:r>
              <a:rPr lang="en-US" sz="8000" dirty="0" smtClean="0"/>
              <a:t>Penn </a:t>
            </a:r>
            <a:r>
              <a:rPr lang="en-US" sz="8000" dirty="0"/>
              <a:t>State University</a:t>
            </a:r>
          </a:p>
          <a:p>
            <a:pPr marL="0" indent="0">
              <a:buNone/>
            </a:pPr>
            <a:r>
              <a:rPr lang="en-US" sz="8000" dirty="0"/>
              <a:t> </a:t>
            </a:r>
          </a:p>
          <a:p>
            <a:pPr marL="0" indent="0">
              <a:buNone/>
            </a:pPr>
            <a:r>
              <a:rPr lang="en-US" sz="8000" dirty="0"/>
              <a:t>Niki Nestor McNeely, </a:t>
            </a:r>
            <a:r>
              <a:rPr lang="en-US" sz="8000" dirty="0" smtClean="0"/>
              <a:t>PhD (retired)</a:t>
            </a:r>
            <a:endParaRPr lang="en-US" sz="8000" dirty="0"/>
          </a:p>
          <a:p>
            <a:pPr marL="0" indent="0">
              <a:buNone/>
            </a:pPr>
            <a:r>
              <a:rPr lang="en-US" sz="8000" dirty="0" smtClean="0"/>
              <a:t>The </a:t>
            </a:r>
            <a:r>
              <a:rPr lang="en-US" sz="8000" dirty="0"/>
              <a:t>Ohio State University</a:t>
            </a:r>
          </a:p>
          <a:p>
            <a:pPr marL="0" indent="0">
              <a:buNone/>
            </a:pPr>
            <a:r>
              <a:rPr lang="en-US" sz="5500" dirty="0"/>
              <a:t/>
            </a:r>
            <a:br>
              <a:rPr lang="en-US" sz="5500" dirty="0"/>
            </a:br>
            <a:r>
              <a:rPr lang="en-US" dirty="0"/>
              <a:t> </a:t>
            </a:r>
          </a:p>
          <a:p>
            <a:pPr marL="0" indent="0">
              <a:buNone/>
            </a:pPr>
            <a:r>
              <a:rPr lang="en-US" b="1" dirty="0"/>
              <a:t/>
            </a:r>
            <a:br>
              <a:rPr lang="en-US" b="1" dirty="0"/>
            </a:br>
            <a:endParaRPr lang="en-US" dirty="0"/>
          </a:p>
        </p:txBody>
      </p:sp>
      <p:sp>
        <p:nvSpPr>
          <p:cNvPr id="4" name="Content Placeholder 3"/>
          <p:cNvSpPr>
            <a:spLocks noGrp="1"/>
          </p:cNvSpPr>
          <p:nvPr>
            <p:ph sz="half" idx="2"/>
          </p:nvPr>
        </p:nvSpPr>
        <p:spPr>
          <a:xfrm>
            <a:off x="4343400" y="1295400"/>
            <a:ext cx="4800600" cy="4525963"/>
          </a:xfrm>
        </p:spPr>
        <p:txBody>
          <a:bodyPr>
            <a:normAutofit fontScale="25000" lnSpcReduction="20000"/>
          </a:bodyPr>
          <a:lstStyle/>
          <a:p>
            <a:pPr marL="0" indent="0">
              <a:buNone/>
            </a:pPr>
            <a:r>
              <a:rPr lang="en-US" sz="8000" b="1" dirty="0"/>
              <a:t>Contributing </a:t>
            </a:r>
            <a:r>
              <a:rPr lang="en-US" sz="8000" b="1" dirty="0" smtClean="0"/>
              <a:t>Authors</a:t>
            </a:r>
          </a:p>
          <a:p>
            <a:pPr marL="0" indent="0">
              <a:buNone/>
            </a:pPr>
            <a:r>
              <a:rPr lang="en-US" sz="7200" dirty="0" smtClean="0"/>
              <a:t>Lori </a:t>
            </a:r>
            <a:r>
              <a:rPr lang="en-US" sz="7200" dirty="0"/>
              <a:t>Purcell Bledsoe, </a:t>
            </a:r>
            <a:r>
              <a:rPr lang="en-US" sz="7200" dirty="0" smtClean="0"/>
              <a:t>EdD University </a:t>
            </a:r>
            <a:r>
              <a:rPr lang="en-US" sz="7200" dirty="0"/>
              <a:t>of </a:t>
            </a:r>
            <a:r>
              <a:rPr lang="en-US" sz="7200" dirty="0" smtClean="0"/>
              <a:t>Georgia</a:t>
            </a:r>
          </a:p>
          <a:p>
            <a:pPr marL="0" indent="0">
              <a:buNone/>
            </a:pPr>
            <a:endParaRPr lang="en-US" sz="7200" dirty="0" smtClean="0"/>
          </a:p>
          <a:p>
            <a:pPr marL="0" indent="0">
              <a:buNone/>
            </a:pPr>
            <a:r>
              <a:rPr lang="en-US" sz="7200" dirty="0" smtClean="0"/>
              <a:t>P</a:t>
            </a:r>
            <a:r>
              <a:rPr lang="en-US" sz="7200" dirty="0"/>
              <a:t>. Craig Dart, </a:t>
            </a:r>
            <a:r>
              <a:rPr lang="en-US" sz="7200" dirty="0" smtClean="0"/>
              <a:t>Utah </a:t>
            </a:r>
            <a:r>
              <a:rPr lang="en-US" sz="7200" dirty="0"/>
              <a:t>State </a:t>
            </a:r>
            <a:r>
              <a:rPr lang="en-US" sz="7200" dirty="0" smtClean="0"/>
              <a:t>University</a:t>
            </a:r>
          </a:p>
          <a:p>
            <a:pPr marL="0" indent="0">
              <a:buNone/>
            </a:pPr>
            <a:endParaRPr lang="en-US" sz="7200" dirty="0"/>
          </a:p>
          <a:p>
            <a:pPr marL="0" indent="0">
              <a:buNone/>
            </a:pPr>
            <a:r>
              <a:rPr lang="en-US" sz="7200" dirty="0" smtClean="0"/>
              <a:t>Elaine </a:t>
            </a:r>
            <a:r>
              <a:rPr lang="en-US" sz="7200" dirty="0"/>
              <a:t>Johannes , </a:t>
            </a:r>
            <a:r>
              <a:rPr lang="en-US" sz="7200" dirty="0" smtClean="0"/>
              <a:t>PhD, Kansas </a:t>
            </a:r>
            <a:r>
              <a:rPr lang="en-US" sz="7200" dirty="0"/>
              <a:t>State </a:t>
            </a:r>
            <a:r>
              <a:rPr lang="en-US" sz="7200" dirty="0" smtClean="0"/>
              <a:t>University</a:t>
            </a:r>
          </a:p>
          <a:p>
            <a:pPr marL="0" indent="0">
              <a:buNone/>
            </a:pPr>
            <a:endParaRPr lang="en-US" sz="7200" dirty="0"/>
          </a:p>
          <a:p>
            <a:pPr marL="0" indent="0">
              <a:buNone/>
            </a:pPr>
            <a:r>
              <a:rPr lang="en-US" sz="7200" dirty="0" smtClean="0"/>
              <a:t>Angie </a:t>
            </a:r>
            <a:r>
              <a:rPr lang="en-US" sz="7200" dirty="0"/>
              <a:t>Arnould, </a:t>
            </a:r>
            <a:r>
              <a:rPr lang="en-US" sz="7200" dirty="0" smtClean="0"/>
              <a:t>Louisiana </a:t>
            </a:r>
            <a:r>
              <a:rPr lang="en-US" sz="7200" dirty="0"/>
              <a:t>State </a:t>
            </a:r>
            <a:r>
              <a:rPr lang="en-US" sz="7200" dirty="0" smtClean="0"/>
              <a:t>University</a:t>
            </a:r>
          </a:p>
          <a:p>
            <a:pPr marL="0" indent="0">
              <a:buNone/>
            </a:pPr>
            <a:endParaRPr lang="en-US" sz="7200" dirty="0"/>
          </a:p>
          <a:p>
            <a:pPr marL="0" indent="0">
              <a:buNone/>
            </a:pPr>
            <a:r>
              <a:rPr lang="en-US" sz="7200" dirty="0" smtClean="0"/>
              <a:t>Kim </a:t>
            </a:r>
            <a:r>
              <a:rPr lang="en-US" sz="7200" dirty="0"/>
              <a:t>Gressley, </a:t>
            </a:r>
            <a:r>
              <a:rPr lang="en-US" sz="7200" dirty="0" smtClean="0"/>
              <a:t>MEd, University </a:t>
            </a:r>
            <a:r>
              <a:rPr lang="en-US" sz="7200" dirty="0"/>
              <a:t>of </a:t>
            </a:r>
            <a:r>
              <a:rPr lang="en-US" sz="7200" dirty="0" smtClean="0"/>
              <a:t>Arizona</a:t>
            </a:r>
          </a:p>
          <a:p>
            <a:pPr marL="0" indent="0">
              <a:buNone/>
            </a:pPr>
            <a:r>
              <a:rPr lang="en-US" sz="7200" dirty="0" smtClean="0"/>
              <a:t> </a:t>
            </a:r>
            <a:endParaRPr lang="en-US" sz="7200" dirty="0"/>
          </a:p>
          <a:p>
            <a:pPr marL="0" indent="0">
              <a:buNone/>
            </a:pPr>
            <a:r>
              <a:rPr lang="en-US" sz="7200" dirty="0" smtClean="0"/>
              <a:t>Kenneth </a:t>
            </a:r>
            <a:r>
              <a:rPr lang="en-US" sz="7200" dirty="0"/>
              <a:t>Jones, </a:t>
            </a:r>
            <a:r>
              <a:rPr lang="en-US" sz="7200" dirty="0" smtClean="0"/>
              <a:t>PhD, University </a:t>
            </a:r>
            <a:r>
              <a:rPr lang="en-US" sz="7200" dirty="0"/>
              <a:t>of </a:t>
            </a:r>
            <a:r>
              <a:rPr lang="en-US" sz="7200" dirty="0" smtClean="0"/>
              <a:t>Kentucky</a:t>
            </a:r>
          </a:p>
          <a:p>
            <a:pPr marL="0" indent="0">
              <a:buNone/>
            </a:pPr>
            <a:endParaRPr lang="en-US" sz="7200" dirty="0"/>
          </a:p>
          <a:p>
            <a:pPr marL="0" indent="0">
              <a:buNone/>
            </a:pPr>
            <a:r>
              <a:rPr lang="en-US" sz="7200" dirty="0" smtClean="0"/>
              <a:t>Jacqueline </a:t>
            </a:r>
            <a:r>
              <a:rPr lang="en-US" sz="7200" dirty="0"/>
              <a:t>V. Lerner, </a:t>
            </a:r>
            <a:r>
              <a:rPr lang="en-US" sz="7200" dirty="0" smtClean="0"/>
              <a:t>PhD, Boston College</a:t>
            </a:r>
          </a:p>
          <a:p>
            <a:pPr marL="0" indent="0">
              <a:buNone/>
            </a:pPr>
            <a:endParaRPr lang="en-US" sz="7200" dirty="0"/>
          </a:p>
          <a:p>
            <a:pPr marL="0" indent="0">
              <a:buNone/>
            </a:pPr>
            <a:r>
              <a:rPr lang="en-US" sz="7200" dirty="0" smtClean="0"/>
              <a:t>Debbie </a:t>
            </a:r>
            <a:r>
              <a:rPr lang="en-US" sz="7200" dirty="0"/>
              <a:t>McDonald, </a:t>
            </a:r>
            <a:r>
              <a:rPr lang="en-US" sz="7200" dirty="0" smtClean="0"/>
              <a:t>PhD, West </a:t>
            </a:r>
            <a:r>
              <a:rPr lang="en-US" sz="7200" dirty="0"/>
              <a:t>Virginia </a:t>
            </a:r>
            <a:r>
              <a:rPr lang="en-US" sz="7200" dirty="0" smtClean="0"/>
              <a:t>University</a:t>
            </a:r>
          </a:p>
          <a:p>
            <a:pPr marL="0" indent="0">
              <a:buNone/>
            </a:pPr>
            <a:endParaRPr lang="en-US" sz="7200" dirty="0"/>
          </a:p>
          <a:p>
            <a:pPr marL="0" indent="0">
              <a:buNone/>
            </a:pPr>
            <a:r>
              <a:rPr lang="en-US" sz="7200" dirty="0" smtClean="0"/>
              <a:t>Kyle </a:t>
            </a:r>
            <a:r>
              <a:rPr lang="en-US" sz="7200" dirty="0"/>
              <a:t>Worthington, </a:t>
            </a:r>
            <a:r>
              <a:rPr lang="en-US" sz="7200" dirty="0" smtClean="0"/>
              <a:t>MS, Oklahoma </a:t>
            </a:r>
            <a:r>
              <a:rPr lang="en-US" sz="7200" dirty="0"/>
              <a:t>State University</a:t>
            </a:r>
          </a:p>
          <a:p>
            <a:pPr marL="0" indent="0">
              <a:buNone/>
            </a:pPr>
            <a:r>
              <a:rPr lang="en-US" sz="7200" dirty="0"/>
              <a:t/>
            </a:r>
            <a:br>
              <a:rPr lang="en-US" sz="7200" dirty="0"/>
            </a:br>
            <a:r>
              <a:rPr lang="en-US" sz="7200" dirty="0"/>
              <a:t> </a:t>
            </a:r>
          </a:p>
          <a:p>
            <a:pPr marL="0" indent="0">
              <a:buNone/>
            </a:pPr>
            <a:r>
              <a:rPr lang="en-US" sz="7200" dirty="0"/>
              <a:t> </a:t>
            </a:r>
          </a:p>
          <a:p>
            <a:pPr marL="0" indent="0">
              <a:buNone/>
            </a:pPr>
            <a:endParaRPr lang="en-US" sz="7200" dirty="0"/>
          </a:p>
          <a:p>
            <a:endParaRPr lang="en-US" sz="7200" dirty="0"/>
          </a:p>
        </p:txBody>
      </p:sp>
      <p:pic>
        <p:nvPicPr>
          <p:cNvPr id="7" name="Picture 6" descr="189yel.gif"/>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990600" y="1295400"/>
            <a:ext cx="7086600" cy="4960621"/>
          </a:xfrm>
          <a:prstGeom prst="rect">
            <a:avLst/>
          </a:prstGeom>
        </p:spPr>
      </p:pic>
    </p:spTree>
    <p:extLst>
      <p:ext uri="{BB962C8B-B14F-4D97-AF65-F5344CB8AC3E}">
        <p14:creationId xmlns:p14="http://schemas.microsoft.com/office/powerpoint/2010/main" val="441190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Content Placeholder 2"/>
          <p:cNvSpPr>
            <a:spLocks noGrp="1"/>
          </p:cNvSpPr>
          <p:nvPr>
            <p:ph idx="1"/>
          </p:nvPr>
        </p:nvSpPr>
        <p:spPr/>
        <p:txBody>
          <a:bodyPr/>
          <a:lstStyle/>
          <a:p>
            <a:r>
              <a:rPr lang="en-US" dirty="0" smtClean="0">
                <a:solidFill>
                  <a:srgbClr val="FF0000"/>
                </a:solidFill>
              </a:rPr>
              <a:t>Photo of page</a:t>
            </a:r>
          </a:p>
          <a:p>
            <a:pPr marL="0" indent="0">
              <a:buNone/>
            </a:pPr>
            <a:endParaRPr lang="en-US" dirty="0">
              <a:solidFill>
                <a:srgbClr val="FF0000"/>
              </a:solidFill>
            </a:endParaRPr>
          </a:p>
        </p:txBody>
      </p:sp>
      <p:pic>
        <p:nvPicPr>
          <p:cNvPr id="6" name="Picture 5"/>
          <p:cNvPicPr>
            <a:picLocks noChangeAspect="1"/>
          </p:cNvPicPr>
          <p:nvPr/>
        </p:nvPicPr>
        <p:blipFill rotWithShape="1">
          <a:blip r:embed="rId3"/>
          <a:srcRect l="33403" t="15649" r="32573" b="5725"/>
          <a:stretch/>
        </p:blipFill>
        <p:spPr>
          <a:xfrm>
            <a:off x="457200" y="1417638"/>
            <a:ext cx="4038600" cy="5135562"/>
          </a:xfrm>
          <a:prstGeom prst="rect">
            <a:avLst/>
          </a:prstGeom>
        </p:spPr>
      </p:pic>
      <p:pic>
        <p:nvPicPr>
          <p:cNvPr id="14" name="Picture 13"/>
          <p:cNvPicPr>
            <a:picLocks noChangeAspect="1"/>
          </p:cNvPicPr>
          <p:nvPr/>
        </p:nvPicPr>
        <p:blipFill>
          <a:blip r:embed="rId4"/>
          <a:stretch>
            <a:fillRect/>
          </a:stretch>
        </p:blipFill>
        <p:spPr>
          <a:xfrm>
            <a:off x="6096000" y="3733800"/>
            <a:ext cx="2409524" cy="2752381"/>
          </a:xfrm>
          <a:prstGeom prst="rect">
            <a:avLst/>
          </a:prstGeom>
        </p:spPr>
      </p:pic>
    </p:spTree>
    <p:extLst>
      <p:ext uri="{BB962C8B-B14F-4D97-AF65-F5344CB8AC3E}">
        <p14:creationId xmlns:p14="http://schemas.microsoft.com/office/powerpoint/2010/main" val="3959010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4211"/>
            <a:ext cx="8229600" cy="1143000"/>
          </a:xfrm>
        </p:spPr>
        <p:txBody>
          <a:bodyPr>
            <a:noAutofit/>
          </a:bodyPr>
          <a:lstStyle/>
          <a:p>
            <a:r>
              <a:rPr lang="en-US" dirty="0" smtClean="0"/>
              <a:t>4 Concepts </a:t>
            </a:r>
            <a:r>
              <a:rPr lang="en-US" dirty="0"/>
              <a:t/>
            </a:r>
            <a:br>
              <a:rPr lang="en-US" dirty="0"/>
            </a:br>
            <a:r>
              <a:rPr lang="en-US" dirty="0" smtClean="0"/>
              <a:t>Independence</a:t>
            </a:r>
            <a:endParaRPr lang="en-US" dirty="0"/>
          </a:p>
        </p:txBody>
      </p:sp>
      <p:sp>
        <p:nvSpPr>
          <p:cNvPr id="3" name="Content Placeholder 2"/>
          <p:cNvSpPr>
            <a:spLocks noGrp="1"/>
          </p:cNvSpPr>
          <p:nvPr>
            <p:ph idx="1"/>
          </p:nvPr>
        </p:nvSpPr>
        <p:spPr>
          <a:xfrm>
            <a:off x="533400" y="1905000"/>
            <a:ext cx="8229600" cy="4525963"/>
          </a:xfrm>
        </p:spPr>
        <p:txBody>
          <a:bodyPr/>
          <a:lstStyle/>
          <a:p>
            <a:pPr marL="0" indent="0">
              <a:buNone/>
            </a:pPr>
            <a:r>
              <a:rPr lang="en-US" dirty="0" smtClean="0"/>
              <a:t>				</a:t>
            </a:r>
          </a:p>
          <a:p>
            <a:pPr marL="0" indent="0">
              <a:buNone/>
            </a:pPr>
            <a:r>
              <a:rPr lang="en-US" sz="4000" u="sng" dirty="0" smtClean="0"/>
              <a:t>Elements</a:t>
            </a:r>
            <a:endParaRPr lang="en-US" sz="4000" u="sng" dirty="0"/>
          </a:p>
          <a:p>
            <a:r>
              <a:rPr lang="en-US" sz="3600" dirty="0" smtClean="0"/>
              <a:t>Opportunity </a:t>
            </a:r>
            <a:r>
              <a:rPr lang="en-US" sz="3600" dirty="0"/>
              <a:t>t</a:t>
            </a:r>
            <a:r>
              <a:rPr lang="en-US" sz="3600" dirty="0" smtClean="0"/>
              <a:t>o See Oneself as an Active Participant in the Future</a:t>
            </a:r>
          </a:p>
          <a:p>
            <a:r>
              <a:rPr lang="en-US" sz="3600" dirty="0" smtClean="0"/>
              <a:t>Opportunity for Self-Determination</a:t>
            </a:r>
          </a:p>
          <a:p>
            <a:pPr marL="0" indent="0">
              <a:buNone/>
            </a:pPr>
            <a:r>
              <a:rPr lang="en-US" sz="3600" dirty="0"/>
              <a:t>	</a:t>
            </a:r>
            <a:r>
              <a:rPr lang="en-US" sz="3600" dirty="0" smtClean="0"/>
              <a:t>			</a:t>
            </a:r>
            <a:endParaRPr lang="en-US" sz="3600" dirty="0"/>
          </a:p>
        </p:txBody>
      </p:sp>
    </p:spTree>
    <p:extLst>
      <p:ext uri="{BB962C8B-B14F-4D97-AF65-F5344CB8AC3E}">
        <p14:creationId xmlns:p14="http://schemas.microsoft.com/office/powerpoint/2010/main" val="320823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Examining Teen/Adult Partnerships</a:t>
            </a:r>
            <a:endParaRPr lang="en-US" dirty="0"/>
          </a:p>
        </p:txBody>
      </p:sp>
      <p:pic>
        <p:nvPicPr>
          <p:cNvPr id="6" name="Content Placeholder 5"/>
          <p:cNvPicPr>
            <a:picLocks noGrp="1" noChangeAspect="1"/>
          </p:cNvPicPr>
          <p:nvPr>
            <p:ph idx="1"/>
          </p:nvPr>
        </p:nvPicPr>
        <p:blipFill rotWithShape="1">
          <a:blip r:embed="rId3"/>
          <a:srcRect l="33356" t="15401" r="32785" b="4651"/>
          <a:stretch/>
        </p:blipFill>
        <p:spPr>
          <a:xfrm>
            <a:off x="685800" y="1586452"/>
            <a:ext cx="3657600" cy="4509547"/>
          </a:xfrm>
          <a:prstGeom prst="rect">
            <a:avLst/>
          </a:prstGeom>
        </p:spPr>
      </p:pic>
      <p:pic>
        <p:nvPicPr>
          <p:cNvPr id="4" name="Picture 3"/>
          <p:cNvPicPr>
            <a:picLocks noChangeAspect="1"/>
          </p:cNvPicPr>
          <p:nvPr/>
        </p:nvPicPr>
        <p:blipFill>
          <a:blip r:embed="rId4"/>
          <a:stretch>
            <a:fillRect/>
          </a:stretch>
        </p:blipFill>
        <p:spPr>
          <a:xfrm rot="19271916">
            <a:off x="4883266" y="2929026"/>
            <a:ext cx="4352386" cy="1320724"/>
          </a:xfrm>
          <a:prstGeom prst="rect">
            <a:avLst/>
          </a:prstGeom>
        </p:spPr>
      </p:pic>
      <p:pic>
        <p:nvPicPr>
          <p:cNvPr id="5" name="Picture 4"/>
          <p:cNvPicPr>
            <a:picLocks noChangeAspect="1"/>
          </p:cNvPicPr>
          <p:nvPr/>
        </p:nvPicPr>
        <p:blipFill>
          <a:blip r:embed="rId5"/>
          <a:stretch>
            <a:fillRect/>
          </a:stretch>
        </p:blipFill>
        <p:spPr>
          <a:xfrm rot="3757713">
            <a:off x="4709249" y="2973639"/>
            <a:ext cx="4700423" cy="1231499"/>
          </a:xfrm>
          <a:prstGeom prst="rect">
            <a:avLst/>
          </a:prstGeom>
        </p:spPr>
      </p:pic>
    </p:spTree>
    <p:extLst>
      <p:ext uri="{BB962C8B-B14F-4D97-AF65-F5344CB8AC3E}">
        <p14:creationId xmlns:p14="http://schemas.microsoft.com/office/powerpoint/2010/main" val="2825440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dirty="0" smtClean="0"/>
              <a:t>4 Concepts</a:t>
            </a:r>
            <a:br>
              <a:rPr lang="en-US" dirty="0" smtClean="0"/>
            </a:br>
            <a:r>
              <a:rPr lang="en-US" dirty="0" smtClean="0"/>
              <a:t> Generosity</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sz="3600" u="sng" dirty="0" smtClean="0"/>
              <a:t>Element</a:t>
            </a:r>
          </a:p>
          <a:p>
            <a:r>
              <a:rPr lang="en-US" sz="3600" dirty="0" smtClean="0"/>
              <a:t>Opportunity to Value and Practice Service to Others</a:t>
            </a:r>
          </a:p>
          <a:p>
            <a:pPr marL="0" indent="0">
              <a:buNone/>
            </a:pPr>
            <a:endParaRPr lang="en-US" sz="3600" dirty="0"/>
          </a:p>
          <a:p>
            <a:pPr marL="0" indent="0">
              <a:buNone/>
            </a:pPr>
            <a:endParaRPr lang="en-US" sz="3600" dirty="0">
              <a:solidFill>
                <a:srgbClr val="FF0000"/>
              </a:solidFill>
            </a:endParaRPr>
          </a:p>
        </p:txBody>
      </p:sp>
      <p:pic>
        <p:nvPicPr>
          <p:cNvPr id="4" name="image44.png"/>
          <p:cNvPicPr/>
          <p:nvPr/>
        </p:nvPicPr>
        <p:blipFill>
          <a:blip r:embed="rId3" cstate="print"/>
          <a:stretch>
            <a:fillRect/>
          </a:stretch>
        </p:blipFill>
        <p:spPr>
          <a:xfrm>
            <a:off x="6629400" y="3581400"/>
            <a:ext cx="1757680" cy="2695575"/>
          </a:xfrm>
          <a:prstGeom prst="rect">
            <a:avLst/>
          </a:prstGeom>
        </p:spPr>
      </p:pic>
      <p:pic>
        <p:nvPicPr>
          <p:cNvPr id="5" name="Picture 4"/>
          <p:cNvPicPr>
            <a:picLocks noChangeAspect="1"/>
          </p:cNvPicPr>
          <p:nvPr/>
        </p:nvPicPr>
        <p:blipFill>
          <a:blip r:embed="rId4"/>
          <a:stretch>
            <a:fillRect/>
          </a:stretch>
        </p:blipFill>
        <p:spPr>
          <a:xfrm>
            <a:off x="5894319" y="5951611"/>
            <a:ext cx="408467" cy="249958"/>
          </a:xfrm>
          <a:prstGeom prst="rect">
            <a:avLst/>
          </a:prstGeom>
        </p:spPr>
      </p:pic>
    </p:spTree>
    <p:extLst>
      <p:ext uri="{BB962C8B-B14F-4D97-AF65-F5344CB8AC3E}">
        <p14:creationId xmlns:p14="http://schemas.microsoft.com/office/powerpoint/2010/main" val="2856136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 of Service</a:t>
            </a:r>
            <a:endParaRPr lang="en-US" dirty="0"/>
          </a:p>
        </p:txBody>
      </p:sp>
      <p:pic>
        <p:nvPicPr>
          <p:cNvPr id="5" name="Content Placeholder 4"/>
          <p:cNvPicPr>
            <a:picLocks noGrp="1" noChangeAspect="1"/>
          </p:cNvPicPr>
          <p:nvPr>
            <p:ph idx="1"/>
          </p:nvPr>
        </p:nvPicPr>
        <p:blipFill rotWithShape="1">
          <a:blip r:embed="rId3"/>
          <a:srcRect l="33333" t="16586" r="32408" b="5382"/>
          <a:stretch/>
        </p:blipFill>
        <p:spPr>
          <a:xfrm>
            <a:off x="838200" y="1752600"/>
            <a:ext cx="3352800" cy="4419600"/>
          </a:xfrm>
          <a:prstGeom prst="rect">
            <a:avLst/>
          </a:prstGeom>
        </p:spPr>
      </p:pic>
      <p:pic>
        <p:nvPicPr>
          <p:cNvPr id="4" name="Picture 3"/>
          <p:cNvPicPr>
            <a:picLocks noChangeAspect="1"/>
          </p:cNvPicPr>
          <p:nvPr/>
        </p:nvPicPr>
        <p:blipFill>
          <a:blip r:embed="rId4"/>
          <a:stretch>
            <a:fillRect/>
          </a:stretch>
        </p:blipFill>
        <p:spPr>
          <a:xfrm>
            <a:off x="5029200" y="2971800"/>
            <a:ext cx="3314286" cy="1866667"/>
          </a:xfrm>
          <a:prstGeom prst="rect">
            <a:avLst/>
          </a:prstGeom>
        </p:spPr>
      </p:pic>
    </p:spTree>
    <p:extLst>
      <p:ext uri="{BB962C8B-B14F-4D97-AF65-F5344CB8AC3E}">
        <p14:creationId xmlns:p14="http://schemas.microsoft.com/office/powerpoint/2010/main" val="3239089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65" y="454004"/>
            <a:ext cx="8229600" cy="1143000"/>
          </a:xfrm>
        </p:spPr>
        <p:txBody>
          <a:bodyPr>
            <a:normAutofit fontScale="90000"/>
          </a:bodyPr>
          <a:lstStyle/>
          <a:p>
            <a:r>
              <a:rPr lang="en-US" dirty="0" smtClean="0"/>
              <a:t>Session 10 </a:t>
            </a:r>
            <a:br>
              <a:rPr lang="en-US" dirty="0" smtClean="0"/>
            </a:br>
            <a:r>
              <a:rPr lang="en-US" dirty="0" smtClean="0"/>
              <a:t>Applying to My Program</a:t>
            </a:r>
            <a:endParaRPr lang="en-US" dirty="0"/>
          </a:p>
        </p:txBody>
      </p:sp>
      <p:sp>
        <p:nvSpPr>
          <p:cNvPr id="3" name="Content Placeholder 2"/>
          <p:cNvSpPr>
            <a:spLocks noGrp="1"/>
          </p:cNvSpPr>
          <p:nvPr>
            <p:ph idx="1"/>
          </p:nvPr>
        </p:nvSpPr>
        <p:spPr>
          <a:xfrm>
            <a:off x="609600" y="1699746"/>
            <a:ext cx="8229600" cy="4525963"/>
          </a:xfrm>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Be intentional</a:t>
            </a:r>
          </a:p>
          <a:p>
            <a:pPr>
              <a:buFont typeface="Wingdings" panose="05000000000000000000" pitchFamily="2" charset="2"/>
              <a:buChar char="Ø"/>
            </a:pPr>
            <a:r>
              <a:rPr lang="en-US" dirty="0" smtClean="0"/>
              <a:t>Promote the Essential Element</a:t>
            </a:r>
          </a:p>
          <a:p>
            <a:pPr>
              <a:buFont typeface="Wingdings" panose="05000000000000000000" pitchFamily="2" charset="2"/>
              <a:buChar char="Ø"/>
            </a:pPr>
            <a:r>
              <a:rPr lang="en-US" dirty="0" smtClean="0"/>
              <a:t>Identify strategies to incorporate into programming</a:t>
            </a:r>
          </a:p>
          <a:p>
            <a:pPr>
              <a:buFont typeface="Wingdings" panose="05000000000000000000" pitchFamily="2" charset="2"/>
              <a:buChar char="Ø"/>
            </a:pPr>
            <a:r>
              <a:rPr lang="en-US" dirty="0" smtClean="0"/>
              <a:t>Develop a plan</a:t>
            </a:r>
            <a:endParaRPr lang="en-US" dirty="0"/>
          </a:p>
        </p:txBody>
      </p:sp>
      <p:grpSp>
        <p:nvGrpSpPr>
          <p:cNvPr id="4" name="Group 2"/>
          <p:cNvGrpSpPr>
            <a:grpSpLocks/>
          </p:cNvGrpSpPr>
          <p:nvPr/>
        </p:nvGrpSpPr>
        <p:grpSpPr bwMode="auto">
          <a:xfrm>
            <a:off x="6306578" y="4267200"/>
            <a:ext cx="2389187" cy="2389187"/>
            <a:chOff x="1273" y="1460"/>
            <a:chExt cx="3763" cy="3763"/>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 y="1460"/>
              <a:ext cx="3763" cy="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 y="1460"/>
              <a:ext cx="3763" cy="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0" y="1522"/>
              <a:ext cx="3603" cy="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51415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Evaluation: Retrospective</a:t>
            </a:r>
            <a:endParaRPr lang="en-US" dirty="0"/>
          </a:p>
        </p:txBody>
      </p:sp>
      <p:pic>
        <p:nvPicPr>
          <p:cNvPr id="7" name="Picture 6" descr="Screen Shot 2016-01-12 at 12.30.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182406"/>
            <a:ext cx="4362325" cy="5638800"/>
          </a:xfrm>
          <a:prstGeom prst="rect">
            <a:avLst/>
          </a:prstGeom>
        </p:spPr>
      </p:pic>
    </p:spTree>
    <p:extLst>
      <p:ext uri="{BB962C8B-B14F-4D97-AF65-F5344CB8AC3E}">
        <p14:creationId xmlns:p14="http://schemas.microsoft.com/office/powerpoint/2010/main" val="229387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Appendix</a:t>
            </a:r>
            <a:endParaRPr lang="en-US" dirty="0"/>
          </a:p>
        </p:txBody>
      </p:sp>
      <p:sp>
        <p:nvSpPr>
          <p:cNvPr id="5" name="Content Placeholder 4"/>
          <p:cNvSpPr>
            <a:spLocks noGrp="1"/>
          </p:cNvSpPr>
          <p:nvPr>
            <p:ph idx="1"/>
          </p:nvPr>
        </p:nvSpPr>
        <p:spPr/>
        <p:txBody>
          <a:bodyPr>
            <a:noAutofit/>
          </a:bodyPr>
          <a:lstStyle/>
          <a:p>
            <a:pPr algn="ctr"/>
            <a:endParaRPr lang="en-US" sz="3600" dirty="0" smtClean="0"/>
          </a:p>
          <a:p>
            <a:pPr algn="ctr"/>
            <a:r>
              <a:rPr lang="en-US" sz="3600" dirty="0" smtClean="0">
                <a:solidFill>
                  <a:srgbClr val="00B050"/>
                </a:solidFill>
              </a:rPr>
              <a:t>Ice Breakers</a:t>
            </a:r>
          </a:p>
          <a:p>
            <a:pPr algn="ctr"/>
            <a:r>
              <a:rPr lang="en-US" sz="3600" dirty="0" smtClean="0">
                <a:solidFill>
                  <a:srgbClr val="FF0000"/>
                </a:solidFill>
              </a:rPr>
              <a:t>Essential Elements Program Checklist</a:t>
            </a:r>
          </a:p>
          <a:p>
            <a:pPr algn="ctr"/>
            <a:r>
              <a:rPr lang="en-US" sz="3600" dirty="0" smtClean="0">
                <a:solidFill>
                  <a:srgbClr val="0070C0"/>
                </a:solidFill>
              </a:rPr>
              <a:t>Ages and Stages</a:t>
            </a:r>
          </a:p>
          <a:p>
            <a:pPr algn="ctr"/>
            <a:r>
              <a:rPr lang="en-US" sz="3600" dirty="0" smtClean="0">
                <a:solidFill>
                  <a:schemeClr val="accent6">
                    <a:lumMod val="75000"/>
                  </a:schemeClr>
                </a:solidFill>
              </a:rPr>
              <a:t>Certificate of Recognition</a:t>
            </a:r>
          </a:p>
          <a:p>
            <a:pPr algn="ctr"/>
            <a:r>
              <a:rPr lang="en-US" sz="3600" dirty="0" smtClean="0">
                <a:solidFill>
                  <a:schemeClr val="accent4"/>
                </a:solidFill>
              </a:rPr>
              <a:t>Web Appendix - </a:t>
            </a:r>
            <a:r>
              <a:rPr lang="en-US" sz="2800" dirty="0" smtClean="0">
                <a:solidFill>
                  <a:schemeClr val="accent6">
                    <a:lumMod val="75000"/>
                  </a:schemeClr>
                </a:solidFill>
                <a:hlinkClick r:id="rId3"/>
              </a:rPr>
              <a:t>Essential Elements</a:t>
            </a:r>
            <a:endParaRPr lang="en-US" sz="2800" dirty="0" smtClean="0">
              <a:solidFill>
                <a:schemeClr val="accent6">
                  <a:lumMod val="75000"/>
                </a:schemeClr>
              </a:solidFill>
            </a:endParaRPr>
          </a:p>
          <a:p>
            <a:pPr algn="ctr"/>
            <a:endParaRPr lang="en-US" sz="3600" dirty="0"/>
          </a:p>
        </p:txBody>
      </p:sp>
    </p:spTree>
    <p:extLst>
      <p:ext uri="{BB962C8B-B14F-4D97-AF65-F5344CB8AC3E}">
        <p14:creationId xmlns:p14="http://schemas.microsoft.com/office/powerpoint/2010/main" val="2934305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Checklist</a:t>
            </a:r>
            <a:endParaRPr lang="en-US" dirty="0"/>
          </a:p>
        </p:txBody>
      </p:sp>
      <p:pic>
        <p:nvPicPr>
          <p:cNvPr id="5" name="Picture 4" descr="Screen Shot 2016-01-18 at 1.45.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64608"/>
            <a:ext cx="8763000" cy="5693392"/>
          </a:xfrm>
          <a:prstGeom prst="rect">
            <a:avLst/>
          </a:prstGeom>
        </p:spPr>
      </p:pic>
    </p:spTree>
    <p:extLst>
      <p:ext uri="{BB962C8B-B14F-4D97-AF65-F5344CB8AC3E}">
        <p14:creationId xmlns:p14="http://schemas.microsoft.com/office/powerpoint/2010/main" val="1936211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Training Opportunities</a:t>
            </a:r>
            <a:endParaRPr lang="en-US" dirty="0"/>
          </a:p>
        </p:txBody>
      </p:sp>
      <p:sp>
        <p:nvSpPr>
          <p:cNvPr id="3" name="Content Placeholder 2"/>
          <p:cNvSpPr>
            <a:spLocks noGrp="1"/>
          </p:cNvSpPr>
          <p:nvPr>
            <p:ph idx="1"/>
          </p:nvPr>
        </p:nvSpPr>
        <p:spPr/>
        <p:txBody>
          <a:bodyPr>
            <a:normAutofit lnSpcReduction="10000"/>
          </a:bodyPr>
          <a:lstStyle/>
          <a:p>
            <a:r>
              <a:rPr lang="en-US" dirty="0" smtClean="0"/>
              <a:t>Out of School programs</a:t>
            </a:r>
            <a:endParaRPr lang="en-US" dirty="0"/>
          </a:p>
          <a:p>
            <a:r>
              <a:rPr lang="en-US" dirty="0" smtClean="0"/>
              <a:t>Volunteers-all program types</a:t>
            </a:r>
          </a:p>
          <a:p>
            <a:r>
              <a:rPr lang="en-US" dirty="0" smtClean="0"/>
              <a:t>Teen Volunteers</a:t>
            </a:r>
          </a:p>
          <a:p>
            <a:r>
              <a:rPr lang="en-US" dirty="0" smtClean="0"/>
              <a:t>Camp Counselors</a:t>
            </a:r>
          </a:p>
          <a:p>
            <a:r>
              <a:rPr lang="en-US" dirty="0" smtClean="0"/>
              <a:t>Other Youth-Serving Agency </a:t>
            </a:r>
          </a:p>
          <a:p>
            <a:pPr marL="0" indent="0">
              <a:buNone/>
            </a:pPr>
            <a:r>
              <a:rPr lang="en-US" dirty="0"/>
              <a:t> </a:t>
            </a:r>
            <a:r>
              <a:rPr lang="en-US" dirty="0" smtClean="0"/>
              <a:t>   Staff and Volunteers</a:t>
            </a:r>
          </a:p>
          <a:p>
            <a:r>
              <a:rPr lang="en-US" dirty="0" smtClean="0"/>
              <a:t>Advisory Boards and Councils</a:t>
            </a:r>
          </a:p>
          <a:p>
            <a:r>
              <a:rPr lang="en-US" dirty="0" smtClean="0"/>
              <a:t>Others?</a:t>
            </a:r>
          </a:p>
          <a:p>
            <a:endParaRPr lang="en-US" dirty="0"/>
          </a:p>
        </p:txBody>
      </p:sp>
      <p:pic>
        <p:nvPicPr>
          <p:cNvPr id="4" name="Picture 3"/>
          <p:cNvPicPr>
            <a:picLocks noChangeAspect="1"/>
          </p:cNvPicPr>
          <p:nvPr/>
        </p:nvPicPr>
        <p:blipFill>
          <a:blip r:embed="rId2"/>
          <a:stretch>
            <a:fillRect/>
          </a:stretch>
        </p:blipFill>
        <p:spPr>
          <a:xfrm>
            <a:off x="6019800" y="2362200"/>
            <a:ext cx="2734112" cy="2501900"/>
          </a:xfrm>
          <a:prstGeom prst="rect">
            <a:avLst/>
          </a:prstGeom>
        </p:spPr>
      </p:pic>
    </p:spTree>
    <p:extLst>
      <p:ext uri="{BB962C8B-B14F-4D97-AF65-F5344CB8AC3E}">
        <p14:creationId xmlns:p14="http://schemas.microsoft.com/office/powerpoint/2010/main" val="1094031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Training Outline</a:t>
            </a:r>
            <a:endParaRPr lang="en-US" dirty="0"/>
          </a:p>
        </p:txBody>
      </p:sp>
      <p:sp>
        <p:nvSpPr>
          <p:cNvPr id="6" name="Content Placeholder 5"/>
          <p:cNvSpPr>
            <a:spLocks noGrp="1"/>
          </p:cNvSpPr>
          <p:nvPr>
            <p:ph idx="1"/>
          </p:nvPr>
        </p:nvSpPr>
        <p:spPr/>
        <p:txBody>
          <a:bodyPr>
            <a:normAutofit/>
          </a:bodyPr>
          <a:lstStyle/>
          <a:p>
            <a:r>
              <a:rPr lang="en-US" sz="4000" dirty="0" smtClean="0"/>
              <a:t>CYTTAP</a:t>
            </a:r>
          </a:p>
          <a:p>
            <a:r>
              <a:rPr lang="en-US" sz="4000" dirty="0" smtClean="0"/>
              <a:t>Train the Trainer</a:t>
            </a:r>
          </a:p>
          <a:p>
            <a:r>
              <a:rPr lang="en-US" sz="4000" dirty="0" smtClean="0"/>
              <a:t>Overview of Curriculum</a:t>
            </a:r>
            <a:endParaRPr lang="en-US" sz="4000" dirty="0"/>
          </a:p>
          <a:p>
            <a:pPr marL="0" indent="0" algn="ctr">
              <a:buNone/>
            </a:pPr>
            <a:r>
              <a:rPr lang="en-US" sz="4000" dirty="0" smtClean="0"/>
              <a:t>Let’s Get Acquainted!!</a:t>
            </a:r>
            <a:endParaRPr lang="en-US" sz="4000" dirty="0"/>
          </a:p>
        </p:txBody>
      </p:sp>
      <p:pic>
        <p:nvPicPr>
          <p:cNvPr id="2" name="Picture 1"/>
          <p:cNvPicPr>
            <a:picLocks noChangeAspect="1"/>
          </p:cNvPicPr>
          <p:nvPr/>
        </p:nvPicPr>
        <p:blipFill>
          <a:blip r:embed="rId3"/>
          <a:stretch>
            <a:fillRect/>
          </a:stretch>
        </p:blipFill>
        <p:spPr>
          <a:xfrm>
            <a:off x="1828562" y="3023581"/>
            <a:ext cx="5486876" cy="810838"/>
          </a:xfrm>
          <a:prstGeom prst="rect">
            <a:avLst/>
          </a:prstGeom>
        </p:spPr>
      </p:pic>
      <p:pic>
        <p:nvPicPr>
          <p:cNvPr id="3" name="Picture 2"/>
          <p:cNvPicPr>
            <a:picLocks noChangeAspect="1"/>
          </p:cNvPicPr>
          <p:nvPr/>
        </p:nvPicPr>
        <p:blipFill>
          <a:blip r:embed="rId4"/>
          <a:stretch>
            <a:fillRect/>
          </a:stretch>
        </p:blipFill>
        <p:spPr>
          <a:xfrm>
            <a:off x="6096000" y="5067418"/>
            <a:ext cx="2590800" cy="1560128"/>
          </a:xfrm>
          <a:prstGeom prst="rect">
            <a:avLst/>
          </a:prstGeom>
        </p:spPr>
      </p:pic>
    </p:spTree>
    <p:extLst>
      <p:ext uri="{BB962C8B-B14F-4D97-AF65-F5344CB8AC3E}">
        <p14:creationId xmlns:p14="http://schemas.microsoft.com/office/powerpoint/2010/main" val="2698188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17798" y="5029701"/>
            <a:ext cx="5486400" cy="566738"/>
          </a:xfrm>
        </p:spPr>
        <p:txBody>
          <a:bodyPr>
            <a:noAutofit/>
          </a:bodyPr>
          <a:lstStyle/>
          <a:p>
            <a:pPr algn="ctr"/>
            <a:r>
              <a:rPr lang="en-US" sz="3200" dirty="0" smtClean="0"/>
              <a:t>Questions and Discussion</a:t>
            </a:r>
            <a:endParaRPr lang="en-US" sz="3200" dirty="0"/>
          </a:p>
        </p:txBody>
      </p:sp>
      <p:pic>
        <p:nvPicPr>
          <p:cNvPr id="2" name="Picture 1"/>
          <p:cNvPicPr>
            <a:picLocks noChangeAspect="1"/>
          </p:cNvPicPr>
          <p:nvPr/>
        </p:nvPicPr>
        <p:blipFill>
          <a:blip r:embed="rId3"/>
          <a:stretch>
            <a:fillRect/>
          </a:stretch>
        </p:blipFill>
        <p:spPr>
          <a:xfrm>
            <a:off x="6765187" y="5486400"/>
            <a:ext cx="2235776" cy="1344706"/>
          </a:xfrm>
          <a:prstGeom prst="rect">
            <a:avLst/>
          </a:prstGeom>
        </p:spPr>
      </p:pic>
      <p:pic>
        <p:nvPicPr>
          <p:cNvPr id="9" name="Picture 8" descr="Screen shot 2012-10-16 at 2.38.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838200"/>
            <a:ext cx="5921596" cy="3658607"/>
          </a:xfrm>
          <a:prstGeom prst="rect">
            <a:avLst/>
          </a:prstGeom>
        </p:spPr>
      </p:pic>
    </p:spTree>
    <p:extLst>
      <p:ext uri="{BB962C8B-B14F-4D97-AF65-F5344CB8AC3E}">
        <p14:creationId xmlns:p14="http://schemas.microsoft.com/office/powerpoint/2010/main" val="970934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Youth Development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Positive Youth Development programs set the stage for youth to acquire skills and abilities to succeed:</a:t>
            </a:r>
            <a:endParaRPr lang="en-US" dirty="0"/>
          </a:p>
          <a:p>
            <a:pPr marL="982663" lvl="1" indent="-533400">
              <a:buFont typeface="Wingdings" charset="0"/>
              <a:buAutoNum type="arabicPeriod"/>
            </a:pPr>
            <a:r>
              <a:rPr lang="en-US" i="1" dirty="0" smtClean="0">
                <a:solidFill>
                  <a:schemeClr val="accent2"/>
                </a:solidFill>
              </a:rPr>
              <a:t>Independence</a:t>
            </a:r>
            <a:endParaRPr lang="en-US" i="1" dirty="0">
              <a:solidFill>
                <a:schemeClr val="accent2"/>
              </a:solidFill>
            </a:endParaRPr>
          </a:p>
          <a:p>
            <a:pPr marL="982663" lvl="1" indent="-533400">
              <a:buFont typeface="Wingdings" charset="0"/>
              <a:buAutoNum type="arabicPeriod"/>
            </a:pPr>
            <a:r>
              <a:rPr lang="en-US" i="1" dirty="0">
                <a:solidFill>
                  <a:schemeClr val="accent2"/>
                </a:solidFill>
              </a:rPr>
              <a:t>Belonging</a:t>
            </a:r>
          </a:p>
          <a:p>
            <a:pPr marL="982663" lvl="1" indent="-533400">
              <a:buFont typeface="Wingdings" charset="0"/>
              <a:buAutoNum type="arabicPeriod"/>
            </a:pPr>
            <a:r>
              <a:rPr lang="en-US" i="1" dirty="0">
                <a:solidFill>
                  <a:schemeClr val="accent2"/>
                </a:solidFill>
              </a:rPr>
              <a:t>Generosity</a:t>
            </a:r>
          </a:p>
          <a:p>
            <a:pPr marL="982663" lvl="1" indent="-533400">
              <a:buFont typeface="Wingdings" charset="0"/>
              <a:buAutoNum type="arabicPeriod"/>
            </a:pPr>
            <a:r>
              <a:rPr lang="en-US" i="1" dirty="0" smtClean="0">
                <a:solidFill>
                  <a:schemeClr val="accent2"/>
                </a:solidFill>
              </a:rPr>
              <a:t>Mastery</a:t>
            </a:r>
          </a:p>
          <a:p>
            <a:pPr marL="982663" lvl="1" indent="-533400">
              <a:buFont typeface="Wingdings" charset="0"/>
              <a:buAutoNum type="arabicPeriod"/>
            </a:pPr>
            <a:endParaRPr lang="en-US" i="1" dirty="0">
              <a:solidFill>
                <a:schemeClr val="accent2"/>
              </a:solidFill>
            </a:endParaRPr>
          </a:p>
        </p:txBody>
      </p:sp>
      <p:pic>
        <p:nvPicPr>
          <p:cNvPr id="5" name="Picture 4"/>
          <p:cNvPicPr>
            <a:picLocks noChangeAspect="1"/>
          </p:cNvPicPr>
          <p:nvPr/>
        </p:nvPicPr>
        <p:blipFill>
          <a:blip r:embed="rId3"/>
          <a:stretch>
            <a:fillRect/>
          </a:stretch>
        </p:blipFill>
        <p:spPr>
          <a:xfrm>
            <a:off x="4038600" y="2832448"/>
            <a:ext cx="4267200" cy="3682652"/>
          </a:xfrm>
          <a:prstGeom prst="rect">
            <a:avLst/>
          </a:prstGeom>
        </p:spPr>
      </p:pic>
    </p:spTree>
    <p:extLst>
      <p:ext uri="{BB962C8B-B14F-4D97-AF65-F5344CB8AC3E}">
        <p14:creationId xmlns:p14="http://schemas.microsoft.com/office/powerpoint/2010/main" val="1523190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3633"/>
            <a:ext cx="7767376" cy="859367"/>
          </a:xfrm>
        </p:spPr>
        <p:txBody>
          <a:bodyPr/>
          <a:lstStyle/>
          <a:p>
            <a:r>
              <a:rPr lang="en-US" dirty="0" smtClean="0"/>
              <a:t>4 Concepts:  8 Essential Elements</a:t>
            </a:r>
            <a:endParaRPr lang="en-US" dirty="0"/>
          </a:p>
        </p:txBody>
      </p:sp>
      <p:pic>
        <p:nvPicPr>
          <p:cNvPr id="16" name="Picture Placeholder 15"/>
          <p:cNvPicPr>
            <a:picLocks noGrp="1" noChangeAspect="1"/>
          </p:cNvPicPr>
          <p:nvPr>
            <p:ph type="pic" sz="quarter" idx="13"/>
          </p:nvPr>
        </p:nvPicPr>
        <p:blipFill>
          <a:blip r:embed="rId3"/>
          <a:srcRect t="6033" b="6033"/>
          <a:stretch>
            <a:fillRect/>
          </a:stretch>
        </p:blipFill>
        <p:spPr>
          <a:xfrm>
            <a:off x="381000" y="1701787"/>
            <a:ext cx="1772356" cy="1792137"/>
          </a:xfrm>
        </p:spPr>
      </p:pic>
      <p:pic>
        <p:nvPicPr>
          <p:cNvPr id="17" name="Picture Placeholder 16"/>
          <p:cNvPicPr>
            <a:picLocks noGrp="1" noChangeAspect="1"/>
          </p:cNvPicPr>
          <p:nvPr>
            <p:ph type="pic" sz="quarter" idx="14"/>
          </p:nvPr>
        </p:nvPicPr>
        <p:blipFill>
          <a:blip r:embed="rId4"/>
          <a:srcRect t="3844" b="3844"/>
          <a:stretch>
            <a:fillRect/>
          </a:stretch>
        </p:blipFill>
        <p:spPr>
          <a:xfrm>
            <a:off x="4800600" y="1682005"/>
            <a:ext cx="1772356" cy="1792137"/>
          </a:xfrm>
        </p:spPr>
      </p:pic>
      <p:pic>
        <p:nvPicPr>
          <p:cNvPr id="18" name="Picture Placeholder 17"/>
          <p:cNvPicPr>
            <a:picLocks noGrp="1" noChangeAspect="1"/>
          </p:cNvPicPr>
          <p:nvPr>
            <p:ph type="pic" sz="quarter" idx="15"/>
          </p:nvPr>
        </p:nvPicPr>
        <p:blipFill>
          <a:blip r:embed="rId5"/>
          <a:srcRect t="3844" b="3844"/>
          <a:stretch>
            <a:fillRect/>
          </a:stretch>
        </p:blipFill>
        <p:spPr>
          <a:xfrm>
            <a:off x="2667000" y="1682005"/>
            <a:ext cx="1771650" cy="1792288"/>
          </a:xfrm>
        </p:spPr>
      </p:pic>
      <p:sp>
        <p:nvSpPr>
          <p:cNvPr id="6" name="Text Placeholder 5"/>
          <p:cNvSpPr>
            <a:spLocks noGrp="1"/>
          </p:cNvSpPr>
          <p:nvPr>
            <p:ph type="body" sz="quarter" idx="16"/>
          </p:nvPr>
        </p:nvSpPr>
        <p:spPr>
          <a:xfrm>
            <a:off x="457202" y="1477855"/>
            <a:ext cx="1773237" cy="376332"/>
          </a:xfrm>
        </p:spPr>
        <p:txBody>
          <a:bodyPr/>
          <a:lstStyle/>
          <a:p>
            <a:r>
              <a:rPr lang="en-US" sz="2000" dirty="0" smtClean="0"/>
              <a:t>Belonging</a:t>
            </a:r>
            <a:r>
              <a:rPr lang="en-US" dirty="0" smtClean="0"/>
              <a:t>	</a:t>
            </a:r>
            <a:endParaRPr lang="en-US" dirty="0"/>
          </a:p>
        </p:txBody>
      </p:sp>
      <p:sp>
        <p:nvSpPr>
          <p:cNvPr id="7" name="Text Placeholder 6"/>
          <p:cNvSpPr>
            <a:spLocks noGrp="1"/>
          </p:cNvSpPr>
          <p:nvPr>
            <p:ph type="body" sz="quarter" idx="17"/>
          </p:nvPr>
        </p:nvSpPr>
        <p:spPr>
          <a:xfrm>
            <a:off x="2609323" y="1244587"/>
            <a:ext cx="1773237" cy="376332"/>
          </a:xfrm>
        </p:spPr>
        <p:txBody>
          <a:bodyPr/>
          <a:lstStyle/>
          <a:p>
            <a:r>
              <a:rPr lang="en-US" sz="2000" dirty="0" smtClean="0"/>
              <a:t>Mastery</a:t>
            </a:r>
            <a:endParaRPr lang="en-US" sz="2000" dirty="0"/>
          </a:p>
        </p:txBody>
      </p:sp>
      <p:sp>
        <p:nvSpPr>
          <p:cNvPr id="8" name="Text Placeholder 7"/>
          <p:cNvSpPr>
            <a:spLocks noGrp="1"/>
          </p:cNvSpPr>
          <p:nvPr>
            <p:ph type="body" sz="quarter" idx="18"/>
          </p:nvPr>
        </p:nvSpPr>
        <p:spPr>
          <a:xfrm>
            <a:off x="4761444" y="1244587"/>
            <a:ext cx="1944156" cy="376332"/>
          </a:xfrm>
        </p:spPr>
        <p:txBody>
          <a:bodyPr/>
          <a:lstStyle/>
          <a:p>
            <a:r>
              <a:rPr lang="en-US" sz="2000" dirty="0" smtClean="0"/>
              <a:t>Independence</a:t>
            </a:r>
            <a:endParaRPr lang="en-US" sz="2000" dirty="0"/>
          </a:p>
        </p:txBody>
      </p:sp>
      <p:sp>
        <p:nvSpPr>
          <p:cNvPr id="9" name="Text Placeholder 8"/>
          <p:cNvSpPr>
            <a:spLocks noGrp="1"/>
          </p:cNvSpPr>
          <p:nvPr>
            <p:ph type="body" sz="quarter" idx="19"/>
          </p:nvPr>
        </p:nvSpPr>
        <p:spPr>
          <a:xfrm>
            <a:off x="457202" y="3488831"/>
            <a:ext cx="1773237" cy="1311769"/>
          </a:xfrm>
        </p:spPr>
        <p:txBody>
          <a:bodyPr/>
          <a:lstStyle/>
          <a:p>
            <a:pPr marL="171450" indent="-171450">
              <a:spcAft>
                <a:spcPts val="600"/>
              </a:spcAft>
              <a:buFont typeface="Arial"/>
              <a:buChar char="•"/>
            </a:pPr>
            <a:r>
              <a:rPr lang="en-US" sz="2000" dirty="0" smtClean="0"/>
              <a:t>Positive relationship with a caring adult</a:t>
            </a:r>
          </a:p>
          <a:p>
            <a:pPr marL="171450" indent="-171450">
              <a:spcAft>
                <a:spcPts val="600"/>
              </a:spcAft>
              <a:buFont typeface="Arial"/>
              <a:buChar char="•"/>
            </a:pPr>
            <a:r>
              <a:rPr lang="en-US" sz="2000" dirty="0" smtClean="0"/>
              <a:t>An inclusive environment</a:t>
            </a:r>
          </a:p>
          <a:p>
            <a:pPr marL="171450" indent="-171450">
              <a:spcAft>
                <a:spcPts val="600"/>
              </a:spcAft>
              <a:buFont typeface="Arial"/>
              <a:buChar char="•"/>
            </a:pPr>
            <a:r>
              <a:rPr lang="en-US" sz="2000" dirty="0" smtClean="0"/>
              <a:t>A safe environment</a:t>
            </a:r>
            <a:endParaRPr lang="en-US" sz="2000" dirty="0"/>
          </a:p>
        </p:txBody>
      </p:sp>
      <p:sp>
        <p:nvSpPr>
          <p:cNvPr id="10" name="Text Placeholder 9"/>
          <p:cNvSpPr>
            <a:spLocks noGrp="1"/>
          </p:cNvSpPr>
          <p:nvPr>
            <p:ph type="body" sz="quarter" idx="20"/>
          </p:nvPr>
        </p:nvSpPr>
        <p:spPr>
          <a:xfrm>
            <a:off x="2627840" y="3565031"/>
            <a:ext cx="1944160" cy="1311769"/>
          </a:xfrm>
        </p:spPr>
        <p:txBody>
          <a:bodyPr/>
          <a:lstStyle/>
          <a:p>
            <a:pPr marL="171450" indent="-171450">
              <a:spcAft>
                <a:spcPts val="600"/>
              </a:spcAft>
              <a:buFont typeface="Arial"/>
              <a:buChar char="•"/>
            </a:pPr>
            <a:r>
              <a:rPr lang="en-US" sz="2000" dirty="0" smtClean="0"/>
              <a:t>Engagement in learning</a:t>
            </a:r>
          </a:p>
          <a:p>
            <a:pPr marL="171450" indent="-171450">
              <a:spcAft>
                <a:spcPts val="600"/>
              </a:spcAft>
              <a:buFont typeface="Arial"/>
              <a:buChar char="•"/>
            </a:pPr>
            <a:r>
              <a:rPr lang="en-US" sz="2000" dirty="0" smtClean="0"/>
              <a:t>Opportunity for mastery	</a:t>
            </a:r>
            <a:endParaRPr lang="en-US" sz="2000" dirty="0"/>
          </a:p>
        </p:txBody>
      </p:sp>
      <p:sp>
        <p:nvSpPr>
          <p:cNvPr id="11" name="Text Placeholder 10"/>
          <p:cNvSpPr>
            <a:spLocks noGrp="1"/>
          </p:cNvSpPr>
          <p:nvPr>
            <p:ph type="body" sz="quarter" idx="21"/>
          </p:nvPr>
        </p:nvSpPr>
        <p:spPr>
          <a:xfrm>
            <a:off x="4572000" y="3565031"/>
            <a:ext cx="2057400" cy="1311769"/>
          </a:xfrm>
        </p:spPr>
        <p:txBody>
          <a:bodyPr/>
          <a:lstStyle/>
          <a:p>
            <a:pPr marL="171450" indent="-171450">
              <a:spcAft>
                <a:spcPts val="600"/>
              </a:spcAft>
              <a:buFont typeface="Arial"/>
              <a:buChar char="•"/>
            </a:pPr>
            <a:r>
              <a:rPr lang="en-US" sz="2000" dirty="0" smtClean="0"/>
              <a:t>Opportunity to see oneself as an active participant in the future</a:t>
            </a:r>
          </a:p>
          <a:p>
            <a:pPr marL="171450" indent="-171450">
              <a:spcAft>
                <a:spcPts val="600"/>
              </a:spcAft>
              <a:buFont typeface="Arial"/>
              <a:buChar char="•"/>
            </a:pPr>
            <a:r>
              <a:rPr lang="en-US" sz="2000" dirty="0" smtClean="0"/>
              <a:t>Opportunity for self-determination</a:t>
            </a:r>
            <a:endParaRPr lang="en-US" sz="2000" dirty="0"/>
          </a:p>
        </p:txBody>
      </p:sp>
      <p:pic>
        <p:nvPicPr>
          <p:cNvPr id="19" name="Picture Placeholder 18"/>
          <p:cNvPicPr>
            <a:picLocks noGrp="1" noChangeAspect="1"/>
          </p:cNvPicPr>
          <p:nvPr>
            <p:ph type="pic" sz="quarter" idx="22"/>
          </p:nvPr>
        </p:nvPicPr>
        <p:blipFill>
          <a:blip r:embed="rId6"/>
          <a:srcRect l="1751" r="1751"/>
          <a:stretch>
            <a:fillRect/>
          </a:stretch>
        </p:blipFill>
        <p:spPr>
          <a:xfrm>
            <a:off x="6934200" y="1682005"/>
            <a:ext cx="1772356" cy="1792136"/>
          </a:xfrm>
        </p:spPr>
      </p:pic>
      <p:sp>
        <p:nvSpPr>
          <p:cNvPr id="13" name="Text Placeholder 12"/>
          <p:cNvSpPr>
            <a:spLocks noGrp="1"/>
          </p:cNvSpPr>
          <p:nvPr>
            <p:ph type="body" sz="quarter" idx="23"/>
          </p:nvPr>
        </p:nvSpPr>
        <p:spPr>
          <a:xfrm>
            <a:off x="6913565" y="1244587"/>
            <a:ext cx="1773237" cy="376332"/>
          </a:xfrm>
        </p:spPr>
        <p:txBody>
          <a:bodyPr/>
          <a:lstStyle/>
          <a:p>
            <a:r>
              <a:rPr lang="en-US" sz="2000" dirty="0" smtClean="0"/>
              <a:t>Generosity</a:t>
            </a:r>
            <a:endParaRPr lang="en-US" sz="2000" dirty="0"/>
          </a:p>
        </p:txBody>
      </p:sp>
      <p:sp>
        <p:nvSpPr>
          <p:cNvPr id="14" name="Text Placeholder 13"/>
          <p:cNvSpPr>
            <a:spLocks noGrp="1"/>
          </p:cNvSpPr>
          <p:nvPr>
            <p:ph type="body" sz="quarter" idx="24"/>
          </p:nvPr>
        </p:nvSpPr>
        <p:spPr>
          <a:xfrm>
            <a:off x="6913565" y="3488831"/>
            <a:ext cx="1773237" cy="1311769"/>
          </a:xfrm>
        </p:spPr>
        <p:txBody>
          <a:bodyPr/>
          <a:lstStyle/>
          <a:p>
            <a:pPr marL="171450" indent="-171450">
              <a:buFont typeface="Arial"/>
              <a:buChar char="•"/>
            </a:pPr>
            <a:r>
              <a:rPr lang="en-US" sz="2000" dirty="0" smtClean="0"/>
              <a:t>Opportunity to value and practice service to others</a:t>
            </a:r>
            <a:endParaRPr lang="en-US" sz="2000" dirty="0"/>
          </a:p>
        </p:txBody>
      </p:sp>
      <p:sp>
        <p:nvSpPr>
          <p:cNvPr id="3" name="TextBox 2"/>
          <p:cNvSpPr txBox="1"/>
          <p:nvPr/>
        </p:nvSpPr>
        <p:spPr>
          <a:xfrm>
            <a:off x="355362" y="6334780"/>
            <a:ext cx="8459495" cy="307777"/>
          </a:xfrm>
          <a:prstGeom prst="rect">
            <a:avLst/>
          </a:prstGeom>
          <a:noFill/>
        </p:spPr>
        <p:txBody>
          <a:bodyPr wrap="none" rtlCol="0">
            <a:spAutoFit/>
          </a:bodyPr>
          <a:lstStyle/>
          <a:p>
            <a:r>
              <a:rPr lang="en-US" sz="1400" dirty="0"/>
              <a:t>Source:  Kress, C. (2004) </a:t>
            </a:r>
            <a:r>
              <a:rPr lang="en-US" sz="1400" i="1" dirty="0"/>
              <a:t>Essential Elements of 4-H Youth Development.</a:t>
            </a:r>
            <a:r>
              <a:rPr lang="en-US" sz="1400" dirty="0"/>
              <a:t>  National 4-H Headquarters, CSREES UDSA</a:t>
            </a:r>
            <a:r>
              <a:rPr lang="en-US" sz="1400" dirty="0" smtClean="0"/>
              <a:t>,</a:t>
            </a:r>
            <a:endParaRPr lang="en-US" sz="1400" dirty="0"/>
          </a:p>
        </p:txBody>
      </p:sp>
    </p:spTree>
    <p:extLst>
      <p:ext uri="{BB962C8B-B14F-4D97-AF65-F5344CB8AC3E}">
        <p14:creationId xmlns:p14="http://schemas.microsoft.com/office/powerpoint/2010/main" val="1975059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a:t>If Youth Needs are </a:t>
            </a:r>
            <a:r>
              <a:rPr lang="en-US" altLang="en-US" sz="3600" dirty="0" smtClean="0"/>
              <a:t>Met </a:t>
            </a:r>
            <a:r>
              <a:rPr lang="en-US" altLang="en-US" sz="3600" dirty="0"/>
              <a:t>in Positive Ways:</a:t>
            </a:r>
            <a:endParaRPr lang="en-US" sz="36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115128873"/>
              </p:ext>
            </p:extLst>
          </p:nvPr>
        </p:nvGraphicFramePr>
        <p:xfrm>
          <a:off x="484188" y="2354263"/>
          <a:ext cx="8350250" cy="3113087"/>
        </p:xfrm>
        <a:graphic>
          <a:graphicData uri="http://schemas.openxmlformats.org/presentationml/2006/ole">
            <mc:AlternateContent xmlns:mc="http://schemas.openxmlformats.org/markup-compatibility/2006">
              <mc:Choice xmlns:v="urn:schemas-microsoft-com:vml" Requires="v">
                <p:oleObj spid="_x0000_s1049" name="Document" r:id="rId5" imgW="8555063" imgH="3189348" progId="Word.Document.8">
                  <p:embed/>
                </p:oleObj>
              </mc:Choice>
              <mc:Fallback>
                <p:oleObj name="Document" r:id="rId5" imgW="8555063" imgH="3189348" progId="Word.Document.8">
                  <p:embed/>
                  <p:pic>
                    <p:nvPicPr>
                      <p:cNvPr id="0" name="Object 2"/>
                      <p:cNvPicPr>
                        <a:picLocks noChangeAspect="1" noChangeArrowheads="1"/>
                      </p:cNvPicPr>
                      <p:nvPr/>
                    </p:nvPicPr>
                    <p:blipFill>
                      <a:blip r:embed="rId6"/>
                      <a:srcRect/>
                      <a:stretch>
                        <a:fillRect/>
                      </a:stretch>
                    </p:blipFill>
                    <p:spPr bwMode="auto">
                      <a:xfrm>
                        <a:off x="484188" y="2354263"/>
                        <a:ext cx="8350250"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457200" y="1664732"/>
            <a:ext cx="8001000" cy="369332"/>
          </a:xfrm>
          <a:prstGeom prst="rect">
            <a:avLst/>
          </a:prstGeom>
          <a:noFill/>
        </p:spPr>
        <p:txBody>
          <a:bodyPr wrap="square" rtlCol="0">
            <a:spAutoFit/>
          </a:bodyPr>
          <a:lstStyle/>
          <a:p>
            <a:r>
              <a:rPr lang="en-US" altLang="en-US" i="1" dirty="0">
                <a:latin typeface="Tahoma" charset="0"/>
              </a:rPr>
              <a:t>Youth develop characteristics most of us relate to </a:t>
            </a:r>
            <a:r>
              <a:rPr lang="en-US" altLang="en-US" i="1" dirty="0" smtClean="0">
                <a:latin typeface="Tahoma" charset="0"/>
              </a:rPr>
              <a:t>healthy, successful adults...</a:t>
            </a:r>
            <a:endParaRPr lang="en-US" altLang="en-US" i="1" dirty="0">
              <a:latin typeface="Tahoma" charset="0"/>
            </a:endParaRPr>
          </a:p>
        </p:txBody>
      </p:sp>
    </p:spTree>
    <p:extLst>
      <p:ext uri="{BB962C8B-B14F-4D97-AF65-F5344CB8AC3E}">
        <p14:creationId xmlns:p14="http://schemas.microsoft.com/office/powerpoint/2010/main" val="1869507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Essential Elements Curriculum</a:t>
            </a:r>
            <a:endParaRPr lang="en-US" dirty="0"/>
          </a:p>
        </p:txBody>
      </p:sp>
      <p:sp>
        <p:nvSpPr>
          <p:cNvPr id="3" name="Content Placeholder 2"/>
          <p:cNvSpPr>
            <a:spLocks noGrp="1"/>
          </p:cNvSpPr>
          <p:nvPr>
            <p:ph idx="1"/>
          </p:nvPr>
        </p:nvSpPr>
        <p:spPr>
          <a:xfrm>
            <a:off x="609600" y="1295400"/>
            <a:ext cx="8229600" cy="5410200"/>
          </a:xfrm>
        </p:spPr>
        <p:txBody>
          <a:bodyPr>
            <a:normAutofit/>
          </a:bodyPr>
          <a:lstStyle/>
          <a:p>
            <a:pPr marL="0" indent="0">
              <a:buNone/>
            </a:pPr>
            <a:r>
              <a:rPr lang="en-US" dirty="0" smtClean="0"/>
              <a:t>Professional development for youth-serving professionals and volunteers to:</a:t>
            </a:r>
          </a:p>
          <a:p>
            <a:pPr lvl="1">
              <a:spcBef>
                <a:spcPts val="0"/>
              </a:spcBef>
            </a:pPr>
            <a:r>
              <a:rPr lang="en-US" dirty="0"/>
              <a:t>i</a:t>
            </a:r>
            <a:r>
              <a:rPr lang="en-US" dirty="0" smtClean="0"/>
              <a:t>dentify the key components of a positive youth development program and potential outcomes for  youth</a:t>
            </a:r>
          </a:p>
          <a:p>
            <a:pPr lvl="1">
              <a:spcBef>
                <a:spcPts val="0"/>
              </a:spcBef>
            </a:pPr>
            <a:r>
              <a:rPr lang="en-US" dirty="0"/>
              <a:t>i</a:t>
            </a:r>
            <a:r>
              <a:rPr lang="en-US" dirty="0" smtClean="0"/>
              <a:t>dentify what each element looks like “in practice”</a:t>
            </a:r>
          </a:p>
          <a:p>
            <a:pPr marL="457200" lvl="1" indent="0">
              <a:spcBef>
                <a:spcPts val="0"/>
              </a:spcBef>
              <a:buNone/>
            </a:pPr>
            <a:endParaRPr lang="en-US" sz="2000" dirty="0" smtClean="0"/>
          </a:p>
          <a:p>
            <a:pPr marL="2751138" lvl="1" indent="334963">
              <a:spcBef>
                <a:spcPts val="0"/>
              </a:spcBef>
            </a:pPr>
            <a:r>
              <a:rPr lang="en-US" dirty="0"/>
              <a:t>a</a:t>
            </a:r>
            <a:r>
              <a:rPr lang="en-US" dirty="0" smtClean="0"/>
              <a:t>ssess current youth programs for </a:t>
            </a:r>
          </a:p>
          <a:p>
            <a:pPr marL="2751138" lvl="1" indent="0">
              <a:spcBef>
                <a:spcPts val="0"/>
              </a:spcBef>
              <a:buNone/>
            </a:pPr>
            <a:r>
              <a:rPr lang="en-US" dirty="0"/>
              <a:t> </a:t>
            </a:r>
            <a:r>
              <a:rPr lang="en-US" dirty="0" smtClean="0"/>
              <a:t>   success in incorporating the 8   </a:t>
            </a:r>
          </a:p>
          <a:p>
            <a:pPr marL="2751138" lvl="1" indent="0">
              <a:spcBef>
                <a:spcPts val="0"/>
              </a:spcBef>
              <a:buNone/>
            </a:pPr>
            <a:r>
              <a:rPr lang="en-US" dirty="0"/>
              <a:t> </a:t>
            </a:r>
            <a:r>
              <a:rPr lang="en-US" dirty="0" smtClean="0"/>
              <a:t>   Essential Elements</a:t>
            </a:r>
          </a:p>
          <a:p>
            <a:pPr lvl="1"/>
            <a:endParaRPr lang="en-US" dirty="0" smtClean="0"/>
          </a:p>
          <a:p>
            <a:pPr lvl="1"/>
            <a:endParaRPr lang="en-US" dirty="0" smtClean="0"/>
          </a:p>
          <a:p>
            <a:endParaRPr lang="en-US" dirty="0"/>
          </a:p>
        </p:txBody>
      </p:sp>
      <p:pic>
        <p:nvPicPr>
          <p:cNvPr id="5" name="Picture 4" descr="IMG_017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191000"/>
            <a:ext cx="2946400" cy="2209800"/>
          </a:xfrm>
          <a:prstGeom prst="rect">
            <a:avLst/>
          </a:prstGeom>
        </p:spPr>
      </p:pic>
    </p:spTree>
    <p:extLst>
      <p:ext uri="{BB962C8B-B14F-4D97-AF65-F5344CB8AC3E}">
        <p14:creationId xmlns:p14="http://schemas.microsoft.com/office/powerpoint/2010/main" val="3346544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Elements Curriculum</a:t>
            </a:r>
          </a:p>
        </p:txBody>
      </p:sp>
      <p:sp>
        <p:nvSpPr>
          <p:cNvPr id="3" name="Content Placeholder 2"/>
          <p:cNvSpPr>
            <a:spLocks noGrp="1"/>
          </p:cNvSpPr>
          <p:nvPr>
            <p:ph idx="1"/>
          </p:nvPr>
        </p:nvSpPr>
        <p:spPr/>
        <p:txBody>
          <a:bodyPr>
            <a:normAutofit/>
          </a:bodyPr>
          <a:lstStyle/>
          <a:p>
            <a:pPr marL="0" indent="0" algn="ctr">
              <a:buNone/>
            </a:pPr>
            <a:endParaRPr lang="en-US" sz="6000" dirty="0" smtClean="0"/>
          </a:p>
          <a:p>
            <a:pPr marL="0" indent="0" algn="ctr">
              <a:buNone/>
            </a:pPr>
            <a:r>
              <a:rPr lang="en-US" sz="8000" dirty="0" smtClean="0"/>
              <a:t>INTENTIONAL</a:t>
            </a:r>
            <a:endParaRPr lang="en-US" sz="8000" dirty="0"/>
          </a:p>
        </p:txBody>
      </p:sp>
      <p:pic>
        <p:nvPicPr>
          <p:cNvPr id="4" name="Picture 3"/>
          <p:cNvPicPr>
            <a:picLocks noChangeAspect="1"/>
          </p:cNvPicPr>
          <p:nvPr/>
        </p:nvPicPr>
        <p:blipFill>
          <a:blip r:embed="rId3"/>
          <a:stretch>
            <a:fillRect/>
          </a:stretch>
        </p:blipFill>
        <p:spPr>
          <a:xfrm>
            <a:off x="6248400" y="4936598"/>
            <a:ext cx="2770826" cy="1668536"/>
          </a:xfrm>
          <a:prstGeom prst="rect">
            <a:avLst/>
          </a:prstGeom>
        </p:spPr>
      </p:pic>
    </p:spTree>
    <p:extLst>
      <p:ext uri="{BB962C8B-B14F-4D97-AF65-F5344CB8AC3E}">
        <p14:creationId xmlns:p14="http://schemas.microsoft.com/office/powerpoint/2010/main" val="3103965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4H_Council_Logo_RGB.jpg"/>
          <p:cNvPicPr>
            <a:picLocks noChangeAspect="1"/>
          </p:cNvPicPr>
          <p:nvPr/>
        </p:nvPicPr>
        <p:blipFill>
          <a:blip r:embed="rId3" cstate="print"/>
          <a:stretch>
            <a:fillRect/>
          </a:stretch>
        </p:blipFill>
        <p:spPr>
          <a:xfrm>
            <a:off x="8382000" y="6070827"/>
            <a:ext cx="685800" cy="677635"/>
          </a:xfrm>
          <a:prstGeom prst="rect">
            <a:avLst/>
          </a:prstGeom>
        </p:spPr>
      </p:pic>
      <p:sp>
        <p:nvSpPr>
          <p:cNvPr id="4" name="TextBox 3"/>
          <p:cNvSpPr txBox="1"/>
          <p:nvPr/>
        </p:nvSpPr>
        <p:spPr>
          <a:xfrm>
            <a:off x="304800" y="1676400"/>
            <a:ext cx="8610600" cy="4524315"/>
          </a:xfrm>
          <a:prstGeom prst="rect">
            <a:avLst/>
          </a:prstGeom>
          <a:noFill/>
        </p:spPr>
        <p:txBody>
          <a:bodyPr wrap="square" rtlCol="0">
            <a:spAutoFit/>
          </a:bodyPr>
          <a:lstStyle/>
          <a:p>
            <a:pPr marL="285750" indent="-285750">
              <a:buFont typeface="Arial"/>
              <a:buChar char="•"/>
            </a:pPr>
            <a:r>
              <a:rPr lang="en-US" sz="2400" dirty="0" smtClean="0"/>
              <a:t>The </a:t>
            </a:r>
            <a:r>
              <a:rPr lang="en-US" sz="2400" dirty="0"/>
              <a:t>Key </a:t>
            </a:r>
            <a:r>
              <a:rPr lang="en-US" sz="2400" dirty="0" smtClean="0"/>
              <a:t>Ingredients:  An Overview</a:t>
            </a:r>
            <a:endParaRPr lang="en-US" sz="2400" dirty="0"/>
          </a:p>
          <a:p>
            <a:pPr marL="285750" indent="-285750">
              <a:buFont typeface="Arial"/>
              <a:buChar char="•"/>
            </a:pPr>
            <a:r>
              <a:rPr lang="en-US" sz="2400" dirty="0" smtClean="0"/>
              <a:t>A </a:t>
            </a:r>
            <a:r>
              <a:rPr lang="en-US" sz="2400" dirty="0"/>
              <a:t>Positive Relationship with a Caring Adult</a:t>
            </a:r>
          </a:p>
          <a:p>
            <a:pPr marL="285750" indent="-285750">
              <a:buFont typeface="Arial"/>
              <a:buChar char="•"/>
            </a:pPr>
            <a:r>
              <a:rPr lang="en-US" sz="2400" dirty="0" smtClean="0"/>
              <a:t>A </a:t>
            </a:r>
            <a:r>
              <a:rPr lang="en-US" sz="2400" dirty="0"/>
              <a:t>Safe Emotional and </a:t>
            </a:r>
            <a:r>
              <a:rPr lang="en-US" sz="2400" dirty="0" smtClean="0"/>
              <a:t>Physical Environment</a:t>
            </a:r>
            <a:endParaRPr lang="en-US" sz="2400" dirty="0"/>
          </a:p>
          <a:p>
            <a:pPr marL="285750" indent="-285750">
              <a:buFont typeface="Arial"/>
              <a:buChar char="•"/>
            </a:pPr>
            <a:r>
              <a:rPr lang="en-US" sz="2400" dirty="0" smtClean="0"/>
              <a:t>An </a:t>
            </a:r>
            <a:r>
              <a:rPr lang="en-US" sz="2400" dirty="0"/>
              <a:t>Inclusive Environment</a:t>
            </a:r>
          </a:p>
          <a:p>
            <a:pPr marL="285750" indent="-285750">
              <a:buFont typeface="Arial"/>
              <a:buChar char="•"/>
            </a:pPr>
            <a:r>
              <a:rPr lang="en-US" sz="2400" dirty="0" smtClean="0"/>
              <a:t>Engagement </a:t>
            </a:r>
            <a:r>
              <a:rPr lang="en-US" sz="2400" dirty="0"/>
              <a:t>in Learning</a:t>
            </a:r>
          </a:p>
          <a:p>
            <a:pPr marL="285750" indent="-285750">
              <a:buFont typeface="Arial"/>
              <a:buChar char="•"/>
            </a:pPr>
            <a:r>
              <a:rPr lang="en-US" sz="2400" dirty="0" smtClean="0"/>
              <a:t>Opportunity </a:t>
            </a:r>
            <a:r>
              <a:rPr lang="en-US" sz="2400" dirty="0"/>
              <a:t>for Mastery</a:t>
            </a:r>
          </a:p>
          <a:p>
            <a:pPr marL="285750" indent="-285750">
              <a:buFont typeface="Arial"/>
              <a:buChar char="•"/>
            </a:pPr>
            <a:r>
              <a:rPr lang="en-US" sz="2400" dirty="0" smtClean="0"/>
              <a:t>Opportunity </a:t>
            </a:r>
            <a:r>
              <a:rPr lang="en-US" sz="2400" dirty="0"/>
              <a:t>to See Oneself as an </a:t>
            </a:r>
            <a:r>
              <a:rPr lang="en-US" sz="2400" dirty="0" smtClean="0"/>
              <a:t>Active Participant </a:t>
            </a:r>
            <a:r>
              <a:rPr lang="en-US" sz="2400" dirty="0"/>
              <a:t>in the Future</a:t>
            </a:r>
          </a:p>
          <a:p>
            <a:pPr marL="285750" indent="-285750">
              <a:buFont typeface="Arial"/>
              <a:buChar char="•"/>
            </a:pPr>
            <a:r>
              <a:rPr lang="en-US" sz="2400" dirty="0" smtClean="0"/>
              <a:t>Opportunity </a:t>
            </a:r>
            <a:r>
              <a:rPr lang="en-US" sz="2400" dirty="0"/>
              <a:t>for Self-Determination</a:t>
            </a:r>
          </a:p>
          <a:p>
            <a:pPr marL="285750" indent="-285750">
              <a:buFont typeface="Arial"/>
              <a:buChar char="•"/>
            </a:pPr>
            <a:r>
              <a:rPr lang="en-US" sz="2400" dirty="0" smtClean="0"/>
              <a:t>Opportunity </a:t>
            </a:r>
            <a:r>
              <a:rPr lang="en-US" sz="2400" dirty="0"/>
              <a:t>to Value and Practice </a:t>
            </a:r>
            <a:r>
              <a:rPr lang="en-US" sz="2400" dirty="0" smtClean="0"/>
              <a:t>Service to </a:t>
            </a:r>
            <a:r>
              <a:rPr lang="en-US" sz="2400" dirty="0"/>
              <a:t>Others</a:t>
            </a:r>
          </a:p>
          <a:p>
            <a:pPr marL="285750" indent="-285750">
              <a:buFont typeface="Arial"/>
              <a:buChar char="•"/>
            </a:pPr>
            <a:r>
              <a:rPr lang="en-US" sz="2400" dirty="0" smtClean="0"/>
              <a:t>Pizza </a:t>
            </a:r>
            <a:r>
              <a:rPr lang="en-US" sz="2400" dirty="0"/>
              <a:t>Supreme! Putting It All Together </a:t>
            </a:r>
            <a:r>
              <a:rPr lang="en-US" sz="2400" dirty="0" smtClean="0"/>
              <a:t>&amp; Applying </a:t>
            </a:r>
            <a:r>
              <a:rPr lang="en-US" sz="2400" dirty="0"/>
              <a:t>It to My Program</a:t>
            </a:r>
          </a:p>
        </p:txBody>
      </p:sp>
      <p:sp>
        <p:nvSpPr>
          <p:cNvPr id="5" name="Title 1"/>
          <p:cNvSpPr>
            <a:spLocks noGrp="1"/>
          </p:cNvSpPr>
          <p:nvPr>
            <p:ph type="title"/>
          </p:nvPr>
        </p:nvSpPr>
        <p:spPr>
          <a:xfrm>
            <a:off x="457200" y="274638"/>
            <a:ext cx="8229600" cy="1143000"/>
          </a:xfrm>
        </p:spPr>
        <p:txBody>
          <a:bodyPr/>
          <a:lstStyle/>
          <a:p>
            <a:r>
              <a:rPr lang="en-US" dirty="0" smtClean="0"/>
              <a:t>Ten Curriculum Sessions</a:t>
            </a:r>
            <a:endParaRPr lang="en-US" dirty="0"/>
          </a:p>
        </p:txBody>
      </p:sp>
      <p:pic>
        <p:nvPicPr>
          <p:cNvPr id="6" name="Picture 5" descr="Screen Shot 2016-01-08 at 4.11.37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1219200"/>
            <a:ext cx="2780041" cy="2819400"/>
          </a:xfrm>
          <a:prstGeom prst="rect">
            <a:avLst/>
          </a:prstGeom>
        </p:spPr>
      </p:pic>
    </p:spTree>
    <p:extLst>
      <p:ext uri="{BB962C8B-B14F-4D97-AF65-F5344CB8AC3E}">
        <p14:creationId xmlns:p14="http://schemas.microsoft.com/office/powerpoint/2010/main" val="13939897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6AAA3090E294C9949C1F914F87466" ma:contentTypeVersion="1" ma:contentTypeDescription="Create a new document." ma:contentTypeScope="" ma:versionID="1dcc233477c8cd60bad98c45fed6c050">
  <xsd:schema xmlns:xsd="http://www.w3.org/2001/XMLSchema" xmlns:xs="http://www.w3.org/2001/XMLSchema" xmlns:p="http://schemas.microsoft.com/office/2006/metadata/properties" xmlns:ns3="822fbb0b-de9c-4dac-b2e4-3da3ebc8fc0b" targetNamespace="http://schemas.microsoft.com/office/2006/metadata/properties" ma:root="true" ma:fieldsID="bb8520a408fd979f4d61a46f88a6ffc6" ns3:_="">
    <xsd:import namespace="822fbb0b-de9c-4dac-b2e4-3da3ebc8fc0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fbb0b-de9c-4dac-b2e4-3da3ebc8fc0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3C2BFB-ACFA-453E-8417-01A6E5621B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2fbb0b-de9c-4dac-b2e4-3da3ebc8fc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40D7AD-AEF9-461F-AC95-02D7428E9FC1}">
  <ds:schemaRefs>
    <ds:schemaRef ds:uri="http://purl.org/dc/terms/"/>
    <ds:schemaRef ds:uri="http://purl.org/dc/dcmitype/"/>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822fbb0b-de9c-4dac-b2e4-3da3ebc8fc0b"/>
  </ds:schemaRefs>
</ds:datastoreItem>
</file>

<file path=customXml/itemProps3.xml><?xml version="1.0" encoding="utf-8"?>
<ds:datastoreItem xmlns:ds="http://schemas.openxmlformats.org/officeDocument/2006/customXml" ds:itemID="{51D8F3F1-DA8F-4C0E-841C-0A3BE84BD0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8259</TotalTime>
  <Words>1954</Words>
  <Application>Microsoft Office PowerPoint</Application>
  <PresentationFormat>On-screen Show (4:3)</PresentationFormat>
  <Paragraphs>248</Paragraphs>
  <Slides>30</Slides>
  <Notes>29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Calibri</vt:lpstr>
      <vt:lpstr>Tahoma</vt:lpstr>
      <vt:lpstr>Wingdings</vt:lpstr>
      <vt:lpstr>Office Theme</vt:lpstr>
      <vt:lpstr>Document</vt:lpstr>
      <vt:lpstr>Essential Elements of Youth  Development Programs Key Ingredients for Program Success</vt:lpstr>
      <vt:lpstr>Curriculum Authors</vt:lpstr>
      <vt:lpstr>Training Outline</vt:lpstr>
      <vt:lpstr>Positive Youth Development</vt:lpstr>
      <vt:lpstr>4 Concepts:  8 Essential Elements</vt:lpstr>
      <vt:lpstr>If Youth Needs are Met in Positive Ways:</vt:lpstr>
      <vt:lpstr>Essential Elements Curriculum</vt:lpstr>
      <vt:lpstr>Essential Elements Curriculum</vt:lpstr>
      <vt:lpstr>Ten Curriculum Sessions</vt:lpstr>
      <vt:lpstr>Session Contents</vt:lpstr>
      <vt:lpstr>Curriculum Implementation</vt:lpstr>
      <vt:lpstr>Experiential Activities</vt:lpstr>
      <vt:lpstr>Essential Elements Training Kit</vt:lpstr>
      <vt:lpstr>Program Characteristic Card Sort</vt:lpstr>
      <vt:lpstr> Let’s Play Essential Elements</vt:lpstr>
      <vt:lpstr>Session 1 – Key Ingredients</vt:lpstr>
      <vt:lpstr>4 Concepts  Belonging</vt:lpstr>
      <vt:lpstr>Chain of Diversity</vt:lpstr>
      <vt:lpstr>4 Concepts  Mastery</vt:lpstr>
      <vt:lpstr>Putting It All Together</vt:lpstr>
      <vt:lpstr>4 Concepts  Independence</vt:lpstr>
      <vt:lpstr>Examining Teen/Adult Partnerships</vt:lpstr>
      <vt:lpstr>4 Concepts  Generosity</vt:lpstr>
      <vt:lpstr>Wall of Service</vt:lpstr>
      <vt:lpstr>Session 10  Applying to My Program</vt:lpstr>
      <vt:lpstr>Session Evaluation: Retrospective</vt:lpstr>
      <vt:lpstr>Curriculum Appendix</vt:lpstr>
      <vt:lpstr>My Checklist</vt:lpstr>
      <vt:lpstr>Potential Training Opportunities</vt:lpstr>
      <vt:lpstr>Questions and Discussion</vt:lpstr>
    </vt:vector>
  </TitlesOfParts>
  <Company>National 4-H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Kligman</dc:creator>
  <cp:lastModifiedBy>Leslie Crandall</cp:lastModifiedBy>
  <cp:revision>107</cp:revision>
  <dcterms:created xsi:type="dcterms:W3CDTF">2014-10-02T17:27:37Z</dcterms:created>
  <dcterms:modified xsi:type="dcterms:W3CDTF">2016-08-11T15:48:55Z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0x01010090E6AAA3090E294C9949C1F914F87466</vt:lpwstr>
  </property>
</Properties>
</file>